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3" r:id="rId7"/>
    <p:sldId id="264" r:id="rId8"/>
    <p:sldId id="262" r:id="rId9"/>
    <p:sldId id="265" r:id="rId10"/>
    <p:sldId id="276" r:id="rId11"/>
    <p:sldId id="267" r:id="rId12"/>
    <p:sldId id="269" r:id="rId13"/>
    <p:sldId id="266" r:id="rId14"/>
    <p:sldId id="268" r:id="rId15"/>
    <p:sldId id="278" r:id="rId16"/>
    <p:sldId id="279" r:id="rId17"/>
    <p:sldId id="280" r:id="rId18"/>
    <p:sldId id="274" r:id="rId19"/>
    <p:sldId id="270" r:id="rId20"/>
    <p:sldId id="272" r:id="rId21"/>
    <p:sldId id="27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2/1/2016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2/1/2016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2/1/2016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2/1/2016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2/1/2016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2/1/2016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4000" dirty="0" smtClean="0"/>
              <a:t>Java SE</a:t>
            </a:r>
          </a:p>
          <a:p>
            <a:r>
              <a:rPr lang="en-US" sz="4000" dirty="0" smtClean="0"/>
              <a:t>(Core JAVA)</a:t>
            </a:r>
          </a:p>
          <a:p>
            <a:r>
              <a:rPr lang="en-US" sz="4000" dirty="0" smtClean="0">
                <a:solidFill>
                  <a:srgbClr val="FF0000"/>
                </a:solidFill>
              </a:rPr>
              <a:t>Lecture-8</a:t>
            </a:r>
            <a:endParaRPr lang="en-IN" sz="40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Output</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Grp="1" noChangeAspect="1" noChangeArrowheads="1"/>
          </p:cNvPicPr>
          <p:nvPr>
            <p:ph sz="quarter" idx="1"/>
          </p:nvPr>
        </p:nvPicPr>
        <p:blipFill>
          <a:blip r:embed="rId4" cstate="print"/>
          <a:srcRect/>
          <a:stretch>
            <a:fillRect/>
          </a:stretch>
        </p:blipFill>
        <p:spPr bwMode="auto">
          <a:xfrm>
            <a:off x="290947" y="2204864"/>
            <a:ext cx="8601533" cy="2880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842248" cy="5330952"/>
          </a:xfrm>
        </p:spPr>
        <p:txBody>
          <a:bodyPr>
            <a:normAutofit lnSpcReduction="10000"/>
          </a:bodyPr>
          <a:lstStyle/>
          <a:p>
            <a:r>
              <a:rPr lang="en-US" sz="2400" dirty="0" smtClean="0"/>
              <a:t>The </a:t>
            </a:r>
            <a:r>
              <a:rPr lang="en-US" sz="2400" b="1" dirty="0" smtClean="0">
                <a:solidFill>
                  <a:srgbClr val="FF0000"/>
                </a:solidFill>
              </a:rPr>
              <a:t>switch</a:t>
            </a:r>
            <a:r>
              <a:rPr lang="en-US" sz="2400" dirty="0" smtClean="0"/>
              <a:t> statement is similar to </a:t>
            </a:r>
            <a:r>
              <a:rPr lang="en-US" sz="2400" b="1" dirty="0" smtClean="0">
                <a:solidFill>
                  <a:srgbClr val="FF0000"/>
                </a:solidFill>
              </a:rPr>
              <a:t>if</a:t>
            </a:r>
            <a:r>
              <a:rPr lang="en-US" sz="2400" dirty="0" smtClean="0"/>
              <a:t> statement, as it is also a decision control statement.</a:t>
            </a:r>
          </a:p>
          <a:p>
            <a:r>
              <a:rPr lang="en-US" sz="2400" dirty="0" smtClean="0"/>
              <a:t>It allows a variable to be tested against a list of values where each value is called a </a:t>
            </a:r>
            <a:r>
              <a:rPr lang="en-US" sz="2400" b="1" dirty="0" smtClean="0"/>
              <a:t>case</a:t>
            </a:r>
            <a:r>
              <a:rPr lang="en-US" sz="2400" dirty="0" smtClean="0"/>
              <a:t>.</a:t>
            </a:r>
          </a:p>
          <a:p>
            <a:r>
              <a:rPr lang="en-US" sz="2400" b="1" dirty="0" smtClean="0">
                <a:solidFill>
                  <a:srgbClr val="0070C0"/>
                </a:solidFill>
              </a:rPr>
              <a:t>Syntax :-</a:t>
            </a:r>
          </a:p>
          <a:p>
            <a:pPr>
              <a:buNone/>
            </a:pPr>
            <a:r>
              <a:rPr lang="en-IN" sz="2200" b="1" dirty="0" smtClean="0"/>
              <a:t>switch</a:t>
            </a:r>
            <a:r>
              <a:rPr lang="en-IN" sz="2200" dirty="0" smtClean="0"/>
              <a:t>(</a:t>
            </a:r>
            <a:r>
              <a:rPr lang="en-IN" sz="2200" i="1" dirty="0" err="1" smtClean="0">
                <a:solidFill>
                  <a:srgbClr val="FF0000"/>
                </a:solidFill>
              </a:rPr>
              <a:t>variable_name</a:t>
            </a:r>
            <a:r>
              <a:rPr lang="en-IN" sz="2200" dirty="0" smtClean="0"/>
              <a:t> or </a:t>
            </a:r>
            <a:r>
              <a:rPr lang="en-IN" sz="2200" i="1" dirty="0" smtClean="0">
                <a:solidFill>
                  <a:srgbClr val="FF0000"/>
                </a:solidFill>
              </a:rPr>
              <a:t>expression</a:t>
            </a:r>
            <a:r>
              <a:rPr lang="en-IN" sz="2200" dirty="0" smtClean="0"/>
              <a:t>)</a:t>
            </a:r>
          </a:p>
          <a:p>
            <a:pPr>
              <a:buNone/>
            </a:pPr>
            <a:r>
              <a:rPr lang="en-IN" sz="2200" dirty="0" smtClean="0"/>
              <a:t>{ </a:t>
            </a:r>
            <a:r>
              <a:rPr lang="en-IN" sz="2200" b="1" dirty="0" smtClean="0"/>
              <a:t>case</a:t>
            </a:r>
            <a:r>
              <a:rPr lang="en-IN" sz="2200" dirty="0" smtClean="0"/>
              <a:t> value : </a:t>
            </a:r>
            <a:r>
              <a:rPr lang="en-IN" sz="2200" b="1" dirty="0" smtClean="0">
                <a:solidFill>
                  <a:srgbClr val="00B050"/>
                </a:solidFill>
              </a:rPr>
              <a:t>//Statements </a:t>
            </a:r>
          </a:p>
          <a:p>
            <a:pPr>
              <a:buNone/>
            </a:pPr>
            <a:r>
              <a:rPr lang="en-IN" sz="2200" b="1" dirty="0" smtClean="0"/>
              <a:t>                              break;</a:t>
            </a:r>
          </a:p>
          <a:p>
            <a:pPr>
              <a:buNone/>
            </a:pPr>
            <a:r>
              <a:rPr lang="en-IN" sz="2200" dirty="0" smtClean="0"/>
              <a:t>  </a:t>
            </a:r>
            <a:r>
              <a:rPr lang="en-IN" sz="2200" b="1" dirty="0" smtClean="0"/>
              <a:t>case</a:t>
            </a:r>
            <a:r>
              <a:rPr lang="en-IN" sz="2200" dirty="0" smtClean="0"/>
              <a:t> value : </a:t>
            </a:r>
            <a:r>
              <a:rPr lang="en-IN" sz="2200" b="1" dirty="0" smtClean="0">
                <a:solidFill>
                  <a:srgbClr val="00B050"/>
                </a:solidFill>
              </a:rPr>
              <a:t>//Statements </a:t>
            </a:r>
          </a:p>
          <a:p>
            <a:pPr>
              <a:buNone/>
            </a:pPr>
            <a:r>
              <a:rPr lang="en-IN" sz="2200" b="1" dirty="0" smtClean="0"/>
              <a:t>                              break; </a:t>
            </a:r>
          </a:p>
          <a:p>
            <a:pPr>
              <a:buNone/>
            </a:pPr>
            <a:r>
              <a:rPr lang="en-US" sz="2200" b="1" dirty="0" smtClean="0"/>
              <a:t>.</a:t>
            </a:r>
          </a:p>
          <a:p>
            <a:pPr>
              <a:buNone/>
            </a:pPr>
            <a:r>
              <a:rPr lang="en-US" sz="2200" b="1" dirty="0" smtClean="0"/>
              <a:t>.</a:t>
            </a:r>
            <a:endParaRPr lang="en-IN" sz="2200" b="1" dirty="0" smtClean="0"/>
          </a:p>
          <a:p>
            <a:pPr>
              <a:buNone/>
            </a:pPr>
            <a:r>
              <a:rPr lang="en-IN" sz="2200" b="1" dirty="0" smtClean="0"/>
              <a:t>default</a:t>
            </a:r>
            <a:r>
              <a:rPr lang="en-IN" sz="2200" dirty="0" smtClean="0"/>
              <a:t> : </a:t>
            </a:r>
            <a:r>
              <a:rPr lang="en-IN" sz="2200" b="1" dirty="0" smtClean="0">
                <a:solidFill>
                  <a:srgbClr val="00B050"/>
                </a:solidFill>
              </a:rPr>
              <a:t>//Statements </a:t>
            </a:r>
          </a:p>
          <a:p>
            <a:pPr>
              <a:buNone/>
            </a:pPr>
            <a:r>
              <a:rPr lang="en-IN" sz="2200" dirty="0" smtClean="0"/>
              <a:t>}</a:t>
            </a:r>
            <a:endParaRPr lang="en-US" sz="2200" dirty="0" smtClean="0"/>
          </a:p>
          <a:p>
            <a:pPr>
              <a:buNone/>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20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20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20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20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20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fontScale="92500" lnSpcReduction="10000"/>
          </a:bodyPr>
          <a:lstStyle/>
          <a:p>
            <a:r>
              <a:rPr lang="en-US" sz="2600" dirty="0" smtClean="0"/>
              <a:t>The switch statement can use different variables to check the conditions, which are </a:t>
            </a:r>
            <a:r>
              <a:rPr lang="en-US" sz="2600" b="1" dirty="0" smtClean="0">
                <a:solidFill>
                  <a:srgbClr val="0070C0"/>
                </a:solidFill>
              </a:rPr>
              <a:t>byte</a:t>
            </a:r>
            <a:r>
              <a:rPr lang="en-US" sz="2600" dirty="0" smtClean="0"/>
              <a:t>, </a:t>
            </a:r>
            <a:r>
              <a:rPr lang="en-US" sz="2600" b="1" dirty="0" smtClean="0">
                <a:solidFill>
                  <a:srgbClr val="0070C0"/>
                </a:solidFill>
              </a:rPr>
              <a:t>short</a:t>
            </a:r>
            <a:r>
              <a:rPr lang="en-US" sz="2600" dirty="0" smtClean="0"/>
              <a:t>, </a:t>
            </a:r>
            <a:r>
              <a:rPr lang="en-US" sz="2600" b="1" dirty="0" smtClean="0">
                <a:solidFill>
                  <a:srgbClr val="0070C0"/>
                </a:solidFill>
              </a:rPr>
              <a:t>char</a:t>
            </a:r>
            <a:r>
              <a:rPr lang="en-US" sz="2600" dirty="0" smtClean="0"/>
              <a:t>, </a:t>
            </a:r>
            <a:r>
              <a:rPr lang="en-US" sz="2600" b="1" dirty="0" smtClean="0">
                <a:solidFill>
                  <a:srgbClr val="0070C0"/>
                </a:solidFill>
              </a:rPr>
              <a:t>int</a:t>
            </a:r>
            <a:r>
              <a:rPr lang="en-US" sz="2600" dirty="0" smtClean="0"/>
              <a:t>.</a:t>
            </a:r>
          </a:p>
          <a:p>
            <a:r>
              <a:rPr lang="en-US" sz="2600" b="1" dirty="0" smtClean="0">
                <a:solidFill>
                  <a:srgbClr val="FF0000"/>
                </a:solidFill>
              </a:rPr>
              <a:t>Java 7</a:t>
            </a:r>
            <a:r>
              <a:rPr lang="en-US" sz="2600" dirty="0" smtClean="0"/>
              <a:t> onwards use of </a:t>
            </a:r>
            <a:r>
              <a:rPr lang="en-US" sz="2600" b="1" dirty="0" smtClean="0">
                <a:solidFill>
                  <a:srgbClr val="0070C0"/>
                </a:solidFill>
              </a:rPr>
              <a:t>Strings</a:t>
            </a:r>
            <a:r>
              <a:rPr lang="en-US" sz="2600" dirty="0" smtClean="0"/>
              <a:t> and </a:t>
            </a:r>
            <a:r>
              <a:rPr lang="en-US" sz="2600" b="1" dirty="0" smtClean="0">
                <a:solidFill>
                  <a:srgbClr val="0070C0"/>
                </a:solidFill>
              </a:rPr>
              <a:t>enumerated</a:t>
            </a:r>
            <a:r>
              <a:rPr lang="en-US" sz="2600" dirty="0" smtClean="0"/>
              <a:t> types are also supported. </a:t>
            </a:r>
          </a:p>
          <a:p>
            <a:r>
              <a:rPr lang="en-US" sz="2600" b="1" dirty="0" smtClean="0">
                <a:solidFill>
                  <a:srgbClr val="0070C0"/>
                </a:solidFill>
              </a:rPr>
              <a:t>Example</a:t>
            </a:r>
            <a:r>
              <a:rPr lang="en-US" sz="2400" b="1" dirty="0" smtClean="0">
                <a:solidFill>
                  <a:srgbClr val="0070C0"/>
                </a:solidFill>
              </a:rPr>
              <a:t> :-</a:t>
            </a:r>
          </a:p>
          <a:p>
            <a:pPr>
              <a:buNone/>
            </a:pPr>
            <a:r>
              <a:rPr lang="en-IN" sz="2200" b="1" dirty="0" smtClean="0"/>
              <a:t> </a:t>
            </a:r>
            <a:r>
              <a:rPr lang="en-IN" sz="2200" b="1" dirty="0" err="1" smtClean="0"/>
              <a:t>int</a:t>
            </a:r>
            <a:r>
              <a:rPr lang="en-IN" sz="2200" b="1" dirty="0" smtClean="0"/>
              <a:t> month = 8; </a:t>
            </a:r>
          </a:p>
          <a:p>
            <a:pPr>
              <a:buNone/>
            </a:pPr>
            <a:r>
              <a:rPr lang="en-IN" sz="2200" b="1" dirty="0" smtClean="0"/>
              <a:t> switch (month) </a:t>
            </a:r>
          </a:p>
          <a:p>
            <a:pPr>
              <a:buNone/>
            </a:pPr>
            <a:r>
              <a:rPr lang="en-IN" sz="2200" b="1" dirty="0" smtClean="0"/>
              <a:t> { case 1: </a:t>
            </a:r>
            <a:r>
              <a:rPr lang="en-IN" sz="2200" b="1" dirty="0" err="1" smtClean="0"/>
              <a:t>System.out.println</a:t>
            </a:r>
            <a:r>
              <a:rPr lang="en-IN" sz="2200" b="1" dirty="0" smtClean="0"/>
              <a:t>("January“); </a:t>
            </a:r>
          </a:p>
          <a:p>
            <a:pPr>
              <a:buNone/>
            </a:pPr>
            <a:r>
              <a:rPr lang="en-IN" sz="2200" b="1" dirty="0" smtClean="0"/>
              <a:t>                 break;</a:t>
            </a:r>
          </a:p>
          <a:p>
            <a:pPr>
              <a:buNone/>
            </a:pPr>
            <a:r>
              <a:rPr lang="en-IN" sz="2200" b="1" dirty="0" smtClean="0"/>
              <a:t>    case 2: </a:t>
            </a:r>
            <a:r>
              <a:rPr lang="en-IN" sz="2200" b="1" dirty="0" err="1" smtClean="0"/>
              <a:t>System.out.println</a:t>
            </a:r>
            <a:r>
              <a:rPr lang="en-IN" sz="2200" b="1" dirty="0" smtClean="0"/>
              <a:t>("February“); </a:t>
            </a:r>
          </a:p>
          <a:p>
            <a:pPr>
              <a:buNone/>
            </a:pPr>
            <a:r>
              <a:rPr lang="en-IN" sz="2200" b="1" dirty="0" smtClean="0"/>
              <a:t>                 break;</a:t>
            </a:r>
          </a:p>
          <a:p>
            <a:pPr>
              <a:buNone/>
            </a:pPr>
            <a:r>
              <a:rPr lang="en-US" sz="2200" b="1" dirty="0" smtClean="0">
                <a:solidFill>
                  <a:srgbClr val="00B050"/>
                </a:solidFill>
              </a:rPr>
              <a:t>// and so on…</a:t>
            </a:r>
          </a:p>
          <a:p>
            <a:pPr>
              <a:buNone/>
            </a:pPr>
            <a:r>
              <a:rPr lang="en-US" sz="2200" b="1" dirty="0" smtClean="0"/>
              <a:t>    default: </a:t>
            </a:r>
            <a:r>
              <a:rPr lang="en-US" sz="2200" b="1" dirty="0" err="1" smtClean="0"/>
              <a:t>System.out.println</a:t>
            </a:r>
            <a:r>
              <a:rPr lang="en-US" sz="2200" b="1" dirty="0" smtClean="0"/>
              <a:t>(“Invalid Month”);</a:t>
            </a:r>
          </a:p>
          <a:p>
            <a:pPr>
              <a:buNone/>
            </a:pPr>
            <a:r>
              <a:rPr lang="en-US" sz="2200" b="1"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332656"/>
            <a:ext cx="8534400" cy="64807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5142312"/>
          </a:xfrm>
        </p:spPr>
        <p:txBody>
          <a:bodyPr>
            <a:normAutofit fontScale="92500" lnSpcReduction="10000"/>
          </a:bodyPr>
          <a:lstStyle/>
          <a:p>
            <a:r>
              <a:rPr lang="en-US" sz="2400" b="1" dirty="0" smtClean="0"/>
              <a:t>Case II – Clubbing cases :-</a:t>
            </a:r>
          </a:p>
          <a:p>
            <a:pPr marL="0" indent="0">
              <a:buNone/>
            </a:pPr>
            <a:r>
              <a:rPr lang="en-US" sz="2400" b="1" dirty="0" smtClean="0"/>
              <a:t>switch(variable name)</a:t>
            </a:r>
          </a:p>
          <a:p>
            <a:pPr marL="0" indent="0">
              <a:buNone/>
            </a:pPr>
            <a:r>
              <a:rPr lang="en-US" sz="2400" dirty="0" smtClean="0"/>
              <a:t>{</a:t>
            </a:r>
          </a:p>
          <a:p>
            <a:pPr marL="0" indent="0">
              <a:buNone/>
            </a:pPr>
            <a:r>
              <a:rPr lang="en-US" sz="2400" b="1" dirty="0" smtClean="0"/>
              <a:t>case</a:t>
            </a:r>
            <a:r>
              <a:rPr lang="en-US" sz="2400" dirty="0" smtClean="0"/>
              <a:t> value 1: </a:t>
            </a:r>
            <a:r>
              <a:rPr lang="en-US" sz="2400" b="1" dirty="0" smtClean="0"/>
              <a:t>case</a:t>
            </a:r>
            <a:r>
              <a:rPr lang="en-US" sz="2400" dirty="0" smtClean="0"/>
              <a:t> value 2: </a:t>
            </a:r>
            <a:r>
              <a:rPr lang="en-US" sz="2400" b="1" dirty="0" smtClean="0"/>
              <a:t>case</a:t>
            </a:r>
            <a:r>
              <a:rPr lang="en-US" sz="2400" dirty="0" smtClean="0"/>
              <a:t> value3:</a:t>
            </a:r>
          </a:p>
          <a:p>
            <a:pPr marL="0" indent="0">
              <a:buNone/>
            </a:pPr>
            <a:r>
              <a:rPr lang="en-US" sz="2400" dirty="0" smtClean="0"/>
              <a:t>			    --------</a:t>
            </a:r>
          </a:p>
          <a:p>
            <a:pPr marL="0" indent="0">
              <a:buNone/>
            </a:pPr>
            <a:r>
              <a:rPr lang="en-US" sz="2400" dirty="0" smtClean="0"/>
              <a:t>			     break;</a:t>
            </a:r>
          </a:p>
          <a:p>
            <a:pPr marL="0" indent="0">
              <a:buNone/>
            </a:pPr>
            <a:r>
              <a:rPr lang="en-US" sz="2400" b="1" dirty="0" smtClean="0"/>
              <a:t>case</a:t>
            </a:r>
            <a:r>
              <a:rPr lang="en-US" sz="2400" dirty="0" smtClean="0"/>
              <a:t> value 4: </a:t>
            </a:r>
            <a:r>
              <a:rPr lang="en-US" sz="2400" b="1" dirty="0" smtClean="0"/>
              <a:t>case</a:t>
            </a:r>
            <a:r>
              <a:rPr lang="en-US" sz="2400" dirty="0" smtClean="0"/>
              <a:t> value 5: </a:t>
            </a:r>
            <a:r>
              <a:rPr lang="en-US" sz="2400" b="1" dirty="0" smtClean="0"/>
              <a:t>case</a:t>
            </a:r>
            <a:r>
              <a:rPr lang="en-US" sz="2400" dirty="0" smtClean="0"/>
              <a:t> value 6:</a:t>
            </a:r>
          </a:p>
          <a:p>
            <a:pPr marL="0" indent="0">
              <a:buNone/>
            </a:pPr>
            <a:r>
              <a:rPr lang="en-US" sz="2400" dirty="0" smtClean="0"/>
              <a:t>                                              -------</a:t>
            </a:r>
          </a:p>
          <a:p>
            <a:pPr marL="0" indent="0">
              <a:buNone/>
            </a:pPr>
            <a:r>
              <a:rPr lang="en-US" sz="2400" dirty="0" smtClean="0"/>
              <a:t>                                              break;</a:t>
            </a:r>
          </a:p>
          <a:p>
            <a:pPr marL="0" indent="0">
              <a:buNone/>
            </a:pPr>
            <a:r>
              <a:rPr lang="en-US" sz="2400" b="1" dirty="0" smtClean="0"/>
              <a:t>default</a:t>
            </a:r>
            <a:r>
              <a:rPr lang="en-US" sz="2400" dirty="0" smtClean="0"/>
              <a:t>:</a:t>
            </a:r>
          </a:p>
          <a:p>
            <a:pPr marL="0" indent="0">
              <a:buNone/>
            </a:pPr>
            <a:r>
              <a:rPr lang="en-US" sz="2400" dirty="0" smtClean="0"/>
              <a:t> 			    -------</a:t>
            </a:r>
          </a:p>
          <a:p>
            <a:pPr marL="0" indent="0">
              <a:buNone/>
            </a:pPr>
            <a:r>
              <a:rPr lang="en-US" sz="2400" dirty="0" smtClean="0"/>
              <a:t>}</a:t>
            </a:r>
          </a:p>
          <a:p>
            <a:pPr>
              <a:buNone/>
            </a:pPr>
            <a:r>
              <a:rPr lang="en-US" sz="2400" b="1" i="1" dirty="0" smtClean="0"/>
              <a:t>* Any number of cases can be clubbed together as per condition.</a:t>
            </a:r>
            <a:endParaRPr lang="en-IN" sz="2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20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20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20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20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2000"/>
                                        <p:tgtEl>
                                          <p:spTgt spid="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20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2000"/>
                                        <p:tgtEl>
                                          <p:spTgt spid="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fade">
                                      <p:cBhvr>
                                        <p:cTn id="39" dur="2000"/>
                                        <p:tgtEl>
                                          <p:spTgt spid="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2000"/>
                                        <p:tgtEl>
                                          <p:spTgt spid="9">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animEffect transition="in" filter="fade">
                                      <p:cBhvr>
                                        <p:cTn id="45" dur="2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Exercise</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t>WAP to accept a month number from the user via command line argument and display the name of the season in which the month falls according to the table given below.</a:t>
            </a:r>
            <a:endParaRPr lang="en-IN" sz="2400" b="1" dirty="0" smtClean="0"/>
          </a:p>
          <a:p>
            <a:pPr>
              <a:buNone/>
            </a:pPr>
            <a:endParaRPr lang="en-US" sz="2400" dirty="0" smtClean="0"/>
          </a:p>
        </p:txBody>
      </p:sp>
      <p:graphicFrame>
        <p:nvGraphicFramePr>
          <p:cNvPr id="6" name="Table 5"/>
          <p:cNvGraphicFramePr>
            <a:graphicFrameLocks noGrp="1"/>
          </p:cNvGraphicFramePr>
          <p:nvPr/>
        </p:nvGraphicFramePr>
        <p:xfrm>
          <a:off x="857224" y="3214684"/>
          <a:ext cx="7429552" cy="2786085"/>
        </p:xfrm>
        <a:graphic>
          <a:graphicData uri="http://schemas.openxmlformats.org/drawingml/2006/table">
            <a:tbl>
              <a:tblPr firstRow="1" bandRow="1">
                <a:tableStyleId>{F5AB1C69-6EDB-4FF4-983F-18BD219EF322}</a:tableStyleId>
              </a:tblPr>
              <a:tblGrid>
                <a:gridCol w="3714776"/>
                <a:gridCol w="3714776"/>
              </a:tblGrid>
              <a:tr h="557217">
                <a:tc>
                  <a:txBody>
                    <a:bodyPr/>
                    <a:lstStyle/>
                    <a:p>
                      <a:r>
                        <a:rPr lang="en-US" dirty="0" smtClean="0"/>
                        <a:t>Month Number</a:t>
                      </a:r>
                      <a:endParaRPr lang="en-IN" dirty="0"/>
                    </a:p>
                  </a:txBody>
                  <a:tcPr/>
                </a:tc>
                <a:tc>
                  <a:txBody>
                    <a:bodyPr/>
                    <a:lstStyle/>
                    <a:p>
                      <a:r>
                        <a:rPr lang="en-US" dirty="0" smtClean="0"/>
                        <a:t>Season Name</a:t>
                      </a:r>
                      <a:endParaRPr lang="en-IN" dirty="0"/>
                    </a:p>
                  </a:txBody>
                  <a:tcPr/>
                </a:tc>
              </a:tr>
              <a:tr h="557217">
                <a:tc>
                  <a:txBody>
                    <a:bodyPr/>
                    <a:lstStyle/>
                    <a:p>
                      <a:r>
                        <a:rPr lang="en-US" b="1" dirty="0" smtClean="0"/>
                        <a:t>11,12,1,2</a:t>
                      </a:r>
                      <a:endParaRPr lang="en-IN" b="1" dirty="0"/>
                    </a:p>
                  </a:txBody>
                  <a:tcPr/>
                </a:tc>
                <a:tc>
                  <a:txBody>
                    <a:bodyPr/>
                    <a:lstStyle/>
                    <a:p>
                      <a:r>
                        <a:rPr lang="en-US" b="1" dirty="0" smtClean="0"/>
                        <a:t>Winter</a:t>
                      </a:r>
                      <a:endParaRPr lang="en-IN" b="1" dirty="0"/>
                    </a:p>
                  </a:txBody>
                  <a:tcPr/>
                </a:tc>
              </a:tr>
              <a:tr h="557217">
                <a:tc>
                  <a:txBody>
                    <a:bodyPr/>
                    <a:lstStyle/>
                    <a:p>
                      <a:r>
                        <a:rPr lang="en-US" b="1" dirty="0" smtClean="0"/>
                        <a:t>3,4,5,6</a:t>
                      </a:r>
                      <a:endParaRPr lang="en-IN" b="1" dirty="0"/>
                    </a:p>
                  </a:txBody>
                  <a:tcPr/>
                </a:tc>
                <a:tc>
                  <a:txBody>
                    <a:bodyPr/>
                    <a:lstStyle/>
                    <a:p>
                      <a:r>
                        <a:rPr lang="en-US" b="1" dirty="0" smtClean="0"/>
                        <a:t>Summer</a:t>
                      </a:r>
                      <a:endParaRPr lang="en-IN" b="1" dirty="0"/>
                    </a:p>
                  </a:txBody>
                  <a:tcPr/>
                </a:tc>
              </a:tr>
              <a:tr h="557217">
                <a:tc>
                  <a:txBody>
                    <a:bodyPr/>
                    <a:lstStyle/>
                    <a:p>
                      <a:r>
                        <a:rPr lang="en-US" b="1" dirty="0" smtClean="0"/>
                        <a:t>7,8,9,10</a:t>
                      </a:r>
                      <a:endParaRPr lang="en-IN" b="1" dirty="0"/>
                    </a:p>
                  </a:txBody>
                  <a:tcPr/>
                </a:tc>
                <a:tc>
                  <a:txBody>
                    <a:bodyPr/>
                    <a:lstStyle/>
                    <a:p>
                      <a:r>
                        <a:rPr lang="en-US" b="1" dirty="0" smtClean="0"/>
                        <a:t>Rainy</a:t>
                      </a:r>
                      <a:endParaRPr lang="en-IN" b="1" dirty="0"/>
                    </a:p>
                  </a:txBody>
                  <a:tcPr/>
                </a:tc>
              </a:tr>
              <a:tr h="557217">
                <a:tc>
                  <a:txBody>
                    <a:bodyPr/>
                    <a:lstStyle/>
                    <a:p>
                      <a:r>
                        <a:rPr lang="en-US" b="1" dirty="0" smtClean="0"/>
                        <a:t>Any other value</a:t>
                      </a:r>
                      <a:endParaRPr lang="en-IN" b="1" dirty="0"/>
                    </a:p>
                  </a:txBody>
                  <a:tcPr/>
                </a:tc>
                <a:tc>
                  <a:txBody>
                    <a:bodyPr/>
                    <a:lstStyle/>
                    <a:p>
                      <a:r>
                        <a:rPr lang="en-US" b="1" dirty="0" smtClean="0"/>
                        <a:t>Wrong</a:t>
                      </a:r>
                      <a:r>
                        <a:rPr lang="en-US" b="1" baseline="0" dirty="0" smtClean="0"/>
                        <a:t> Input</a:t>
                      </a:r>
                      <a:endParaRPr lang="en-IN" b="1"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Sample output</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Grp="1" noChangeAspect="1" noChangeArrowheads="1"/>
          </p:cNvPicPr>
          <p:nvPr>
            <p:ph sz="quarter" idx="1"/>
          </p:nvPr>
        </p:nvPicPr>
        <p:blipFill>
          <a:blip r:embed="rId4" cstate="print"/>
          <a:srcRect/>
          <a:stretch>
            <a:fillRect/>
          </a:stretch>
        </p:blipFill>
        <p:spPr bwMode="auto">
          <a:xfrm>
            <a:off x="307583" y="2060848"/>
            <a:ext cx="8584897" cy="309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IN" b="1" dirty="0"/>
          </a:p>
        </p:txBody>
      </p:sp>
      <p:sp>
        <p:nvSpPr>
          <p:cNvPr id="3" name="Content Placeholder 2"/>
          <p:cNvSpPr>
            <a:spLocks noGrp="1"/>
          </p:cNvSpPr>
          <p:nvPr>
            <p:ph sz="quarter" idx="1"/>
          </p:nvPr>
        </p:nvSpPr>
        <p:spPr>
          <a:xfrm>
            <a:off x="122240" y="1484784"/>
            <a:ext cx="8842248" cy="5142312"/>
          </a:xfrm>
        </p:spPr>
        <p:txBody>
          <a:bodyPr>
            <a:normAutofit lnSpcReduction="10000"/>
          </a:bodyPr>
          <a:lstStyle/>
          <a:p>
            <a:pPr>
              <a:buNone/>
            </a:pPr>
            <a:r>
              <a:rPr lang="en-IN" sz="1800" dirty="0" smtClean="0"/>
              <a:t>class SwitchEx1</a:t>
            </a:r>
          </a:p>
          <a:p>
            <a:pPr>
              <a:buNone/>
            </a:pPr>
            <a:r>
              <a:rPr lang="en-IN" sz="1800" dirty="0" smtClean="0"/>
              <a:t>{</a:t>
            </a:r>
          </a:p>
          <a:p>
            <a:pPr>
              <a:buNone/>
            </a:pPr>
            <a:r>
              <a:rPr lang="en-IN" sz="1800" dirty="0" smtClean="0"/>
              <a:t> public static void main(String [ ] </a:t>
            </a:r>
            <a:r>
              <a:rPr lang="en-IN" sz="1800" dirty="0" err="1" smtClean="0"/>
              <a:t>args</a:t>
            </a:r>
            <a:r>
              <a:rPr lang="en-IN" sz="1800" dirty="0" smtClean="0"/>
              <a:t>)</a:t>
            </a:r>
          </a:p>
          <a:p>
            <a:pPr>
              <a:buNone/>
            </a:pPr>
            <a:r>
              <a:rPr lang="en-IN" sz="1800" dirty="0" smtClean="0"/>
              <a:t> {</a:t>
            </a:r>
          </a:p>
          <a:p>
            <a:pPr>
              <a:buNone/>
            </a:pPr>
            <a:r>
              <a:rPr lang="en-US" sz="1800" dirty="0" smtClean="0"/>
              <a:t>  </a:t>
            </a:r>
            <a:r>
              <a:rPr lang="en-US" sz="1800" dirty="0" err="1" smtClean="0"/>
              <a:t>int</a:t>
            </a:r>
            <a:r>
              <a:rPr lang="en-US" sz="1800" dirty="0" smtClean="0"/>
              <a:t> </a:t>
            </a:r>
            <a:r>
              <a:rPr lang="en-US" sz="1800" dirty="0" smtClean="0"/>
              <a:t>month</a:t>
            </a:r>
            <a:r>
              <a:rPr lang="en-US" sz="1800" dirty="0" smtClean="0"/>
              <a:t>=</a:t>
            </a:r>
            <a:r>
              <a:rPr lang="en-US" sz="1800" dirty="0" err="1" smtClean="0"/>
              <a:t>Integer.parseInt</a:t>
            </a:r>
            <a:r>
              <a:rPr lang="en-US" sz="1800" dirty="0" smtClean="0"/>
              <a:t>(</a:t>
            </a:r>
            <a:r>
              <a:rPr lang="en-US" sz="1800" dirty="0" err="1" smtClean="0"/>
              <a:t>args</a:t>
            </a:r>
            <a:r>
              <a:rPr lang="en-US" sz="1800" dirty="0" smtClean="0"/>
              <a:t>[0]);</a:t>
            </a:r>
            <a:endParaRPr lang="en-IN" sz="1800" dirty="0" smtClean="0"/>
          </a:p>
          <a:p>
            <a:pPr>
              <a:buNone/>
            </a:pPr>
            <a:r>
              <a:rPr lang="en-IN" sz="1800" dirty="0" smtClean="0"/>
              <a:t> </a:t>
            </a:r>
            <a:r>
              <a:rPr lang="en-IN" sz="1800" dirty="0" smtClean="0"/>
              <a:t>switch(month)</a:t>
            </a:r>
            <a:endParaRPr lang="en-IN" sz="1800" dirty="0" smtClean="0"/>
          </a:p>
          <a:p>
            <a:pPr>
              <a:buNone/>
            </a:pPr>
            <a:r>
              <a:rPr lang="en-IN" sz="1800" dirty="0" smtClean="0"/>
              <a:t> {</a:t>
            </a:r>
          </a:p>
          <a:p>
            <a:pPr>
              <a:buNone/>
            </a:pPr>
            <a:r>
              <a:rPr lang="en-IN" sz="1800" b="1" dirty="0" smtClean="0"/>
              <a:t> case </a:t>
            </a:r>
            <a:r>
              <a:rPr lang="en-IN" sz="1800" b="1" dirty="0" smtClean="0"/>
              <a:t>11: </a:t>
            </a:r>
            <a:r>
              <a:rPr lang="en-IN" sz="1800" b="1" dirty="0" smtClean="0"/>
              <a:t>case </a:t>
            </a:r>
            <a:r>
              <a:rPr lang="en-IN" sz="1800" b="1" dirty="0" smtClean="0"/>
              <a:t>12: </a:t>
            </a:r>
            <a:r>
              <a:rPr lang="en-IN" sz="1800" b="1" dirty="0" smtClean="0"/>
              <a:t>case </a:t>
            </a:r>
            <a:r>
              <a:rPr lang="en-IN" sz="1800" b="1" dirty="0" smtClean="0"/>
              <a:t>1: </a:t>
            </a:r>
            <a:r>
              <a:rPr lang="en-IN" sz="1800" b="1" dirty="0" smtClean="0"/>
              <a:t>case </a:t>
            </a:r>
            <a:r>
              <a:rPr lang="en-IN" sz="1800" b="1" dirty="0" smtClean="0"/>
              <a:t>2: </a:t>
            </a:r>
            <a:r>
              <a:rPr lang="en-IN" sz="1800" b="1" dirty="0" err="1" smtClean="0"/>
              <a:t>System.out.println</a:t>
            </a:r>
            <a:r>
              <a:rPr lang="en-IN" sz="1800" b="1" dirty="0" smtClean="0"/>
              <a:t>("Winter season"); break;</a:t>
            </a:r>
          </a:p>
          <a:p>
            <a:pPr>
              <a:buNone/>
            </a:pPr>
            <a:r>
              <a:rPr lang="en-IN" sz="1800" b="1" dirty="0" smtClean="0"/>
              <a:t> case </a:t>
            </a:r>
            <a:r>
              <a:rPr lang="en-IN" sz="1800" b="1" dirty="0" smtClean="0"/>
              <a:t>3: </a:t>
            </a:r>
            <a:r>
              <a:rPr lang="en-IN" sz="1800" b="1" dirty="0" smtClean="0"/>
              <a:t>case </a:t>
            </a:r>
            <a:r>
              <a:rPr lang="en-IN" sz="1800" b="1" dirty="0" smtClean="0"/>
              <a:t>4: </a:t>
            </a:r>
            <a:r>
              <a:rPr lang="en-IN" sz="1800" b="1" dirty="0" smtClean="0"/>
              <a:t>case </a:t>
            </a:r>
            <a:r>
              <a:rPr lang="en-IN" sz="1800" b="1" dirty="0" smtClean="0"/>
              <a:t>5: </a:t>
            </a:r>
            <a:r>
              <a:rPr lang="en-IN" sz="1800" b="1" dirty="0" smtClean="0"/>
              <a:t>case </a:t>
            </a:r>
            <a:r>
              <a:rPr lang="en-IN" sz="1800" b="1" dirty="0" smtClean="0"/>
              <a:t>6: </a:t>
            </a:r>
            <a:r>
              <a:rPr lang="en-IN" sz="1800" b="1" dirty="0" err="1" smtClean="0"/>
              <a:t>System.out.println</a:t>
            </a:r>
            <a:r>
              <a:rPr lang="en-IN" sz="1800" b="1" dirty="0" smtClean="0"/>
              <a:t>("Summer Season"); break;</a:t>
            </a:r>
          </a:p>
          <a:p>
            <a:pPr>
              <a:buNone/>
            </a:pPr>
            <a:r>
              <a:rPr lang="en-IN" sz="1800" b="1" dirty="0" smtClean="0"/>
              <a:t> case </a:t>
            </a:r>
            <a:r>
              <a:rPr lang="en-IN" sz="1800" b="1" dirty="0" smtClean="0"/>
              <a:t>7: </a:t>
            </a:r>
            <a:r>
              <a:rPr lang="en-IN" sz="1800" b="1" dirty="0" smtClean="0"/>
              <a:t>case </a:t>
            </a:r>
            <a:r>
              <a:rPr lang="en-IN" sz="1800" b="1" dirty="0" smtClean="0"/>
              <a:t>8: </a:t>
            </a:r>
            <a:r>
              <a:rPr lang="en-IN" sz="1800" b="1" dirty="0" smtClean="0"/>
              <a:t>case </a:t>
            </a:r>
            <a:r>
              <a:rPr lang="en-IN" sz="1800" b="1" dirty="0" smtClean="0"/>
              <a:t>9: </a:t>
            </a:r>
            <a:r>
              <a:rPr lang="en-IN" sz="1800" b="1" dirty="0" smtClean="0"/>
              <a:t>case </a:t>
            </a:r>
            <a:r>
              <a:rPr lang="en-IN" sz="1800" b="1" dirty="0" smtClean="0"/>
              <a:t>10: </a:t>
            </a:r>
            <a:r>
              <a:rPr lang="en-IN" sz="1800" b="1" dirty="0" err="1" smtClean="0"/>
              <a:t>System.out.println</a:t>
            </a:r>
            <a:r>
              <a:rPr lang="en-IN" sz="1800" b="1" dirty="0" smtClean="0"/>
              <a:t>("Rainy Season"); break;</a:t>
            </a:r>
          </a:p>
          <a:p>
            <a:pPr>
              <a:buNone/>
            </a:pPr>
            <a:r>
              <a:rPr lang="en-IN" sz="1800" dirty="0" smtClean="0"/>
              <a:t>  default: </a:t>
            </a:r>
            <a:r>
              <a:rPr lang="en-IN" sz="1800" dirty="0" err="1" smtClean="0"/>
              <a:t>System.out.println</a:t>
            </a:r>
            <a:r>
              <a:rPr lang="en-IN" sz="1800" dirty="0" smtClean="0"/>
              <a:t>("Wrong input");</a:t>
            </a:r>
          </a:p>
          <a:p>
            <a:pPr>
              <a:buNone/>
            </a:pPr>
            <a:r>
              <a:rPr lang="en-IN" sz="1800" dirty="0" smtClean="0"/>
              <a:t> }</a:t>
            </a:r>
          </a:p>
          <a:p>
            <a:pPr>
              <a:buNone/>
            </a:pPr>
            <a:r>
              <a:rPr lang="en-IN" sz="1800" dirty="0" smtClean="0"/>
              <a:t>}</a:t>
            </a:r>
          </a:p>
          <a:p>
            <a:pPr>
              <a:buNone/>
            </a:pPr>
            <a:r>
              <a:rPr lang="en-IN" sz="1800" dirty="0" smtClean="0"/>
              <a:t>}</a:t>
            </a:r>
            <a:endParaRPr lang="en-IN" sz="1800" dirty="0"/>
          </a:p>
        </p:txBody>
      </p:sp>
      <p:pic>
        <p:nvPicPr>
          <p:cNvPr id="4" name="Picture 2"/>
          <p:cNvPicPr>
            <a:picLocks noChangeAspect="1" noChangeArrowheads="1"/>
          </p:cNvPicPr>
          <p:nvPr/>
        </p:nvPicPr>
        <p:blipFill>
          <a:blip r:embed="rId2" cstate="print"/>
          <a:srcRect/>
          <a:stretch>
            <a:fillRect/>
          </a:stretch>
        </p:blipFill>
        <p:spPr bwMode="auto">
          <a:xfrm>
            <a:off x="7380311" y="188640"/>
            <a:ext cx="1584177"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4932040" y="1393612"/>
            <a:ext cx="4032448" cy="523220"/>
          </a:xfrm>
          <a:prstGeom prst="rect">
            <a:avLst/>
          </a:prstGeom>
          <a:noFill/>
        </p:spPr>
        <p:txBody>
          <a:bodyPr wrap="square" rtlCol="0">
            <a:spAutoFit/>
          </a:bodyPr>
          <a:lstStyle/>
          <a:p>
            <a:r>
              <a:rPr lang="en-US" sz="2800" dirty="0" smtClean="0">
                <a:solidFill>
                  <a:srgbClr val="FF0000"/>
                </a:solidFill>
              </a:rPr>
              <a:t>Can we improve this???</a:t>
            </a:r>
            <a:endParaRPr lang="en-IN"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20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20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20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Improved Solution</a:t>
            </a:r>
            <a:endParaRPr lang="en-IN" b="1" dirty="0"/>
          </a:p>
        </p:txBody>
      </p:sp>
      <p:sp>
        <p:nvSpPr>
          <p:cNvPr id="3" name="Content Placeholder 2"/>
          <p:cNvSpPr>
            <a:spLocks noGrp="1"/>
          </p:cNvSpPr>
          <p:nvPr>
            <p:ph sz="quarter" idx="1"/>
          </p:nvPr>
        </p:nvSpPr>
        <p:spPr>
          <a:xfrm>
            <a:off x="122240" y="1484784"/>
            <a:ext cx="8842248" cy="5142312"/>
          </a:xfrm>
        </p:spPr>
        <p:txBody>
          <a:bodyPr>
            <a:normAutofit fontScale="77500" lnSpcReduction="20000"/>
          </a:bodyPr>
          <a:lstStyle/>
          <a:p>
            <a:pPr>
              <a:buNone/>
            </a:pPr>
            <a:r>
              <a:rPr lang="en-IN" dirty="0" smtClean="0"/>
              <a:t>class SwitchEx1</a:t>
            </a:r>
          </a:p>
          <a:p>
            <a:pPr>
              <a:buNone/>
            </a:pPr>
            <a:r>
              <a:rPr lang="en-IN" dirty="0" smtClean="0"/>
              <a:t>{</a:t>
            </a:r>
          </a:p>
          <a:p>
            <a:pPr>
              <a:buNone/>
            </a:pPr>
            <a:r>
              <a:rPr lang="en-IN" dirty="0" smtClean="0"/>
              <a:t> public static void main(String [ ] </a:t>
            </a:r>
            <a:r>
              <a:rPr lang="en-IN" dirty="0" err="1" smtClean="0"/>
              <a:t>args</a:t>
            </a:r>
            <a:r>
              <a:rPr lang="en-IN" dirty="0" smtClean="0"/>
              <a:t>)</a:t>
            </a:r>
          </a:p>
          <a:p>
            <a:pPr>
              <a:buNone/>
            </a:pPr>
            <a:r>
              <a:rPr lang="en-IN" dirty="0" smtClean="0"/>
              <a:t> {</a:t>
            </a:r>
          </a:p>
          <a:p>
            <a:pPr>
              <a:buNone/>
            </a:pPr>
            <a:r>
              <a:rPr lang="en-IN" dirty="0" smtClean="0"/>
              <a:t> switch(</a:t>
            </a:r>
            <a:r>
              <a:rPr lang="en-IN" dirty="0" err="1" smtClean="0"/>
              <a:t>args</a:t>
            </a:r>
            <a:r>
              <a:rPr lang="en-IN" dirty="0" smtClean="0"/>
              <a:t>[0])</a:t>
            </a:r>
          </a:p>
          <a:p>
            <a:pPr>
              <a:buNone/>
            </a:pPr>
            <a:r>
              <a:rPr lang="en-IN" dirty="0" smtClean="0"/>
              <a:t> {</a:t>
            </a:r>
          </a:p>
          <a:p>
            <a:pPr>
              <a:buNone/>
            </a:pPr>
            <a:r>
              <a:rPr lang="en-IN" dirty="0" smtClean="0"/>
              <a:t> </a:t>
            </a:r>
            <a:r>
              <a:rPr lang="en-IN" sz="2600" dirty="0" smtClean="0"/>
              <a:t>case "11": case "12": case "1": case "2": </a:t>
            </a:r>
            <a:r>
              <a:rPr lang="en-IN" sz="2600" dirty="0" err="1" smtClean="0"/>
              <a:t>System.out.println</a:t>
            </a:r>
            <a:r>
              <a:rPr lang="en-IN" sz="2600" dirty="0" smtClean="0"/>
              <a:t>("Winter season"); break;</a:t>
            </a:r>
          </a:p>
          <a:p>
            <a:pPr>
              <a:buNone/>
            </a:pPr>
            <a:r>
              <a:rPr lang="en-IN" sz="2600" dirty="0" smtClean="0"/>
              <a:t> case "3": case "4": case "5": case "6": </a:t>
            </a:r>
            <a:r>
              <a:rPr lang="en-IN" sz="2600" dirty="0" err="1" smtClean="0"/>
              <a:t>System.out.println</a:t>
            </a:r>
            <a:r>
              <a:rPr lang="en-IN" sz="2600" dirty="0" smtClean="0"/>
              <a:t>("Summer Season"); break;</a:t>
            </a:r>
          </a:p>
          <a:p>
            <a:pPr>
              <a:buNone/>
            </a:pPr>
            <a:r>
              <a:rPr lang="en-IN" sz="2600" dirty="0" smtClean="0"/>
              <a:t> case "7": case "8": case "9": case "10": </a:t>
            </a:r>
            <a:r>
              <a:rPr lang="en-IN" sz="2600" dirty="0" err="1" smtClean="0"/>
              <a:t>System.out.println</a:t>
            </a:r>
            <a:r>
              <a:rPr lang="en-IN" sz="2600" dirty="0" smtClean="0"/>
              <a:t>("Rainy Season"); break;</a:t>
            </a:r>
          </a:p>
          <a:p>
            <a:pPr>
              <a:buNone/>
            </a:pPr>
            <a:r>
              <a:rPr lang="en-IN" dirty="0" smtClean="0"/>
              <a:t>  default: </a:t>
            </a:r>
            <a:r>
              <a:rPr lang="en-IN" dirty="0" err="1" smtClean="0"/>
              <a:t>System.out.println</a:t>
            </a:r>
            <a:r>
              <a:rPr lang="en-IN" dirty="0" smtClean="0"/>
              <a:t>("Wrong input");</a:t>
            </a:r>
          </a:p>
          <a:p>
            <a:pPr>
              <a:buNone/>
            </a:pPr>
            <a:r>
              <a:rPr lang="en-IN" dirty="0" smtClean="0"/>
              <a:t> }</a:t>
            </a:r>
          </a:p>
          <a:p>
            <a:pPr>
              <a:buNone/>
            </a:pPr>
            <a:r>
              <a:rPr lang="en-IN" dirty="0" smtClean="0"/>
              <a:t>}</a:t>
            </a:r>
          </a:p>
          <a:p>
            <a:pPr>
              <a:buNone/>
            </a:pPr>
            <a:r>
              <a:rPr lang="en-IN" dirty="0" smtClean="0"/>
              <a:t>}</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380311" y="188640"/>
            <a:ext cx="1584177"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20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Exercise</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t>WAP which should accept 3 arguments via command line of type operand, operator and operand and should display the result by performing appropriate calculation. Assume operator would be either + or - ?</a:t>
            </a:r>
          </a:p>
          <a:p>
            <a:endParaRPr lang="en-US" sz="2400" b="1" dirty="0" smtClean="0"/>
          </a:p>
          <a:p>
            <a:pPr>
              <a:buNone/>
            </a:pPr>
            <a:r>
              <a:rPr lang="en-US" sz="2400" b="1" dirty="0" smtClean="0"/>
              <a:t>   </a:t>
            </a:r>
            <a:r>
              <a:rPr lang="en-US" sz="2400" b="1" u="sng" dirty="0" smtClean="0"/>
              <a:t>Sample Run</a:t>
            </a:r>
            <a:r>
              <a:rPr lang="en-US" sz="2400" b="1" dirty="0" smtClean="0"/>
              <a:t>:</a:t>
            </a:r>
          </a:p>
          <a:p>
            <a:pPr lvl="1">
              <a:buNone/>
            </a:pPr>
            <a:endParaRPr lang="en-US" sz="2000" b="1" dirty="0" smtClean="0">
              <a:solidFill>
                <a:srgbClr val="00B050"/>
              </a:solidFill>
            </a:endParaRPr>
          </a:p>
        </p:txBody>
      </p:sp>
      <p:pic>
        <p:nvPicPr>
          <p:cNvPr id="7" name="Picture 2"/>
          <p:cNvPicPr>
            <a:picLocks noChangeAspect="1" noChangeArrowheads="1"/>
          </p:cNvPicPr>
          <p:nvPr/>
        </p:nvPicPr>
        <p:blipFill>
          <a:blip r:embed="rId4" cstate="print"/>
          <a:srcRect/>
          <a:stretch>
            <a:fillRect/>
          </a:stretch>
        </p:blipFill>
        <p:spPr bwMode="auto">
          <a:xfrm>
            <a:off x="179512" y="4293096"/>
            <a:ext cx="8784976" cy="1728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Ternary Operator</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44016" y="1484784"/>
            <a:ext cx="8748464" cy="5330952"/>
          </a:xfrm>
        </p:spPr>
        <p:txBody>
          <a:bodyPr>
            <a:normAutofit/>
          </a:bodyPr>
          <a:lstStyle/>
          <a:p>
            <a:pPr>
              <a:buSzPct val="100000"/>
              <a:buFont typeface="Arial" pitchFamily="34" charset="0"/>
              <a:buChar char="•"/>
            </a:pPr>
            <a:r>
              <a:rPr lang="en-IN" sz="2400" dirty="0" smtClean="0"/>
              <a:t>The ternary operator can be used as an alternative to the Java’s  if-else and switch statements. </a:t>
            </a:r>
          </a:p>
          <a:p>
            <a:pPr>
              <a:buSzPct val="100000"/>
              <a:buFont typeface="Arial" pitchFamily="34" charset="0"/>
              <a:buChar char="•"/>
            </a:pPr>
            <a:r>
              <a:rPr lang="en-IN" sz="2400" dirty="0" smtClean="0"/>
              <a:t>But it goes beyond that, and can even be used on the right hand side of java statements.</a:t>
            </a:r>
          </a:p>
          <a:p>
            <a:pPr>
              <a:buSzPct val="100000"/>
              <a:buFont typeface="Arial" pitchFamily="34" charset="0"/>
              <a:buChar char="•"/>
            </a:pPr>
            <a:r>
              <a:rPr lang="en-US" sz="2400" b="1" u="sng" dirty="0" smtClean="0"/>
              <a:t>Syntax</a:t>
            </a:r>
            <a:r>
              <a:rPr lang="en-US" sz="2400" b="1" dirty="0" smtClean="0"/>
              <a:t> :- </a:t>
            </a:r>
          </a:p>
          <a:p>
            <a:pPr>
              <a:buSzPct val="100000"/>
              <a:buFont typeface="Arial" pitchFamily="34" charset="0"/>
              <a:buChar char="•"/>
            </a:pPr>
            <a:r>
              <a:rPr lang="en-US" sz="2200" b="1" i="1" dirty="0" smtClean="0">
                <a:solidFill>
                  <a:srgbClr val="0070C0"/>
                </a:solidFill>
              </a:rPr>
              <a:t>&lt;variable&gt;=(test condition)?&lt;true case&gt;:&lt;false case&gt;;</a:t>
            </a:r>
            <a:endParaRPr lang="en-US" sz="2400" dirty="0" smtClean="0">
              <a:solidFill>
                <a:srgbClr val="0070C0"/>
              </a:solidFill>
            </a:endParaRPr>
          </a:p>
          <a:p>
            <a:pPr>
              <a:buSzPct val="100000"/>
              <a:buFont typeface="Arial" pitchFamily="34" charset="0"/>
              <a:buChar char="•"/>
            </a:pPr>
            <a:r>
              <a:rPr lang="en-US" sz="2400" b="1" u="sng" dirty="0" smtClean="0"/>
              <a:t>Example</a:t>
            </a:r>
            <a:r>
              <a:rPr lang="en-US" sz="2400" b="1" dirty="0" smtClean="0"/>
              <a:t> :-</a:t>
            </a:r>
          </a:p>
          <a:p>
            <a:pPr>
              <a:buSzPct val="100000"/>
              <a:buNone/>
            </a:pPr>
            <a:r>
              <a:rPr lang="en-US" sz="2400" dirty="0" smtClean="0"/>
              <a:t> </a:t>
            </a:r>
            <a:r>
              <a:rPr lang="en-US" sz="2400" dirty="0" err="1" smtClean="0"/>
              <a:t>int</a:t>
            </a:r>
            <a:r>
              <a:rPr lang="en-US" sz="2400" dirty="0" smtClean="0"/>
              <a:t> a=4; </a:t>
            </a:r>
          </a:p>
          <a:p>
            <a:pPr>
              <a:buSzPct val="100000"/>
              <a:buNone/>
            </a:pPr>
            <a:r>
              <a:rPr lang="en-US" sz="2400" dirty="0" smtClean="0"/>
              <a:t> String </a:t>
            </a:r>
            <a:r>
              <a:rPr lang="en-US" sz="2400" dirty="0" err="1" smtClean="0"/>
              <a:t>str</a:t>
            </a:r>
            <a:r>
              <a:rPr lang="en-US" sz="2400" dirty="0" smtClean="0"/>
              <a:t>;</a:t>
            </a:r>
          </a:p>
          <a:p>
            <a:pPr>
              <a:buSzPct val="100000"/>
              <a:buNone/>
            </a:pPr>
            <a:r>
              <a:rPr lang="en-US" sz="2400" dirty="0" smtClean="0"/>
              <a:t> </a:t>
            </a:r>
            <a:r>
              <a:rPr lang="en-US" sz="2400" b="1" dirty="0" err="1" smtClean="0"/>
              <a:t>str</a:t>
            </a:r>
            <a:r>
              <a:rPr lang="en-US" sz="2400" b="1" dirty="0" smtClean="0"/>
              <a:t>=(a%2==0)? “Even” : “Odd”;</a:t>
            </a:r>
          </a:p>
          <a:p>
            <a:pPr>
              <a:buSzPct val="100000"/>
              <a:buNone/>
            </a:pPr>
            <a:r>
              <a:rPr lang="en-US" sz="2400" dirty="0" smtClean="0"/>
              <a:t> </a:t>
            </a:r>
            <a:r>
              <a:rPr lang="en-US" sz="2400" dirty="0" err="1" smtClean="0"/>
              <a:t>System.out.println</a:t>
            </a:r>
            <a:r>
              <a:rPr lang="en-US" sz="2400" dirty="0" smtClean="0"/>
              <a:t>(</a:t>
            </a:r>
            <a:r>
              <a:rPr lang="en-US" sz="2400" dirty="0" err="1" smtClean="0"/>
              <a:t>str</a:t>
            </a:r>
            <a:r>
              <a:rPr lang="en-US" sz="2400" dirty="0" smtClean="0"/>
              <a:t>);</a:t>
            </a:r>
            <a:endParaRPr lang="en-IN" sz="2200" dirty="0" smtClean="0"/>
          </a:p>
          <a:p>
            <a:pPr>
              <a:buSzPct val="100000"/>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Today’s Agenda</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p:txBody>
          <a:bodyPr/>
          <a:lstStyle/>
          <a:p>
            <a:endParaRPr lang="en-US" dirty="0" smtClean="0"/>
          </a:p>
          <a:p>
            <a:r>
              <a:rPr lang="en-US" b="1" dirty="0" smtClean="0"/>
              <a:t>Decision Control Statements</a:t>
            </a:r>
          </a:p>
          <a:p>
            <a:endParaRPr lang="en-US" b="1" dirty="0" smtClean="0"/>
          </a:p>
          <a:p>
            <a:r>
              <a:rPr lang="en-US" b="1" dirty="0" smtClean="0"/>
              <a:t>If , if-else , nested if</a:t>
            </a:r>
          </a:p>
          <a:p>
            <a:endParaRPr lang="en-US" b="1" dirty="0" smtClean="0"/>
          </a:p>
          <a:p>
            <a:r>
              <a:rPr lang="en-US" b="1" dirty="0" smtClean="0"/>
              <a:t>switch</a:t>
            </a:r>
          </a:p>
          <a:p>
            <a:endParaRPr lang="en-US" b="1" dirty="0" smtClean="0"/>
          </a:p>
          <a:p>
            <a:r>
              <a:rPr lang="en-US" b="1" dirty="0" smtClean="0"/>
              <a:t>Ternary Operator</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Try this…</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lnSpcReduction="10000"/>
          </a:bodyPr>
          <a:lstStyle/>
          <a:p>
            <a:pPr>
              <a:buSzPct val="100000"/>
              <a:buFont typeface="Arial" pitchFamily="34" charset="0"/>
              <a:buChar char="•"/>
            </a:pPr>
            <a:r>
              <a:rPr lang="en-US" sz="2400" b="1" dirty="0" smtClean="0"/>
              <a:t>WAP to accept an integer via command line argument and print its absolute value. (If user enters -1 then result should be 1)</a:t>
            </a:r>
          </a:p>
          <a:p>
            <a:pPr>
              <a:buSzPct val="100000"/>
              <a:buFont typeface="Arial" pitchFamily="34" charset="0"/>
              <a:buChar char="•"/>
            </a:pPr>
            <a:r>
              <a:rPr lang="en-US" sz="2400" b="1" u="sng" dirty="0" smtClean="0"/>
              <a:t>Solution</a:t>
            </a:r>
            <a:r>
              <a:rPr lang="en-US" sz="2400" b="1" dirty="0" smtClean="0"/>
              <a:t> :-</a:t>
            </a:r>
          </a:p>
          <a:p>
            <a:pPr marL="0" indent="0">
              <a:buNone/>
            </a:pPr>
            <a:r>
              <a:rPr lang="en-US" sz="2200" dirty="0" smtClean="0"/>
              <a:t> class </a:t>
            </a:r>
            <a:r>
              <a:rPr lang="en-US" sz="2200" dirty="0" err="1" smtClean="0"/>
              <a:t>PrintAbsolute</a:t>
            </a:r>
            <a:endParaRPr lang="en-US" sz="2200" dirty="0" smtClean="0"/>
          </a:p>
          <a:p>
            <a:pPr marL="0" indent="0">
              <a:buNone/>
            </a:pPr>
            <a:r>
              <a:rPr lang="en-US" sz="2200" dirty="0" smtClean="0"/>
              <a:t> {</a:t>
            </a:r>
          </a:p>
          <a:p>
            <a:pPr marL="0" indent="0">
              <a:buNone/>
            </a:pPr>
            <a:r>
              <a:rPr lang="en-US" sz="2200" dirty="0" smtClean="0"/>
              <a:t> public static void main(String </a:t>
            </a:r>
            <a:r>
              <a:rPr lang="en-US" sz="2200" dirty="0" err="1" smtClean="0"/>
              <a:t>args</a:t>
            </a:r>
            <a:r>
              <a:rPr lang="en-US" sz="2200" dirty="0" smtClean="0"/>
              <a:t>[])</a:t>
            </a:r>
          </a:p>
          <a:p>
            <a:pPr marL="0" indent="0">
              <a:buNone/>
            </a:pPr>
            <a:r>
              <a:rPr lang="en-US" sz="2200" dirty="0" smtClean="0"/>
              <a:t> {</a:t>
            </a:r>
          </a:p>
          <a:p>
            <a:pPr marL="0" indent="0">
              <a:buNone/>
            </a:pPr>
            <a:r>
              <a:rPr lang="en-US" sz="2200" dirty="0" smtClean="0"/>
              <a:t> </a:t>
            </a:r>
            <a:r>
              <a:rPr lang="en-US" sz="2200" dirty="0" err="1" smtClean="0"/>
              <a:t>int</a:t>
            </a:r>
            <a:r>
              <a:rPr lang="en-US" sz="2200" dirty="0" smtClean="0"/>
              <a:t> </a:t>
            </a:r>
            <a:r>
              <a:rPr lang="en-US" sz="2200" dirty="0" err="1" smtClean="0"/>
              <a:t>a,b</a:t>
            </a:r>
            <a:r>
              <a:rPr lang="en-US" sz="2200" dirty="0" smtClean="0"/>
              <a:t>;</a:t>
            </a:r>
          </a:p>
          <a:p>
            <a:pPr marL="0" indent="0">
              <a:buNone/>
            </a:pPr>
            <a:r>
              <a:rPr lang="en-US" sz="2200" dirty="0" smtClean="0"/>
              <a:t> a=</a:t>
            </a:r>
            <a:r>
              <a:rPr lang="en-US" sz="2200" dirty="0" err="1" smtClean="0"/>
              <a:t>Integer.parseInt</a:t>
            </a:r>
            <a:r>
              <a:rPr lang="en-US" sz="2200" dirty="0" smtClean="0"/>
              <a:t>(</a:t>
            </a:r>
            <a:r>
              <a:rPr lang="en-US" sz="2200" dirty="0" err="1" smtClean="0"/>
              <a:t>args</a:t>
            </a:r>
            <a:r>
              <a:rPr lang="en-US" sz="2200" dirty="0" smtClean="0"/>
              <a:t>[0]);</a:t>
            </a:r>
          </a:p>
          <a:p>
            <a:pPr marL="0" indent="0">
              <a:buNone/>
            </a:pPr>
            <a:r>
              <a:rPr lang="en-US" sz="2200" b="1" dirty="0" smtClean="0"/>
              <a:t> b=(a&gt;=0) ? a : -a;</a:t>
            </a:r>
          </a:p>
          <a:p>
            <a:pPr marL="0" indent="0">
              <a:buNone/>
            </a:pPr>
            <a:r>
              <a:rPr lang="en-US" sz="2200" dirty="0" smtClean="0"/>
              <a:t> </a:t>
            </a:r>
            <a:r>
              <a:rPr lang="en-US" sz="2200" dirty="0" err="1" smtClean="0"/>
              <a:t>System.out.println</a:t>
            </a:r>
            <a:r>
              <a:rPr lang="en-US" sz="2200" dirty="0" smtClean="0"/>
              <a:t>(“Absolute value is”+b);</a:t>
            </a:r>
          </a:p>
          <a:p>
            <a:pPr marL="0" indent="0">
              <a:buNone/>
            </a:pPr>
            <a:r>
              <a:rPr lang="en-US" sz="2200" dirty="0" smtClean="0"/>
              <a:t> }</a:t>
            </a:r>
          </a:p>
          <a:p>
            <a:pPr marL="0" indent="0">
              <a:buNone/>
            </a:pPr>
            <a:r>
              <a:rPr lang="en-US" sz="22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Try this…</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t>WAP to accept an integer via command line argument and check whether it is a leap year or not</a:t>
            </a:r>
          </a:p>
          <a:p>
            <a:pPr>
              <a:buSzPct val="100000"/>
              <a:buFont typeface="Arial" pitchFamily="34" charset="0"/>
              <a:buChar char="•"/>
            </a:pPr>
            <a:r>
              <a:rPr lang="en-US" sz="2200" b="1" dirty="0" smtClean="0">
                <a:solidFill>
                  <a:srgbClr val="0070C0"/>
                </a:solidFill>
              </a:rPr>
              <a:t>Note:</a:t>
            </a:r>
            <a:r>
              <a:rPr lang="en-US" sz="2200" dirty="0" smtClean="0">
                <a:solidFill>
                  <a:srgbClr val="FF0000"/>
                </a:solidFill>
              </a:rPr>
              <a:t> Not every year divisible by 4 is a leap year. For example 1700 was not a leap year. But 1600 was a leap year. Similarly year 2000 is a leap year but 2100 will not be a leap year</a:t>
            </a:r>
          </a:p>
          <a:p>
            <a:pPr>
              <a:buSzPct val="100000"/>
              <a:buFont typeface="Arial" pitchFamily="34" charset="0"/>
              <a:buChar char="•"/>
            </a:pPr>
            <a:endParaRPr lang="en-US" sz="2200" dirty="0" smtClean="0"/>
          </a:p>
          <a:p>
            <a:pPr>
              <a:buSzPct val="100000"/>
              <a:buFont typeface="Arial" pitchFamily="34" charset="0"/>
              <a:buChar char="•"/>
            </a:pPr>
            <a:r>
              <a:rPr lang="en-US" sz="2200" b="1" dirty="0" smtClean="0"/>
              <a:t>So the condition for leap year is that:</a:t>
            </a:r>
          </a:p>
          <a:p>
            <a:pPr>
              <a:buSzPct val="100000"/>
              <a:buFont typeface="Arial" pitchFamily="34" charset="0"/>
              <a:buChar char="•"/>
            </a:pPr>
            <a:endParaRPr lang="en-US" sz="2200" dirty="0" smtClean="0"/>
          </a:p>
          <a:p>
            <a:pPr>
              <a:buSzPct val="100000"/>
              <a:buFont typeface="Arial" pitchFamily="34" charset="0"/>
              <a:buChar char="•"/>
            </a:pPr>
            <a:r>
              <a:rPr lang="en-US" sz="2200" b="1" dirty="0" smtClean="0">
                <a:solidFill>
                  <a:srgbClr val="FF0000"/>
                </a:solidFill>
              </a:rPr>
              <a:t>1. year must be divisible by 4 and not divisible by 100</a:t>
            </a:r>
          </a:p>
          <a:p>
            <a:pPr>
              <a:buSzPct val="100000"/>
              <a:buNone/>
            </a:pPr>
            <a:r>
              <a:rPr lang="en-US" sz="2200" dirty="0" smtClean="0"/>
              <a:t>OR</a:t>
            </a:r>
          </a:p>
          <a:p>
            <a:pPr>
              <a:buSzPct val="100000"/>
              <a:buFont typeface="Arial" pitchFamily="34" charset="0"/>
              <a:buChar char="•"/>
            </a:pPr>
            <a:r>
              <a:rPr lang="en-US" sz="2200" b="1" dirty="0" smtClean="0">
                <a:solidFill>
                  <a:srgbClr val="FF0000"/>
                </a:solidFill>
              </a:rPr>
              <a:t>2. year must be divisible by 400</a:t>
            </a:r>
          </a:p>
          <a:p>
            <a:pPr>
              <a:buSzPct val="100000"/>
              <a:buNone/>
            </a:pPr>
            <a:r>
              <a:rPr lang="en-US" sz="2200" b="1" dirty="0" smtClean="0">
                <a:solidFill>
                  <a:srgbClr val="0070C0"/>
                </a:solidFill>
              </a:rPr>
              <a:t>Ref: https://www.mathsisfun.com/leap-years.html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8</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endParaRPr lang="en-US" b="1" dirty="0" smtClean="0"/>
          </a:p>
          <a:p>
            <a:pPr marL="342900" indent="-342900">
              <a:buAutoNum type="arabicPeriod"/>
            </a:pPr>
            <a:r>
              <a:rPr lang="en-US" b="1" dirty="0" smtClean="0"/>
              <a:t>Introduction To Scanner class</a:t>
            </a:r>
          </a:p>
          <a:p>
            <a:pPr marL="342900" indent="-342900">
              <a:buAutoNum type="arabicPeriod"/>
            </a:pPr>
            <a:endParaRPr lang="en-US" b="1" dirty="0" smtClean="0"/>
          </a:p>
          <a:p>
            <a:pPr marL="342900" indent="-342900">
              <a:buAutoNum type="arabicPeriod"/>
            </a:pPr>
            <a:r>
              <a:rPr lang="en-US" b="1" dirty="0" smtClean="0"/>
              <a:t>How to use Scanner class for input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332656"/>
            <a:ext cx="8534400" cy="720080"/>
          </a:xfrm>
        </p:spPr>
        <p:txBody>
          <a:bodyPr>
            <a:normAutofit/>
          </a:bodyPr>
          <a:lstStyle/>
          <a:p>
            <a:r>
              <a:rPr lang="en-US" b="1" dirty="0" smtClean="0"/>
              <a:t>Decision Control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12776"/>
            <a:ext cx="8784976" cy="4968552"/>
          </a:xfrm>
        </p:spPr>
        <p:txBody>
          <a:bodyPr>
            <a:normAutofit fontScale="92500"/>
          </a:bodyPr>
          <a:lstStyle/>
          <a:p>
            <a:pPr>
              <a:buNone/>
            </a:pPr>
            <a:endParaRPr lang="en-US" sz="2400" dirty="0" smtClean="0"/>
          </a:p>
          <a:p>
            <a:r>
              <a:rPr lang="en-US" sz="2400" b="1" dirty="0" smtClean="0"/>
              <a:t>Decision making is the most crucial part of any program.</a:t>
            </a:r>
          </a:p>
          <a:p>
            <a:endParaRPr lang="en-US" sz="2400" dirty="0" smtClean="0"/>
          </a:p>
          <a:p>
            <a:r>
              <a:rPr lang="en-US" sz="2400" b="1" dirty="0" smtClean="0"/>
              <a:t>For example :-  </a:t>
            </a:r>
            <a:r>
              <a:rPr lang="en-US" sz="2400" dirty="0" smtClean="0"/>
              <a:t>Deciding whether a given a number is </a:t>
            </a:r>
            <a:r>
              <a:rPr lang="en-US" sz="2400" b="1" dirty="0" smtClean="0">
                <a:solidFill>
                  <a:srgbClr val="FF0000"/>
                </a:solidFill>
              </a:rPr>
              <a:t>even</a:t>
            </a:r>
            <a:r>
              <a:rPr lang="en-US" sz="2400" dirty="0" smtClean="0"/>
              <a:t> or </a:t>
            </a:r>
            <a:r>
              <a:rPr lang="en-US" sz="2400" b="1" dirty="0" smtClean="0">
                <a:solidFill>
                  <a:srgbClr val="FF0000"/>
                </a:solidFill>
              </a:rPr>
              <a:t>odd</a:t>
            </a:r>
            <a:r>
              <a:rPr lang="en-US" sz="2400" dirty="0" smtClean="0"/>
              <a:t>.</a:t>
            </a:r>
          </a:p>
          <a:p>
            <a:endParaRPr lang="en-US" sz="2400" dirty="0" smtClean="0"/>
          </a:p>
          <a:p>
            <a:r>
              <a:rPr lang="en-US" sz="2400" dirty="0" smtClean="0"/>
              <a:t>In such cases java supports various decision control statements like other programming languages, they are</a:t>
            </a:r>
          </a:p>
          <a:p>
            <a:endParaRPr lang="en-US" sz="2400" dirty="0" smtClean="0"/>
          </a:p>
          <a:p>
            <a:r>
              <a:rPr lang="en-US" sz="2400" b="1" dirty="0" smtClean="0"/>
              <a:t>if, if else, nested if</a:t>
            </a:r>
          </a:p>
          <a:p>
            <a:r>
              <a:rPr lang="en-US" sz="2400" b="1" dirty="0" smtClean="0"/>
              <a:t>switch </a:t>
            </a:r>
          </a:p>
          <a:p>
            <a:r>
              <a:rPr lang="en-US" sz="2400" b="1" dirty="0" smtClean="0"/>
              <a:t>Ternary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20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20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20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if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4854280"/>
          </a:xfrm>
          <a:ln>
            <a:solidFill>
              <a:srgbClr val="00B050"/>
            </a:solidFill>
          </a:ln>
        </p:spPr>
        <p:txBody>
          <a:bodyPr/>
          <a:lstStyle/>
          <a:p>
            <a:r>
              <a:rPr lang="en-US" b="1" u="sng" dirty="0" smtClean="0"/>
              <a:t>Syntax</a:t>
            </a:r>
            <a:r>
              <a:rPr lang="en-US" dirty="0" smtClean="0"/>
              <a:t> :-</a:t>
            </a:r>
          </a:p>
          <a:p>
            <a:pPr>
              <a:buNone/>
            </a:pPr>
            <a:endParaRPr lang="en-US" dirty="0" smtClean="0"/>
          </a:p>
          <a:p>
            <a:pPr>
              <a:buNone/>
            </a:pPr>
            <a:r>
              <a:rPr lang="en-US" b="1" dirty="0" smtClean="0"/>
              <a:t>        if(</a:t>
            </a:r>
            <a:r>
              <a:rPr lang="en-US" b="1" dirty="0" err="1" smtClean="0"/>
              <a:t>test_Condition</a:t>
            </a:r>
            <a:r>
              <a:rPr lang="en-US" b="1" dirty="0" smtClean="0"/>
              <a:t>)</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r>
              <a:rPr lang="en-US" sz="2400" b="1" i="1" dirty="0" smtClean="0"/>
              <a:t>* In case there is only a single statement in the body of if- statement then curly braces can be dropped.</a:t>
            </a:r>
            <a:endParaRPr lang="en-IN" sz="2400" b="1" i="1" dirty="0"/>
          </a:p>
        </p:txBody>
      </p:sp>
      <p:sp>
        <p:nvSpPr>
          <p:cNvPr id="17" name="Curved Left Arrow 16"/>
          <p:cNvSpPr/>
          <p:nvPr/>
        </p:nvSpPr>
        <p:spPr>
          <a:xfrm>
            <a:off x="2051720" y="292494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2555776" y="320368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33" name="Elbow Connector 32"/>
          <p:cNvCxnSpPr/>
          <p:nvPr/>
        </p:nvCxnSpPr>
        <p:spPr>
          <a:xfrm rot="5400000">
            <a:off x="107504" y="3284984"/>
            <a:ext cx="2664296" cy="1368152"/>
          </a:xfrm>
          <a:prstGeom prst="bentConnector3">
            <a:avLst>
              <a:gd name="adj1" fmla="val -6497"/>
            </a:avLst>
          </a:prstGeom>
          <a:ln w="635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2092786"/>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2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20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20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20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0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t>if  else</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03920" cy="4854280"/>
          </a:xfrm>
        </p:spPr>
        <p:txBody>
          <a:bodyPr>
            <a:normAutofit lnSpcReduction="10000"/>
          </a:bodyPr>
          <a:lstStyle/>
          <a:p>
            <a:pPr>
              <a:buNone/>
            </a:pPr>
            <a:endParaRPr lang="en-US" dirty="0" smtClean="0"/>
          </a:p>
          <a:p>
            <a:pPr>
              <a:buNone/>
            </a:pPr>
            <a:r>
              <a:rPr lang="en-US" sz="2000" b="1" dirty="0" smtClean="0"/>
              <a:t>       if(</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  </a:t>
            </a:r>
          </a:p>
          <a:p>
            <a:pPr>
              <a:buNone/>
            </a:pPr>
            <a:r>
              <a:rPr lang="en-US" sz="2000" b="1" dirty="0" smtClean="0"/>
              <a:t>       else</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r>
              <a:rPr lang="en-US" sz="2400" b="1" i="1" dirty="0" smtClean="0"/>
              <a:t> Every else statement should have one if statement.</a:t>
            </a:r>
            <a:endParaRPr lang="en-IN" sz="2400" b="1" i="1" dirty="0"/>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720080"/>
          </a:xfrm>
        </p:spPr>
        <p:txBody>
          <a:bodyPr>
            <a:normAutofit/>
          </a:bodyPr>
          <a:lstStyle/>
          <a:p>
            <a:r>
              <a:rPr lang="en-US" b="1" dirty="0" smtClean="0"/>
              <a:t>if  else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51520" y="1484784"/>
            <a:ext cx="8662736" cy="5112568"/>
          </a:xfrm>
          <a:ln>
            <a:solidFill>
              <a:schemeClr val="accent1"/>
            </a:solidFill>
          </a:ln>
        </p:spPr>
        <p:txBody>
          <a:bodyPr>
            <a:normAutofit/>
          </a:bodyPr>
          <a:lstStyle/>
          <a:p>
            <a:r>
              <a:rPr lang="en-US" sz="2400" dirty="0" smtClean="0"/>
              <a:t>In case of checking multiple conditions there are two options, </a:t>
            </a:r>
          </a:p>
          <a:p>
            <a:pPr>
              <a:buNone/>
            </a:pPr>
            <a:r>
              <a:rPr lang="en-US" sz="2400" dirty="0" smtClean="0"/>
              <a:t>   1. Use </a:t>
            </a:r>
            <a:r>
              <a:rPr lang="en-US" sz="2400" b="1" dirty="0" smtClean="0"/>
              <a:t>only if statement</a:t>
            </a:r>
            <a:r>
              <a:rPr lang="en-US" sz="2400" dirty="0" smtClean="0"/>
              <a:t> to check every condition. </a:t>
            </a:r>
          </a:p>
          <a:p>
            <a:pPr>
              <a:buNone/>
            </a:pPr>
            <a:r>
              <a:rPr lang="en-US" sz="2400" b="1" dirty="0" smtClean="0"/>
              <a:t>   </a:t>
            </a:r>
            <a:r>
              <a:rPr lang="en-US" sz="2400" dirty="0" smtClean="0"/>
              <a:t>2. Use </a:t>
            </a:r>
            <a:r>
              <a:rPr lang="en-US" sz="2400" b="1" dirty="0" smtClean="0"/>
              <a:t>else if statement</a:t>
            </a:r>
            <a:r>
              <a:rPr lang="en-US" sz="2400" dirty="0" smtClean="0"/>
              <a:t> after the first if statement to check all the other remaining conditions.</a:t>
            </a:r>
            <a:endParaRPr lang="en-US" sz="2400" b="1" dirty="0" smtClean="0"/>
          </a:p>
          <a:p>
            <a:r>
              <a:rPr lang="en-US" sz="2400" dirty="0" smtClean="0"/>
              <a:t>The first method holds a drawback. Can you tell what???</a:t>
            </a:r>
          </a:p>
          <a:p>
            <a:pPr lvl="1">
              <a:buClr>
                <a:schemeClr val="accent1"/>
              </a:buClr>
              <a:buSzPct val="100000"/>
              <a:buFont typeface="Wingdings" pitchFamily="2" charset="2"/>
              <a:buChar char="Ø"/>
            </a:pPr>
            <a:r>
              <a:rPr lang="en-US" sz="2000" i="1" dirty="0" smtClean="0">
                <a:solidFill>
                  <a:schemeClr val="tx1"/>
                </a:solidFill>
              </a:rPr>
              <a:t>The drawback in using only if statement to check all the conditions if that, even after getting the right statement and executing it the compiler still continues checking all the remaining statements, which increases run time of the program. </a:t>
            </a:r>
          </a:p>
          <a:p>
            <a:r>
              <a:rPr lang="en-US" sz="2400" dirty="0" smtClean="0"/>
              <a:t>So it is convenient and suggested to use </a:t>
            </a:r>
            <a:r>
              <a:rPr lang="en-US" sz="2400" b="1" dirty="0" smtClean="0"/>
              <a:t>if else if</a:t>
            </a:r>
            <a:r>
              <a:rPr lang="en-US" sz="2400" dirty="0" smtClean="0"/>
              <a:t> statement to check multiple conditions.</a:t>
            </a:r>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t>if  else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90728" cy="5301208"/>
          </a:xfrm>
        </p:spPr>
        <p:txBody>
          <a:bodyPr>
            <a:normAutofit lnSpcReduction="10000"/>
          </a:bodyPr>
          <a:lstStyle/>
          <a:p>
            <a:pPr>
              <a:buNone/>
            </a:pPr>
            <a:endParaRPr lang="en-US" dirty="0" smtClean="0"/>
          </a:p>
          <a:p>
            <a:pPr>
              <a:buNone/>
            </a:pPr>
            <a:r>
              <a:rPr lang="en-US" sz="2000" b="1" dirty="0" smtClean="0"/>
              <a:t>       if(</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  </a:t>
            </a:r>
          </a:p>
          <a:p>
            <a:pPr>
              <a:buNone/>
            </a:pPr>
            <a:r>
              <a:rPr lang="en-US" sz="2000" b="1" dirty="0" smtClean="0"/>
              <a:t>       else if( </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r>
              <a:rPr lang="en-US" sz="2000" b="1" dirty="0" smtClean="0"/>
              <a:t>else</a:t>
            </a:r>
          </a:p>
          <a:p>
            <a:pPr>
              <a:buNone/>
            </a:pPr>
            <a:r>
              <a:rPr lang="en-US" sz="2000" dirty="0" smtClean="0"/>
              <a:t>     {</a:t>
            </a:r>
          </a:p>
          <a:p>
            <a:pPr>
              <a:buNone/>
            </a:pPr>
            <a:r>
              <a:rPr lang="en-US" sz="2000" dirty="0" smtClean="0"/>
              <a:t>      ----</a:t>
            </a:r>
          </a:p>
          <a:p>
            <a:pPr>
              <a:buNone/>
            </a:pPr>
            <a:r>
              <a:rPr lang="en-US" sz="2000" dirty="0" smtClean="0"/>
              <a:t>     }</a:t>
            </a: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2411760" y="4221088"/>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2915816" y="4499828"/>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18" name="Straight Connector 17"/>
          <p:cNvCxnSpPr/>
          <p:nvPr/>
        </p:nvCxnSpPr>
        <p:spPr>
          <a:xfrm>
            <a:off x="467544" y="4293096"/>
            <a:ext cx="0" cy="122413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67544" y="4293096"/>
            <a:ext cx="187220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7544" y="5517232"/>
            <a:ext cx="360040" cy="21602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4077072"/>
            <a:ext cx="0" cy="21602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0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0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2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20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2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0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20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648072"/>
          </a:xfrm>
        </p:spPr>
        <p:txBody>
          <a:bodyPr>
            <a:normAutofit/>
          </a:bodyPr>
          <a:lstStyle/>
          <a:p>
            <a:r>
              <a:rPr lang="en-US" b="1" dirty="0" smtClean="0"/>
              <a:t>Nested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16024" y="1527048"/>
            <a:ext cx="8820472" cy="4854280"/>
          </a:xfrm>
        </p:spPr>
        <p:txBody>
          <a:bodyPr>
            <a:noAutofit/>
          </a:bodyPr>
          <a:lstStyle/>
          <a:p>
            <a:r>
              <a:rPr lang="en-US" sz="1800" dirty="0" smtClean="0"/>
              <a:t>Any conditional statement within the other conditional statement makes it nested in nature.</a:t>
            </a:r>
          </a:p>
          <a:p>
            <a:endParaRPr lang="en-US" sz="1800" dirty="0" smtClean="0"/>
          </a:p>
          <a:p>
            <a:pPr>
              <a:buNone/>
            </a:pPr>
            <a:r>
              <a:rPr lang="en-US" sz="1800" b="1" dirty="0" smtClean="0"/>
              <a:t>if(test condition)</a:t>
            </a:r>
          </a:p>
          <a:p>
            <a:pPr marL="0" indent="0">
              <a:buNone/>
            </a:pPr>
            <a:r>
              <a:rPr lang="en-US" sz="1800" b="1" dirty="0" smtClean="0"/>
              <a:t>{</a:t>
            </a:r>
          </a:p>
          <a:p>
            <a:pPr marL="0" indent="0">
              <a:buNone/>
            </a:pPr>
            <a:r>
              <a:rPr lang="en-US" sz="1800" b="1" dirty="0" smtClean="0"/>
              <a:t>   if(test condition)</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else</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Try this…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lnSpcReduction="10000"/>
          </a:bodyPr>
          <a:lstStyle/>
          <a:p>
            <a:r>
              <a:rPr lang="en-US" sz="2400" dirty="0" smtClean="0"/>
              <a:t>Accept an integer from user via command line argument and check whether it is odd or even in nature.</a:t>
            </a:r>
          </a:p>
          <a:p>
            <a:r>
              <a:rPr lang="en-US" sz="2400" b="1" u="sng" dirty="0" smtClean="0">
                <a:solidFill>
                  <a:srgbClr val="0070C0"/>
                </a:solidFill>
              </a:rPr>
              <a:t>Solution</a:t>
            </a:r>
          </a:p>
          <a:p>
            <a:pPr>
              <a:buNone/>
            </a:pPr>
            <a:r>
              <a:rPr lang="en-US" sz="2400" dirty="0" smtClean="0"/>
              <a:t> </a:t>
            </a:r>
            <a:r>
              <a:rPr lang="en-US" sz="2200" b="1" dirty="0" smtClean="0"/>
              <a:t>class </a:t>
            </a:r>
            <a:r>
              <a:rPr lang="en-US" sz="2200" b="1" dirty="0" err="1" smtClean="0"/>
              <a:t>EvenOdd</a:t>
            </a:r>
            <a:endParaRPr lang="en-US" sz="2200" b="1" dirty="0" smtClean="0"/>
          </a:p>
          <a:p>
            <a:pPr>
              <a:buNone/>
            </a:pPr>
            <a:r>
              <a:rPr lang="en-US" sz="2200" b="1" dirty="0" smtClean="0"/>
              <a:t> {</a:t>
            </a:r>
          </a:p>
          <a:p>
            <a:pPr>
              <a:buNone/>
            </a:pPr>
            <a:r>
              <a:rPr lang="en-US" sz="2200" b="1" dirty="0" smtClean="0"/>
              <a:t> public static void main(String [ ] </a:t>
            </a:r>
            <a:r>
              <a:rPr lang="en-US" sz="2200" b="1" dirty="0" err="1" smtClean="0"/>
              <a:t>args</a:t>
            </a:r>
            <a:r>
              <a:rPr lang="en-US" sz="2200" b="1" dirty="0" smtClean="0"/>
              <a:t>)</a:t>
            </a:r>
          </a:p>
          <a:p>
            <a:pPr>
              <a:buNone/>
            </a:pPr>
            <a:r>
              <a:rPr lang="en-US" sz="2200" b="1" dirty="0" smtClean="0"/>
              <a:t> {</a:t>
            </a:r>
          </a:p>
          <a:p>
            <a:pPr>
              <a:buNone/>
            </a:pPr>
            <a:r>
              <a:rPr lang="en-US" sz="2200" b="1" dirty="0" smtClean="0"/>
              <a:t> </a:t>
            </a:r>
            <a:r>
              <a:rPr lang="en-US" sz="2200" b="1" dirty="0" err="1" smtClean="0"/>
              <a:t>int</a:t>
            </a:r>
            <a:r>
              <a:rPr lang="en-US" sz="2200" b="1" dirty="0" smtClean="0"/>
              <a:t> a=</a:t>
            </a:r>
            <a:r>
              <a:rPr lang="en-US" sz="2200" b="1" dirty="0" err="1" smtClean="0"/>
              <a:t>Integer.parseInt</a:t>
            </a:r>
            <a:r>
              <a:rPr lang="en-US" sz="2200" b="1" dirty="0" smtClean="0"/>
              <a:t>(</a:t>
            </a:r>
            <a:r>
              <a:rPr lang="en-US" sz="2200" b="1" dirty="0" err="1" smtClean="0"/>
              <a:t>args</a:t>
            </a:r>
            <a:r>
              <a:rPr lang="en-US" sz="2200" b="1" dirty="0" smtClean="0"/>
              <a:t>[0]);</a:t>
            </a:r>
          </a:p>
          <a:p>
            <a:pPr>
              <a:buNone/>
            </a:pPr>
            <a:r>
              <a:rPr lang="en-US" sz="2200" b="1" dirty="0" smtClean="0"/>
              <a:t> if(a%2==0)</a:t>
            </a:r>
          </a:p>
          <a:p>
            <a:pPr>
              <a:buNone/>
            </a:pPr>
            <a:r>
              <a:rPr lang="en-US" sz="2200" b="1" dirty="0" smtClean="0"/>
              <a:t> </a:t>
            </a:r>
            <a:r>
              <a:rPr lang="en-US" sz="2200" b="1" dirty="0" err="1" smtClean="0"/>
              <a:t>System.out.println</a:t>
            </a:r>
            <a:r>
              <a:rPr lang="en-US" sz="2200" b="1" dirty="0" smtClean="0"/>
              <a:t>(“Number is even”);</a:t>
            </a:r>
          </a:p>
          <a:p>
            <a:pPr>
              <a:buNone/>
            </a:pPr>
            <a:r>
              <a:rPr lang="en-US" sz="2200" b="1" dirty="0" smtClean="0"/>
              <a:t> else</a:t>
            </a:r>
          </a:p>
          <a:p>
            <a:pPr>
              <a:buNone/>
            </a:pPr>
            <a:r>
              <a:rPr lang="en-US" sz="2200" b="1" dirty="0" smtClean="0"/>
              <a:t> </a:t>
            </a:r>
            <a:r>
              <a:rPr lang="en-US" sz="2200" b="1" dirty="0" err="1" smtClean="0"/>
              <a:t>System.out.println</a:t>
            </a:r>
            <a:r>
              <a:rPr lang="en-US" sz="2200" b="1" dirty="0" smtClean="0"/>
              <a:t>(“Number is odd”);</a:t>
            </a:r>
          </a:p>
          <a:p>
            <a:pPr>
              <a:buNone/>
            </a:pPr>
            <a:r>
              <a:rPr lang="en-US" sz="2200" b="1" dirty="0" smtClean="0"/>
              <a:t>}</a:t>
            </a:r>
          </a:p>
          <a:p>
            <a:pPr>
              <a:buNone/>
            </a:pPr>
            <a:r>
              <a:rPr lang="en-US" sz="2200" b="1" dirty="0" smtClean="0"/>
              <a:t>}</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linds(horizontal)">
                                      <p:cBhvr>
                                        <p:cTn id="44" dur="500"/>
                                        <p:tgtEl>
                                          <p:spTgt spid="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blinds(horizontal)">
                                      <p:cBhvr>
                                        <p:cTn id="50" dur="500"/>
                                        <p:tgtEl>
                                          <p:spTgt spid="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blinds(horizontal)">
                                      <p:cBhvr>
                                        <p:cTn id="5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1362</TotalTime>
  <Words>1191</Words>
  <Application>Microsoft Office PowerPoint</Application>
  <PresentationFormat>On-screen Show (4:3)</PresentationFormat>
  <Paragraphs>236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Slide 1</vt:lpstr>
      <vt:lpstr>Today’s Agenda</vt:lpstr>
      <vt:lpstr>Decision Control Statement</vt:lpstr>
      <vt:lpstr>if Statement</vt:lpstr>
      <vt:lpstr>if  else</vt:lpstr>
      <vt:lpstr>if  else if</vt:lpstr>
      <vt:lpstr>if  else if</vt:lpstr>
      <vt:lpstr>Nested if</vt:lpstr>
      <vt:lpstr>Try this…</vt:lpstr>
      <vt:lpstr>Output</vt:lpstr>
      <vt:lpstr>The switch Statement</vt:lpstr>
      <vt:lpstr>The switch Statement</vt:lpstr>
      <vt:lpstr>The switch Statement</vt:lpstr>
      <vt:lpstr>Exercise</vt:lpstr>
      <vt:lpstr>Sample output</vt:lpstr>
      <vt:lpstr>Solution</vt:lpstr>
      <vt:lpstr>Improved Solution</vt:lpstr>
      <vt:lpstr>Exercise</vt:lpstr>
      <vt:lpstr>Ternary Operator</vt:lpstr>
      <vt:lpstr>Try this…</vt:lpstr>
      <vt:lpstr>Try this…</vt:lpstr>
      <vt:lpstr>End Of Lecture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41</cp:revision>
  <dcterms:created xsi:type="dcterms:W3CDTF">2016-01-22T07:54:35Z</dcterms:created>
  <dcterms:modified xsi:type="dcterms:W3CDTF">2016-02-01T14:17:57Z</dcterms:modified>
</cp:coreProperties>
</file>