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438" r:id="rId4"/>
    <p:sldId id="399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2" r:id="rId17"/>
    <p:sldId id="451" r:id="rId18"/>
    <p:sldId id="453" r:id="rId19"/>
    <p:sldId id="454" r:id="rId20"/>
    <p:sldId id="455" r:id="rId21"/>
    <p:sldId id="456" r:id="rId22"/>
    <p:sldId id="457" r:id="rId23"/>
    <p:sldId id="436" r:id="rId24"/>
    <p:sldId id="359" r:id="rId25"/>
    <p:sldId id="466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371" r:id="rId35"/>
    <p:sldId id="43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21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Why Data Is Important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for </a:t>
            </a:r>
            <a:r>
              <a:rPr lang="en-US" sz="2400" b="1" dirty="0" smtClean="0">
                <a:solidFill>
                  <a:srgbClr val="00B050"/>
                </a:solidFill>
              </a:rPr>
              <a:t>smooth functioning </a:t>
            </a:r>
            <a:r>
              <a:rPr lang="en-US" sz="2400" dirty="0" smtClean="0"/>
              <a:t>of any business or for </a:t>
            </a:r>
            <a:r>
              <a:rPr lang="en-US" sz="2400" b="1" dirty="0" smtClean="0">
                <a:solidFill>
                  <a:srgbClr val="0070C0"/>
                </a:solidFill>
              </a:rPr>
              <a:t>taking future decisions </a:t>
            </a:r>
            <a:r>
              <a:rPr lang="en-US" sz="2400" dirty="0" smtClean="0"/>
              <a:t>on any business </a:t>
            </a:r>
            <a:r>
              <a:rPr lang="en-US" sz="2400" b="1" dirty="0" smtClean="0">
                <a:solidFill>
                  <a:srgbClr val="C00000"/>
                </a:solidFill>
              </a:rPr>
              <a:t>the DATA GENERATED BY ENTITIES IS VERY-VERY IMPORTANT.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What courses were offered online during lockdown ?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How many students opted these courses ?</a:t>
            </a:r>
          </a:p>
          <a:p>
            <a:pPr lvl="1"/>
            <a:endParaRPr lang="en-US" sz="1900" b="1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Which was the most popular course ?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dirty="0" smtClean="0">
              <a:latin typeface="Corbel" pitchFamily="34" charset="0"/>
              <a:sym typeface="Wingdings" pitchFamily="2" charset="2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Why Data Is Important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If you think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seriously</a:t>
            </a:r>
            <a:r>
              <a:rPr lang="en-US" sz="2400" dirty="0" smtClean="0">
                <a:latin typeface="Corbel" pitchFamily="34" charset="0"/>
              </a:rPr>
              <a:t> all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previous questions </a:t>
            </a:r>
            <a:r>
              <a:rPr lang="en-US" sz="2400" dirty="0" smtClean="0">
                <a:latin typeface="Corbel" pitchFamily="34" charset="0"/>
              </a:rPr>
              <a:t>are very important for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training institute business </a:t>
            </a:r>
            <a:r>
              <a:rPr lang="en-US" sz="2400" dirty="0" smtClean="0">
                <a:latin typeface="Corbel" pitchFamily="34" charset="0"/>
              </a:rPr>
              <a:t>and they can only be answered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if we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properly store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where a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 comes into picture.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A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is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collection </a:t>
            </a:r>
            <a:r>
              <a:rPr lang="en-IN" sz="2400" dirty="0" smtClean="0">
                <a:latin typeface="Corbel" pitchFamily="34" charset="0"/>
              </a:rPr>
              <a:t>of 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inter-related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information</a:t>
            </a:r>
            <a:r>
              <a:rPr lang="en-IN" sz="2400" dirty="0" smtClean="0">
                <a:latin typeface="Corbel" pitchFamily="34" charset="0"/>
              </a:rPr>
              <a:t> that is organized so that it can easily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accessed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managed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updated</a:t>
            </a:r>
            <a:r>
              <a:rPr lang="en-IN" sz="2400" dirty="0" smtClean="0">
                <a:latin typeface="Corbel" pitchFamily="34" charset="0"/>
              </a:rPr>
              <a:t>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in our example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 will be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collection/storage</a:t>
            </a:r>
            <a:r>
              <a:rPr lang="en-US" sz="2400" dirty="0" smtClean="0">
                <a:latin typeface="Corbel" pitchFamily="34" charset="0"/>
              </a:rPr>
              <a:t> of all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facts</a:t>
            </a:r>
            <a:r>
              <a:rPr lang="en-US" sz="2400" dirty="0" smtClean="0">
                <a:latin typeface="Corbel" pitchFamily="34" charset="0"/>
              </a:rPr>
              <a:t> related to all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business entities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Like storing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 smtClean="0">
                <a:latin typeface="Corbel" pitchFamily="34" charset="0"/>
              </a:rPr>
              <a:t> about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Faculties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 smtClean="0">
                <a:latin typeface="Corbel" pitchFamily="34" charset="0"/>
              </a:rPr>
              <a:t> about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Courses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 smtClean="0">
                <a:latin typeface="Corbel" pitchFamily="34" charset="0"/>
              </a:rPr>
              <a:t> about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Students</a:t>
            </a:r>
            <a:r>
              <a:rPr lang="en-US" sz="2400" dirty="0" smtClean="0">
                <a:latin typeface="Corbel" pitchFamily="34" charset="0"/>
              </a:rPr>
              <a:t> etc</a:t>
            </a:r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A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Few more examples.</a:t>
            </a:r>
          </a:p>
          <a:p>
            <a:pPr lvl="2"/>
            <a:endParaRPr lang="en-IN" dirty="0" smtClean="0">
              <a:latin typeface="Corbel" pitchFamily="34" charset="0"/>
            </a:endParaRPr>
          </a:p>
          <a:p>
            <a:pPr lvl="2"/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E-commerce</a:t>
            </a:r>
            <a:r>
              <a:rPr lang="en-IN" sz="2200" dirty="0" smtClean="0">
                <a:latin typeface="Corbel" pitchFamily="34" charset="0"/>
              </a:rPr>
              <a:t> companies like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Amazon </a:t>
            </a:r>
            <a:r>
              <a:rPr lang="en-IN" sz="2200" dirty="0" smtClean="0">
                <a:latin typeface="Corbel" pitchFamily="34" charset="0"/>
              </a:rPr>
              <a:t>use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200" dirty="0" smtClean="0">
                <a:latin typeface="Corbel" pitchFamily="34" charset="0"/>
              </a:rPr>
              <a:t> to store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product details </a:t>
            </a:r>
            <a:r>
              <a:rPr lang="en-IN" sz="2200" dirty="0" smtClean="0">
                <a:latin typeface="Corbel" pitchFamily="34" charset="0"/>
              </a:rPr>
              <a:t>,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customer details</a:t>
            </a:r>
            <a:r>
              <a:rPr lang="en-IN" sz="2200" dirty="0" smtClean="0">
                <a:latin typeface="Corbel" pitchFamily="34" charset="0"/>
              </a:rPr>
              <a:t> ,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billing details</a:t>
            </a:r>
            <a:r>
              <a:rPr lang="en-IN" sz="2200" dirty="0" smtClean="0">
                <a:latin typeface="Corbel" pitchFamily="34" charset="0"/>
              </a:rPr>
              <a:t> ,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employee details </a:t>
            </a:r>
            <a:r>
              <a:rPr lang="en-IN" sz="2200" dirty="0" smtClean="0">
                <a:latin typeface="Corbel" pitchFamily="34" charset="0"/>
              </a:rPr>
              <a:t>etc</a:t>
            </a:r>
          </a:p>
          <a:p>
            <a:pPr lvl="2"/>
            <a:endParaRPr lang="en-IN" sz="2200" dirty="0" smtClean="0">
              <a:latin typeface="Corbel" pitchFamily="34" charset="0"/>
            </a:endParaRPr>
          </a:p>
          <a:p>
            <a:pPr lvl="2"/>
            <a:r>
              <a:rPr lang="en-IN" sz="2200" dirty="0" smtClean="0">
                <a:latin typeface="Corbel" pitchFamily="34" charset="0"/>
              </a:rPr>
              <a:t>Let's also consider the </a:t>
            </a:r>
            <a:r>
              <a:rPr lang="en-IN" sz="2200" b="1" dirty="0" err="1" smtClean="0">
                <a:solidFill>
                  <a:srgbClr val="C00000"/>
                </a:solidFill>
                <a:latin typeface="Corbel" pitchFamily="34" charset="0"/>
              </a:rPr>
              <a:t>Facebook</a:t>
            </a:r>
            <a:r>
              <a:rPr lang="en-IN" sz="2200" dirty="0" smtClean="0">
                <a:latin typeface="Corbel" pitchFamily="34" charset="0"/>
              </a:rPr>
              <a:t>. It also needs to store, manipulate and present data related to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members</a:t>
            </a:r>
            <a:r>
              <a:rPr lang="en-IN" sz="2200" dirty="0" smtClean="0">
                <a:latin typeface="Corbel" pitchFamily="34" charset="0"/>
              </a:rPr>
              <a:t>, their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friends</a:t>
            </a:r>
            <a:r>
              <a:rPr lang="en-IN" sz="2200" dirty="0" smtClean="0">
                <a:latin typeface="Corbel" pitchFamily="34" charset="0"/>
              </a:rPr>
              <a:t>,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member activities</a:t>
            </a:r>
            <a:r>
              <a:rPr lang="en-IN" sz="2200" dirty="0" smtClean="0">
                <a:latin typeface="Corbel" pitchFamily="34" charset="0"/>
              </a:rPr>
              <a:t>,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messages</a:t>
            </a:r>
            <a:r>
              <a:rPr lang="en-IN" sz="2200" dirty="0" smtClean="0">
                <a:latin typeface="Corbel" pitchFamily="34" charset="0"/>
              </a:rPr>
              <a:t>,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advertisements</a:t>
            </a:r>
            <a:r>
              <a:rPr lang="en-IN" sz="2200" dirty="0" smtClean="0">
                <a:latin typeface="Corbel" pitchFamily="34" charset="0"/>
              </a:rPr>
              <a:t> and lot more. Here also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200" dirty="0" smtClean="0">
                <a:latin typeface="Corbel" pitchFamily="34" charset="0"/>
              </a:rPr>
              <a:t> is used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latin typeface="Corbel" pitchFamily="34" charset="0"/>
              </a:rPr>
              <a:t>How Databases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Store The Data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Most of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databases</a:t>
            </a:r>
            <a:r>
              <a:rPr lang="en-US" sz="2400" dirty="0" smtClean="0">
                <a:latin typeface="Corbel" pitchFamily="34" charset="0"/>
              </a:rPr>
              <a:t> store their data in the form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tables </a:t>
            </a:r>
            <a:r>
              <a:rPr lang="en-US" sz="2400" dirty="0" smtClean="0">
                <a:latin typeface="Corbel" pitchFamily="34" charset="0"/>
              </a:rPr>
              <a:t>also called as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relations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Each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 in a database has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one or more columns</a:t>
            </a:r>
            <a:r>
              <a:rPr lang="en-IN" sz="2400" dirty="0" smtClean="0">
                <a:latin typeface="Corbel" pitchFamily="34" charset="0"/>
              </a:rPr>
              <a:t>, and each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 is assigned a specific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 type</a:t>
            </a:r>
            <a:r>
              <a:rPr lang="en-IN" sz="2400" dirty="0" smtClean="0">
                <a:latin typeface="Corbel" pitchFamily="34" charset="0"/>
              </a:rPr>
              <a:t>, such as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, a sequence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characters</a:t>
            </a:r>
            <a:r>
              <a:rPr lang="en-IN" sz="2400" dirty="0" smtClean="0">
                <a:latin typeface="Corbel" pitchFamily="34" charset="0"/>
              </a:rPr>
              <a:t> (for text), or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Each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row</a:t>
            </a:r>
            <a:r>
              <a:rPr lang="en-IN" sz="2400" dirty="0" smtClean="0">
                <a:latin typeface="Corbel" pitchFamily="34" charset="0"/>
              </a:rPr>
              <a:t> in the table has a value for each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latin typeface="Corbel" pitchFamily="34" charset="0"/>
              </a:rPr>
              <a:t>How Databases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Store The Data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57298"/>
            <a:ext cx="9144000" cy="5357850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understand</a:t>
            </a:r>
            <a:r>
              <a:rPr lang="en-IN" sz="2400" dirty="0" smtClean="0"/>
              <a:t> what is a </a:t>
            </a:r>
            <a:r>
              <a:rPr lang="en-IN" sz="2400" b="1" dirty="0" smtClean="0">
                <a:solidFill>
                  <a:srgbClr val="C00000"/>
                </a:solidFill>
              </a:rPr>
              <a:t>Relational Database  </a:t>
            </a:r>
            <a:r>
              <a:rPr lang="en-IN" sz="2400" dirty="0" smtClean="0"/>
              <a:t>, try </a:t>
            </a:r>
            <a:r>
              <a:rPr lang="en-IN" sz="2400" b="1" dirty="0" smtClean="0">
                <a:solidFill>
                  <a:srgbClr val="7030A0"/>
                </a:solidFill>
              </a:rPr>
              <a:t>answering</a:t>
            </a:r>
            <a:r>
              <a:rPr lang="en-IN" sz="2400" dirty="0" smtClean="0"/>
              <a:t> the following </a:t>
            </a:r>
            <a:r>
              <a:rPr lang="en-IN" sz="2400" b="1" dirty="0" smtClean="0">
                <a:solidFill>
                  <a:srgbClr val="00B050"/>
                </a:solidFill>
              </a:rPr>
              <a:t>questions </a:t>
            </a:r>
            <a:r>
              <a:rPr lang="en-IN" sz="2400" dirty="0" smtClean="0"/>
              <a:t>considering the 2 tables , </a:t>
            </a:r>
            <a:r>
              <a:rPr lang="en-IN" sz="2400" b="1" dirty="0" smtClean="0">
                <a:solidFill>
                  <a:srgbClr val="C00000"/>
                </a:solidFill>
              </a:rPr>
              <a:t>Branch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Staff </a:t>
            </a:r>
            <a:r>
              <a:rPr lang="en-IN" sz="2400" dirty="0" smtClean="0"/>
              <a:t> shown previously.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Can you name the staff members working in London ?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Can you name the branch having maximum number of  staff ?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Which branch pays the highest salary ?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r>
              <a:rPr lang="en-US" sz="2400" dirty="0" smtClean="0"/>
              <a:t>Unfortunately we cannot answer because the tables </a:t>
            </a:r>
            <a:r>
              <a:rPr lang="en-US" sz="2400" b="1" dirty="0" smtClean="0">
                <a:solidFill>
                  <a:srgbClr val="C00000"/>
                </a:solidFill>
              </a:rPr>
              <a:t>Branch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Staff</a:t>
            </a:r>
            <a:r>
              <a:rPr lang="en-US" sz="2400" dirty="0" smtClean="0"/>
              <a:t> have </a:t>
            </a:r>
            <a:r>
              <a:rPr lang="en-US" sz="2400" b="1" u="sng" dirty="0" smtClean="0">
                <a:solidFill>
                  <a:srgbClr val="7030A0"/>
                </a:solidFill>
              </a:rPr>
              <a:t>no relationships defined</a:t>
            </a:r>
            <a:r>
              <a:rPr lang="en-US" sz="2400" u="sng" dirty="0" smtClean="0"/>
              <a:t> </a:t>
            </a:r>
            <a:r>
              <a:rPr lang="en-US" sz="2400" dirty="0" smtClean="0"/>
              <a:t>between them</a:t>
            </a:r>
            <a:endParaRPr lang="en-IN" sz="2400" dirty="0" smtClean="0"/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solutions</a:t>
            </a:r>
            <a:r>
              <a:rPr lang="en-US" sz="2400" dirty="0" smtClean="0"/>
              <a:t> to all the above </a:t>
            </a:r>
            <a:r>
              <a:rPr lang="en-US" sz="2400" dirty="0" smtClean="0">
                <a:solidFill>
                  <a:srgbClr val="FF0000"/>
                </a:solidFill>
              </a:rPr>
              <a:t>problems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C00000"/>
                </a:solidFill>
              </a:rPr>
              <a:t>Relational Database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Relational Database </a:t>
            </a:r>
            <a:r>
              <a:rPr lang="en-IN" sz="2400" dirty="0" smtClean="0"/>
              <a:t>organizes data into </a:t>
            </a:r>
            <a:r>
              <a:rPr lang="en-IN" sz="2400" b="1" dirty="0" smtClean="0">
                <a:solidFill>
                  <a:srgbClr val="0070C0"/>
                </a:solidFill>
              </a:rPr>
              <a:t>tables </a:t>
            </a:r>
            <a:r>
              <a:rPr lang="en-IN" sz="2400" dirty="0" smtClean="0"/>
              <a:t>which can be </a:t>
            </a:r>
            <a:r>
              <a:rPr lang="en-IN" sz="2400" b="1" dirty="0" smtClean="0">
                <a:solidFill>
                  <a:srgbClr val="00B050"/>
                </a:solidFill>
              </a:rPr>
              <a:t>linked</a:t>
            </a:r>
            <a:r>
              <a:rPr lang="en-IN" sz="2400" dirty="0" smtClean="0"/>
              <a:t>—or </a:t>
            </a:r>
            <a:r>
              <a:rPr lang="en-IN" sz="2400" b="1" i="1" dirty="0" smtClean="0">
                <a:solidFill>
                  <a:srgbClr val="00B050"/>
                </a:solidFill>
              </a:rPr>
              <a:t>related</a:t>
            </a:r>
            <a:r>
              <a:rPr lang="en-IN" sz="2400" i="1" dirty="0" smtClean="0"/>
              <a:t>—</a:t>
            </a:r>
            <a:r>
              <a:rPr lang="en-IN" sz="2400" dirty="0" smtClean="0"/>
              <a:t>based on data </a:t>
            </a:r>
            <a:r>
              <a:rPr lang="en-IN" sz="2400" b="1" dirty="0" smtClean="0">
                <a:solidFill>
                  <a:srgbClr val="7030A0"/>
                </a:solidFill>
              </a:rPr>
              <a:t>common</a:t>
            </a:r>
            <a:r>
              <a:rPr lang="en-IN" sz="2400" dirty="0" smtClean="0"/>
              <a:t> to each.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capability </a:t>
            </a:r>
            <a:r>
              <a:rPr lang="en-IN" sz="2400" b="1" dirty="0" smtClean="0">
                <a:solidFill>
                  <a:srgbClr val="00B050"/>
                </a:solidFill>
              </a:rPr>
              <a:t>enables</a:t>
            </a:r>
            <a:r>
              <a:rPr lang="en-IN" sz="2400" dirty="0" smtClean="0"/>
              <a:t> us to retrieve </a:t>
            </a:r>
            <a:r>
              <a:rPr lang="en-IN" sz="2400" b="1" dirty="0" smtClean="0">
                <a:solidFill>
                  <a:srgbClr val="0070C0"/>
                </a:solidFill>
              </a:rPr>
              <a:t>information</a:t>
            </a:r>
            <a:r>
              <a:rPr lang="en-IN" sz="2400" dirty="0" smtClean="0"/>
              <a:t> , from the data in </a:t>
            </a:r>
            <a:r>
              <a:rPr lang="en-IN" sz="2400" b="1" dirty="0" smtClean="0">
                <a:solidFill>
                  <a:srgbClr val="C00000"/>
                </a:solidFill>
              </a:rPr>
              <a:t>one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more</a:t>
            </a:r>
            <a:r>
              <a:rPr lang="en-IN" sz="2400" dirty="0" smtClean="0"/>
              <a:t> tables with a </a:t>
            </a:r>
            <a:r>
              <a:rPr lang="en-IN" sz="2400" b="1" dirty="0" smtClean="0">
                <a:solidFill>
                  <a:srgbClr val="7030A0"/>
                </a:solidFill>
              </a:rPr>
              <a:t>single command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ampl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357298"/>
            <a:ext cx="9144000" cy="5340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What Is A DBMS/RDBMS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RDBMS</a:t>
            </a:r>
            <a:r>
              <a:rPr lang="en-US" sz="2400" dirty="0" smtClean="0">
                <a:latin typeface="Corbel" pitchFamily="34" charset="0"/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program</a:t>
            </a:r>
            <a:r>
              <a:rPr lang="en-US" sz="2400" dirty="0" smtClean="0">
                <a:latin typeface="Corbel" pitchFamily="34" charset="0"/>
              </a:rPr>
              <a:t> or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software</a:t>
            </a:r>
            <a:r>
              <a:rPr lang="en-US" sz="2400" dirty="0" smtClean="0">
                <a:latin typeface="Corbel" pitchFamily="34" charset="0"/>
              </a:rPr>
              <a:t> that allows users to perform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operations </a:t>
            </a:r>
            <a:r>
              <a:rPr lang="en-US" sz="2400" dirty="0" smtClean="0">
                <a:latin typeface="Corbel" pitchFamily="34" charset="0"/>
              </a:rPr>
              <a:t>on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operations</a:t>
            </a:r>
            <a:r>
              <a:rPr lang="en-US" sz="2400" dirty="0" smtClean="0">
                <a:latin typeface="Corbel" pitchFamily="34" charset="0"/>
              </a:rPr>
              <a:t> include: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Creating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the database/tables</a:t>
            </a:r>
          </a:p>
          <a:p>
            <a:pPr lvl="1"/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Inserting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records into these tables</a:t>
            </a:r>
          </a:p>
          <a:p>
            <a:pPr lvl="1"/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Selecting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 records from these tables for displaying</a:t>
            </a:r>
          </a:p>
          <a:p>
            <a:pPr lvl="1"/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Updating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/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Deleting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 the records</a:t>
            </a:r>
          </a:p>
          <a:p>
            <a:endParaRPr 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Pre-requisites For This Course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What Is Oracle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What Is An OORDBMS?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History Of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Editions Of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Course Outline</a:t>
            </a: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What Is A DBMS/RDBMS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357849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Some Popular RDBMS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Corbel" pitchFamily="34" charset="0"/>
              </a:rPr>
              <a:t>Some of the most popular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RDBMS</a:t>
            </a:r>
            <a:r>
              <a:rPr lang="en-US" sz="2800" dirty="0" smtClean="0">
                <a:latin typeface="Corbel" pitchFamily="34" charset="0"/>
              </a:rPr>
              <a:t> are: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Oracle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MySQL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MS SQL Server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SQLite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PostgreSQL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DB2</a:t>
            </a:r>
          </a:p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Corbel" pitchFamily="34" charset="0"/>
              </a:rPr>
              <a:t>and many more</a:t>
            </a: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The Market Leader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OORDBMS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7030A0"/>
                </a:solidFill>
              </a:rPr>
              <a:t>OO</a:t>
            </a:r>
            <a:r>
              <a:rPr lang="en-US" sz="2400" dirty="0" smtClean="0"/>
              <a:t> stands for </a:t>
            </a:r>
            <a:r>
              <a:rPr lang="en-US" sz="2400" b="1" dirty="0" smtClean="0">
                <a:solidFill>
                  <a:srgbClr val="7030A0"/>
                </a:solidFill>
              </a:rPr>
              <a:t>Object Oriented </a:t>
            </a:r>
            <a:r>
              <a:rPr lang="en-US" sz="2400" dirty="0" smtClean="0"/>
              <a:t>which means that the </a:t>
            </a:r>
            <a:r>
              <a:rPr lang="en-US" sz="2400" b="1" dirty="0" smtClean="0">
                <a:solidFill>
                  <a:srgbClr val="C00000"/>
                </a:solidFill>
              </a:rPr>
              <a:t>RDBMS</a:t>
            </a:r>
            <a:r>
              <a:rPr lang="en-US" sz="2400" dirty="0" smtClean="0"/>
              <a:t> supports the concepts of </a:t>
            </a:r>
            <a:r>
              <a:rPr lang="en-US" sz="2400" b="1" dirty="0" smtClean="0">
                <a:solidFill>
                  <a:srgbClr val="7030A0"/>
                </a:solidFill>
              </a:rPr>
              <a:t>Object Oriented Programming </a:t>
            </a:r>
            <a:r>
              <a:rPr lang="en-US" sz="2400" dirty="0" smtClean="0"/>
              <a:t>also.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has this feature as it allows us to store data in the form of </a:t>
            </a:r>
            <a:r>
              <a:rPr lang="en-US" sz="2400" b="1" dirty="0" smtClean="0">
                <a:solidFill>
                  <a:srgbClr val="C00000"/>
                </a:solidFill>
              </a:rPr>
              <a:t>objects </a:t>
            </a:r>
            <a:r>
              <a:rPr lang="en-US" sz="2400" dirty="0" smtClean="0"/>
              <a:t>and also allows us to apply </a:t>
            </a:r>
            <a:r>
              <a:rPr lang="en-US" sz="2400" b="1" u="sng" dirty="0" smtClean="0">
                <a:solidFill>
                  <a:srgbClr val="7030A0"/>
                </a:solidFill>
              </a:rPr>
              <a:t>Object Oriented Concepts </a:t>
            </a:r>
            <a:r>
              <a:rPr lang="en-US" sz="2400" dirty="0" smtClean="0"/>
              <a:t>like </a:t>
            </a:r>
            <a:r>
              <a:rPr lang="en-US" sz="2400" b="1" dirty="0" smtClean="0">
                <a:solidFill>
                  <a:srgbClr val="0070C0"/>
                </a:solidFill>
              </a:rPr>
              <a:t>Encapsulation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Polymorphism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Abstraction</a:t>
            </a:r>
            <a:r>
              <a:rPr lang="en-US" sz="2400" dirty="0" smtClean="0"/>
              <a:t> while maintaining  the </a:t>
            </a:r>
            <a:r>
              <a:rPr lang="en-US" sz="2400" b="1" dirty="0" smtClean="0">
                <a:solidFill>
                  <a:srgbClr val="C00000"/>
                </a:solidFill>
              </a:rPr>
              <a:t>database</a:t>
            </a:r>
            <a:r>
              <a:rPr lang="en-US" sz="2400" dirty="0" smtClean="0"/>
              <a:t>.</a:t>
            </a:r>
          </a:p>
          <a:p>
            <a:pPr lvl="1"/>
            <a:endParaRPr lang="en-US" sz="1800" b="1" dirty="0" smtClean="0"/>
          </a:p>
          <a:p>
            <a:pPr lvl="1"/>
            <a:endParaRPr lang="en-US" sz="1800" b="1" dirty="0" smtClean="0"/>
          </a:p>
          <a:p>
            <a:pPr lvl="1">
              <a:buNone/>
            </a:pPr>
            <a:endParaRPr lang="en-US" sz="2000" b="1" dirty="0" smtClean="0"/>
          </a:p>
          <a:p>
            <a:pPr lvl="1"/>
            <a:endParaRPr lang="en-US" sz="2000" b="1" dirty="0" smtClean="0"/>
          </a:p>
          <a:p>
            <a:pPr lvl="1"/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Started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C00000"/>
                </a:solidFill>
              </a:rPr>
              <a:t>Larry Ellison </a:t>
            </a:r>
            <a:r>
              <a:rPr lang="en-US" sz="2400" dirty="0" smtClean="0"/>
              <a:t>in the year </a:t>
            </a:r>
            <a:r>
              <a:rPr lang="en-US" sz="2400" b="1" dirty="0" smtClean="0">
                <a:solidFill>
                  <a:srgbClr val="0070C0"/>
                </a:solidFill>
              </a:rPr>
              <a:t>1977</a:t>
            </a:r>
            <a:r>
              <a:rPr lang="en-US" sz="2400" dirty="0" smtClean="0"/>
              <a:t> by the name of </a:t>
            </a:r>
            <a:r>
              <a:rPr lang="en-US" sz="2400" b="1" dirty="0" smtClean="0">
                <a:solidFill>
                  <a:srgbClr val="00B050"/>
                </a:solidFill>
              </a:rPr>
              <a:t>SDL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i.e. </a:t>
            </a:r>
            <a:r>
              <a:rPr lang="en-US" sz="2400" b="1" u="sng" dirty="0" smtClean="0">
                <a:solidFill>
                  <a:srgbClr val="00B050"/>
                </a:solidFill>
              </a:rPr>
              <a:t>Software Development Laboratories</a:t>
            </a:r>
            <a:endParaRPr lang="en-US" sz="2000" b="1" u="sng" dirty="0" smtClean="0">
              <a:solidFill>
                <a:srgbClr val="00B05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arry_Ellison_pictu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6" y="2643182"/>
            <a:ext cx="3144692" cy="3300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getting inspired by </a:t>
            </a:r>
            <a:r>
              <a:rPr lang="en-US" sz="2400" b="1" dirty="0" smtClean="0">
                <a:solidFill>
                  <a:srgbClr val="0070C0"/>
                </a:solidFill>
              </a:rPr>
              <a:t>RDBMS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concept the </a:t>
            </a:r>
            <a:r>
              <a:rPr lang="en-US" sz="2400" b="1" dirty="0" smtClean="0">
                <a:solidFill>
                  <a:srgbClr val="7030A0"/>
                </a:solidFill>
              </a:rPr>
              <a:t>company</a:t>
            </a:r>
            <a:r>
              <a:rPr lang="en-US" sz="2400" dirty="0" smtClean="0"/>
              <a:t> started developing </a:t>
            </a:r>
            <a:r>
              <a:rPr lang="en-US" sz="2400" b="1" dirty="0" smtClean="0">
                <a:solidFill>
                  <a:srgbClr val="C00000"/>
                </a:solidFill>
              </a:rPr>
              <a:t>Oracle v 1.0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B050"/>
                </a:solidFill>
              </a:rPr>
              <a:t>Assembly Language </a:t>
            </a:r>
            <a:r>
              <a:rPr lang="en-US" sz="2400" dirty="0" smtClean="0"/>
              <a:t>but never released it publicly.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1979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Oracle v 2.0 </a:t>
            </a:r>
            <a:r>
              <a:rPr lang="en-US" sz="2400" dirty="0" smtClean="0"/>
              <a:t>was released and the company changed it’s name to </a:t>
            </a:r>
            <a:r>
              <a:rPr lang="en-US" sz="2400" b="1" dirty="0" smtClean="0">
                <a:solidFill>
                  <a:srgbClr val="00B050"/>
                </a:solidFill>
              </a:rPr>
              <a:t>RSI</a:t>
            </a:r>
            <a:r>
              <a:rPr lang="en-US" sz="2400" dirty="0" smtClean="0"/>
              <a:t> ( </a:t>
            </a:r>
            <a:r>
              <a:rPr lang="en-US" sz="2400" b="1" dirty="0" smtClean="0">
                <a:solidFill>
                  <a:srgbClr val="00B050"/>
                </a:solidFill>
              </a:rPr>
              <a:t>Relational Software Incorporation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1982</a:t>
            </a:r>
            <a:r>
              <a:rPr lang="en-US" sz="2400" dirty="0" smtClean="0"/>
              <a:t> ,the company renamed itself to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Oracle Corp. 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1983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Oracle v 3.0 </a:t>
            </a:r>
            <a:r>
              <a:rPr lang="en-US" sz="2400" dirty="0" smtClean="0"/>
              <a:t>was released which was completely </a:t>
            </a:r>
            <a:r>
              <a:rPr lang="en-US" sz="2400" b="1" dirty="0" smtClean="0">
                <a:solidFill>
                  <a:srgbClr val="7030A0"/>
                </a:solidFill>
              </a:rPr>
              <a:t>rewritten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00B050"/>
                </a:solidFill>
              </a:rPr>
              <a:t>C programming language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Then many versions of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came but the </a:t>
            </a:r>
            <a:r>
              <a:rPr lang="en-US" sz="2400" b="1" u="sng" dirty="0" smtClean="0">
                <a:solidFill>
                  <a:srgbClr val="7030A0"/>
                </a:solidFill>
              </a:rPr>
              <a:t>biggest revolution </a:t>
            </a:r>
            <a:r>
              <a:rPr lang="en-US" sz="2400" dirty="0" smtClean="0"/>
              <a:t>was </a:t>
            </a:r>
            <a:r>
              <a:rPr lang="en-US" sz="2400" b="1" dirty="0" smtClean="0">
                <a:solidFill>
                  <a:srgbClr val="C00000"/>
                </a:solidFill>
              </a:rPr>
              <a:t>Oracle 8i </a:t>
            </a:r>
            <a:r>
              <a:rPr lang="en-US" sz="2400" dirty="0" smtClean="0"/>
              <a:t>which was launched in </a:t>
            </a:r>
            <a:r>
              <a:rPr lang="en-US" sz="2400" b="1" dirty="0" smtClean="0">
                <a:solidFill>
                  <a:srgbClr val="0070C0"/>
                </a:solidFill>
              </a:rPr>
              <a:t>1999</a:t>
            </a:r>
            <a:r>
              <a:rPr lang="en-US" sz="2400" dirty="0" smtClean="0"/>
              <a:t> and supported </a:t>
            </a:r>
            <a:r>
              <a:rPr lang="en-US" sz="2400" b="1" dirty="0" smtClean="0">
                <a:solidFill>
                  <a:srgbClr val="7030A0"/>
                </a:solidFill>
              </a:rPr>
              <a:t>Internet applications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C00000"/>
                </a:solidFill>
              </a:rPr>
              <a:t>Oracle 9i </a:t>
            </a:r>
            <a:r>
              <a:rPr lang="en-US" sz="2400" dirty="0" smtClean="0"/>
              <a:t>was launched in the year </a:t>
            </a:r>
            <a:r>
              <a:rPr lang="en-US" sz="2400" b="1" dirty="0" smtClean="0">
                <a:solidFill>
                  <a:srgbClr val="0070C0"/>
                </a:solidFill>
              </a:rPr>
              <a:t>2001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2003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Oracle 10 g </a:t>
            </a:r>
            <a:r>
              <a:rPr lang="en-US" sz="2400" dirty="0" smtClean="0"/>
              <a:t>was launched where </a:t>
            </a:r>
            <a:r>
              <a:rPr lang="en-US" sz="2400" b="1" dirty="0" smtClean="0">
                <a:solidFill>
                  <a:srgbClr val="7030A0"/>
                </a:solidFill>
              </a:rPr>
              <a:t>g</a:t>
            </a:r>
            <a:r>
              <a:rPr lang="en-US" sz="2400" dirty="0" smtClean="0"/>
              <a:t> stands for a concept called </a:t>
            </a:r>
            <a:r>
              <a:rPr lang="en-US" sz="2400" b="1" dirty="0" smtClean="0">
                <a:solidFill>
                  <a:srgbClr val="7030A0"/>
                </a:solidFill>
              </a:rPr>
              <a:t>grid computing 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2007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Oracle 11 g </a:t>
            </a:r>
            <a:r>
              <a:rPr lang="en-US" sz="2400" dirty="0" smtClean="0"/>
              <a:t>was launched which supported </a:t>
            </a:r>
            <a:r>
              <a:rPr lang="en-US" sz="2400" b="1" dirty="0" smtClean="0">
                <a:solidFill>
                  <a:srgbClr val="00B050"/>
                </a:solidFill>
              </a:rPr>
              <a:t>OLTP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B050"/>
                </a:solidFill>
              </a:rPr>
              <a:t>OLAP</a:t>
            </a:r>
            <a:r>
              <a:rPr lang="en-US" sz="2400" dirty="0" smtClean="0"/>
              <a:t>.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2014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Oracle 12 C </a:t>
            </a:r>
            <a:r>
              <a:rPr lang="en-IN" sz="2400" dirty="0" smtClean="0"/>
              <a:t>was launched where </a:t>
            </a:r>
            <a:r>
              <a:rPr lang="en-IN" sz="2400" b="1" dirty="0" smtClean="0">
                <a:solidFill>
                  <a:srgbClr val="7030A0"/>
                </a:solidFill>
              </a:rPr>
              <a:t>C</a:t>
            </a:r>
            <a:r>
              <a:rPr lang="en-IN" sz="2400" dirty="0" smtClean="0"/>
              <a:t>  means </a:t>
            </a:r>
            <a:r>
              <a:rPr lang="en-IN" sz="2400" b="1" dirty="0" smtClean="0">
                <a:solidFill>
                  <a:srgbClr val="7030A0"/>
                </a:solidFill>
              </a:rPr>
              <a:t>Cloud Computing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2018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Oracle 18 C </a:t>
            </a:r>
            <a:r>
              <a:rPr lang="en-IN" sz="2400" dirty="0" smtClean="0"/>
              <a:t>is launched which is </a:t>
            </a:r>
            <a:r>
              <a:rPr lang="en-IN" sz="2400" b="1" u="sng" dirty="0" smtClean="0">
                <a:solidFill>
                  <a:srgbClr val="0070C0"/>
                </a:solidFill>
              </a:rPr>
              <a:t>worlds first autonomous database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Finally in </a:t>
            </a:r>
            <a:r>
              <a:rPr lang="en-US" sz="2400" b="1" dirty="0" smtClean="0">
                <a:solidFill>
                  <a:srgbClr val="0070C0"/>
                </a:solidFill>
              </a:rPr>
              <a:t>2019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Oracle 19 C </a:t>
            </a:r>
            <a:r>
              <a:rPr lang="en-US" sz="2400" dirty="0" smtClean="0"/>
              <a:t>was launched which is the </a:t>
            </a:r>
            <a:r>
              <a:rPr lang="en-US" sz="2400" b="1" dirty="0" smtClean="0">
                <a:solidFill>
                  <a:srgbClr val="7030A0"/>
                </a:solidFill>
              </a:rPr>
              <a:t>current latest version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 as of now.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istory-of-oracle-database-vers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" y="1428736"/>
            <a:ext cx="8905875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You Should Know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To start learning </a:t>
            </a:r>
            <a:r>
              <a:rPr lang="en-US" sz="2400" b="1" u="sng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, </a:t>
            </a:r>
            <a:r>
              <a:rPr lang="en-US" sz="2400" dirty="0" smtClean="0"/>
              <a:t>there is no strict </a:t>
            </a:r>
            <a:r>
              <a:rPr lang="en-US" sz="2400" b="1" dirty="0" smtClean="0">
                <a:solidFill>
                  <a:srgbClr val="7030A0"/>
                </a:solidFill>
              </a:rPr>
              <a:t>pre-requisite</a:t>
            </a:r>
          </a:p>
          <a:p>
            <a:endParaRPr lang="en-US" sz="1700" dirty="0" smtClean="0"/>
          </a:p>
          <a:p>
            <a:endParaRPr lang="en-US" sz="2200" dirty="0" smtClean="0"/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u="sng" dirty="0" smtClean="0">
                <a:solidFill>
                  <a:srgbClr val="C00000"/>
                </a:solidFill>
              </a:rPr>
              <a:t>No specific programming language</a:t>
            </a:r>
            <a:r>
              <a:rPr lang="en-US" sz="2200" u="sng" dirty="0" smtClean="0"/>
              <a:t> </a:t>
            </a:r>
            <a:r>
              <a:rPr lang="en-US" sz="2200" dirty="0" smtClean="0"/>
              <a:t>knowledge is needed.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Just </a:t>
            </a:r>
            <a:r>
              <a:rPr lang="en-US" sz="2200" b="1" dirty="0" smtClean="0">
                <a:solidFill>
                  <a:srgbClr val="0070C0"/>
                </a:solidFill>
              </a:rPr>
              <a:t>basic knowledge </a:t>
            </a:r>
            <a:r>
              <a:rPr lang="en-US" sz="2200" dirty="0" smtClean="0"/>
              <a:t>in </a:t>
            </a:r>
            <a:r>
              <a:rPr lang="en-US" sz="2200" b="1" u="sng" dirty="0" smtClean="0">
                <a:solidFill>
                  <a:schemeClr val="accent1"/>
                </a:solidFill>
              </a:rPr>
              <a:t>any programming language </a:t>
            </a:r>
            <a:r>
              <a:rPr lang="en-US" sz="2200" dirty="0" smtClean="0"/>
              <a:t>is more than  </a:t>
            </a:r>
            <a:r>
              <a:rPr lang="en-US" sz="2200" b="1" dirty="0" smtClean="0">
                <a:solidFill>
                  <a:srgbClr val="00B050"/>
                </a:solidFill>
              </a:rPr>
              <a:t>sufficient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sz="2400" b="1" dirty="0" smtClean="0">
                <a:solidFill>
                  <a:srgbClr val="00B050"/>
                </a:solidFill>
              </a:rPr>
              <a:t>Oracle Database </a:t>
            </a:r>
            <a:r>
              <a:rPr lang="en-IN" sz="2400" dirty="0" smtClean="0"/>
              <a:t>is available in </a:t>
            </a:r>
            <a:r>
              <a:rPr lang="en-IN" sz="2400" b="1" u="sng" dirty="0" smtClean="0">
                <a:solidFill>
                  <a:srgbClr val="7030A0"/>
                </a:solidFill>
              </a:rPr>
              <a:t>five editions</a:t>
            </a:r>
            <a:r>
              <a:rPr lang="en-IN" sz="2400" dirty="0" smtClean="0"/>
              <a:t>, but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</a:rPr>
              <a:t>three editions </a:t>
            </a:r>
            <a:r>
              <a:rPr lang="en-IN" sz="2400" dirty="0" smtClean="0"/>
              <a:t>amongst them are more common and popular.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These are:</a:t>
            </a:r>
          </a:p>
          <a:p>
            <a:pPr lvl="1" fontAlgn="base"/>
            <a:endParaRPr lang="en-US" sz="2000" b="1" dirty="0" smtClean="0"/>
          </a:p>
          <a:p>
            <a:pPr lvl="1" fontAlgn="base"/>
            <a:r>
              <a:rPr lang="en-US" sz="2000" b="1" dirty="0" smtClean="0">
                <a:solidFill>
                  <a:srgbClr val="00B050"/>
                </a:solidFill>
              </a:rPr>
              <a:t>Oracle Enterprise Edition</a:t>
            </a:r>
          </a:p>
          <a:p>
            <a:pPr lvl="1" fontAlgn="base"/>
            <a:endParaRPr lang="en-US" sz="2000" b="1" dirty="0" smtClean="0"/>
          </a:p>
          <a:p>
            <a:pPr lvl="1" fontAlgn="base"/>
            <a:r>
              <a:rPr lang="en-US" sz="2000" b="1" dirty="0" smtClean="0">
                <a:solidFill>
                  <a:srgbClr val="C00000"/>
                </a:solidFill>
              </a:rPr>
              <a:t>Oracle Standard Edition</a:t>
            </a:r>
          </a:p>
          <a:p>
            <a:pPr lvl="1" fontAlgn="base"/>
            <a:endParaRPr lang="en-US" sz="2000" b="1" dirty="0" smtClean="0"/>
          </a:p>
          <a:p>
            <a:pPr lvl="1" fontAlgn="base"/>
            <a:r>
              <a:rPr lang="en-US" sz="2000" b="1" dirty="0" smtClean="0">
                <a:solidFill>
                  <a:srgbClr val="0070C0"/>
                </a:solidFill>
              </a:rPr>
              <a:t>Oracle Express Edition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learning purpose </a:t>
            </a:r>
            <a:r>
              <a:rPr lang="en-US" sz="2400" dirty="0" smtClean="0"/>
              <a:t>all are </a:t>
            </a:r>
            <a:r>
              <a:rPr lang="en-US" sz="2400" b="1" dirty="0" smtClean="0">
                <a:solidFill>
                  <a:srgbClr val="00B050"/>
                </a:solidFill>
              </a:rPr>
              <a:t>free to download </a:t>
            </a:r>
            <a:r>
              <a:rPr lang="en-US" sz="2400" dirty="0" smtClean="0"/>
              <a:t>but for </a:t>
            </a:r>
            <a:r>
              <a:rPr lang="en-US" sz="2400" b="1" dirty="0" smtClean="0">
                <a:solidFill>
                  <a:srgbClr val="FF0000"/>
                </a:solidFill>
              </a:rPr>
              <a:t>commercial use </a:t>
            </a:r>
            <a:r>
              <a:rPr lang="en-US" sz="2400" dirty="0" smtClean="0"/>
              <a:t>first 2 are </a:t>
            </a:r>
            <a:r>
              <a:rPr lang="en-US" sz="2400" b="1" dirty="0" smtClean="0">
                <a:solidFill>
                  <a:srgbClr val="0070C0"/>
                </a:solidFill>
              </a:rPr>
              <a:t>paid</a:t>
            </a:r>
            <a:r>
              <a:rPr lang="en-US" sz="2400" dirty="0" smtClean="0"/>
              <a:t> while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one in </a:t>
            </a:r>
            <a:r>
              <a:rPr lang="en-US" sz="2400" b="1" dirty="0" smtClean="0">
                <a:solidFill>
                  <a:srgbClr val="00B050"/>
                </a:solidFill>
              </a:rPr>
              <a:t>free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FF0000"/>
                </a:solidFill>
              </a:rPr>
              <a:t>commercial use </a:t>
            </a:r>
            <a:r>
              <a:rPr lang="en-US" sz="2400" dirty="0" smtClean="0"/>
              <a:t>also</a:t>
            </a:r>
          </a:p>
          <a:p>
            <a:pPr fontAlgn="base"/>
            <a:endParaRPr lang="en-US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B050"/>
                </a:solidFill>
              </a:rPr>
              <a:t>Oracle Enterprise Edition (EE)</a:t>
            </a:r>
            <a:r>
              <a:rPr lang="en-IN" sz="2400" dirty="0" smtClean="0"/>
              <a:t> is the most </a:t>
            </a:r>
            <a:r>
              <a:rPr lang="en-IN" sz="2400" b="1" dirty="0" smtClean="0">
                <a:solidFill>
                  <a:srgbClr val="7030A0"/>
                </a:solidFill>
              </a:rPr>
              <a:t>expensive edition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Oracle Database </a:t>
            </a:r>
            <a:r>
              <a:rPr lang="en-IN" sz="2400" dirty="0" smtClean="0"/>
              <a:t>and has the following characteristics:</a:t>
            </a:r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No maximum number of CPUs</a:t>
            </a:r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No limits on memory or database size</a:t>
            </a:r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Include premium features that are not available in other editions.</a:t>
            </a:r>
          </a:p>
          <a:p>
            <a:pPr fontAlgn="base"/>
            <a:endParaRPr lang="en-US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Oracle Standard Edition (SE)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7030A0"/>
                </a:solidFill>
              </a:rPr>
              <a:t>limited edition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B050"/>
                </a:solidFill>
              </a:rPr>
              <a:t>Enterprise Edition </a:t>
            </a:r>
            <a:r>
              <a:rPr lang="en-IN" sz="2400" dirty="0" smtClean="0"/>
              <a:t>that has the following characteristics:</a:t>
            </a:r>
          </a:p>
          <a:p>
            <a:pPr lvl="1"/>
            <a:endParaRPr lang="en-IN" sz="1900" dirty="0" smtClean="0"/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Limited to four or fewer CPUs</a:t>
            </a:r>
          </a:p>
          <a:p>
            <a:pPr lvl="1"/>
            <a:endParaRPr lang="en-IN" sz="2000" b="1" dirty="0" smtClean="0"/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No limit on memory or database size</a:t>
            </a:r>
          </a:p>
          <a:p>
            <a:pPr lvl="1"/>
            <a:endParaRPr lang="en-IN" sz="2000" b="1" dirty="0" smtClean="0"/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Include many features, but no as many as EE</a:t>
            </a:r>
          </a:p>
          <a:p>
            <a:pPr fontAlgn="base"/>
            <a:endParaRPr lang="en-US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Oracle Express Edition (XE)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7030A0"/>
                </a:solidFill>
              </a:rPr>
              <a:t>free-to-use</a:t>
            </a:r>
            <a:r>
              <a:rPr lang="en-IN" sz="2400" dirty="0" smtClean="0"/>
              <a:t> version of the </a:t>
            </a:r>
            <a:r>
              <a:rPr lang="en-IN" sz="2400" b="1" dirty="0" smtClean="0">
                <a:solidFill>
                  <a:srgbClr val="00B050"/>
                </a:solidFill>
              </a:rPr>
              <a:t>Oracle Database </a:t>
            </a:r>
            <a:r>
              <a:rPr lang="en-IN" sz="2400" dirty="0" smtClean="0"/>
              <a:t>but it is </a:t>
            </a:r>
            <a:r>
              <a:rPr lang="en-IN" sz="2400" b="1" dirty="0" smtClean="0">
                <a:solidFill>
                  <a:srgbClr val="FF0000"/>
                </a:solidFill>
              </a:rPr>
              <a:t>not available </a:t>
            </a:r>
            <a:r>
              <a:rPr lang="en-IN" sz="2400" dirty="0" smtClean="0"/>
              <a:t>for </a:t>
            </a:r>
            <a:r>
              <a:rPr lang="en-IN" sz="2400" b="1" u="sng" dirty="0" smtClean="0">
                <a:solidFill>
                  <a:schemeClr val="accent2">
                    <a:lumMod val="50000"/>
                  </a:schemeClr>
                </a:solidFill>
              </a:rPr>
              <a:t>every version</a:t>
            </a:r>
            <a:r>
              <a:rPr lang="en-IN" sz="2400" dirty="0" smtClean="0"/>
              <a:t>. These are the features of </a:t>
            </a:r>
            <a:r>
              <a:rPr lang="en-IN" sz="2400" b="1" u="sng" dirty="0" smtClean="0">
                <a:solidFill>
                  <a:schemeClr val="accent2">
                    <a:lumMod val="50000"/>
                  </a:schemeClr>
                </a:solidFill>
              </a:rPr>
              <a:t>Oracle Database XE 18c</a:t>
            </a:r>
            <a:r>
              <a:rPr lang="en-IN" sz="2400" dirty="0" smtClean="0"/>
              <a:t>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2000" b="1" dirty="0" smtClean="0"/>
              <a:t>Limited to 2 CPUs</a:t>
            </a:r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Can use the maximum of 2GB of RAM, and has 12GB of user data.</a:t>
            </a:r>
          </a:p>
          <a:p>
            <a:pPr lvl="1"/>
            <a:endParaRPr lang="en-IN" sz="2000" b="1" dirty="0" smtClean="0"/>
          </a:p>
          <a:p>
            <a:pPr lvl="1"/>
            <a:r>
              <a:rPr lang="en-IN" sz="2000" b="1" dirty="0" smtClean="0"/>
              <a:t>Very limited features</a:t>
            </a:r>
          </a:p>
          <a:p>
            <a:pPr fontAlgn="base"/>
            <a:endParaRPr lang="en-US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will be covering complete </a:t>
            </a:r>
            <a:r>
              <a:rPr lang="en-US" sz="2200" b="1" dirty="0" smtClean="0">
                <a:solidFill>
                  <a:srgbClr val="0070C0"/>
                </a:solidFill>
              </a:rPr>
              <a:t>SQL</a:t>
            </a:r>
            <a:r>
              <a:rPr lang="en-US" sz="2200" dirty="0" smtClean="0"/>
              <a:t>  and  </a:t>
            </a:r>
            <a:r>
              <a:rPr lang="en-US" sz="2200" b="1" dirty="0" smtClean="0">
                <a:solidFill>
                  <a:srgbClr val="0070C0"/>
                </a:solidFill>
              </a:rPr>
              <a:t>PL-SQL</a:t>
            </a:r>
            <a:r>
              <a:rPr lang="en-US" sz="2200" dirty="0" smtClean="0"/>
              <a:t> in this course.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Course Duration </a:t>
            </a:r>
            <a:r>
              <a:rPr lang="en-US" sz="2200" dirty="0" smtClean="0"/>
              <a:t>: Around </a:t>
            </a:r>
            <a:r>
              <a:rPr lang="en-US" sz="2200" b="1" dirty="0" smtClean="0"/>
              <a:t>45</a:t>
            </a:r>
            <a:r>
              <a:rPr lang="en-US" sz="2200" dirty="0" smtClean="0"/>
              <a:t> hours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Class Timings: </a:t>
            </a:r>
            <a:r>
              <a:rPr lang="en-US" sz="2200" dirty="0" smtClean="0"/>
              <a:t>5:15 PM to 6:15 PM ( M,W,F)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2143116"/>
          <a:ext cx="8572560" cy="284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3"/>
                <a:gridCol w="2847541"/>
                <a:gridCol w="3010376"/>
              </a:tblGrid>
              <a:tr h="36767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PL-SQL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Commands like DDL,DML,DCL,TCL,DQL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Writing PLSQL Scripts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Exception Handling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types &amp; Operators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Control Statements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Stored Procedures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Clauses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Loop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Stored Functions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Joins &amp; </a:t>
                      </a:r>
                      <a:r>
                        <a:rPr lang="en-US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SubQueries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Case Structure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Packages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Constraints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Cursor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Triggers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Views &amp; Sequences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Cursor For Loop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Course Fee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WhatsApp Image 2020-05-15 at 2.41.1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428736"/>
            <a:ext cx="8715435" cy="525884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Oracle?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Oracle </a:t>
            </a:r>
            <a:r>
              <a:rPr lang="en-US" sz="2400" dirty="0" smtClean="0"/>
              <a:t> is an </a:t>
            </a:r>
            <a:r>
              <a:rPr lang="en-US" sz="2400" b="1" u="sng" dirty="0" smtClean="0">
                <a:solidFill>
                  <a:srgbClr val="00B050"/>
                </a:solidFill>
              </a:rPr>
              <a:t>OORDBMS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IN" sz="1800" b="1" dirty="0" smtClean="0">
              <a:solidFill>
                <a:srgbClr val="C00000"/>
              </a:solidFill>
            </a:endParaRPr>
          </a:p>
          <a:p>
            <a:endParaRPr lang="en-IN" sz="18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 term </a:t>
            </a:r>
            <a:r>
              <a:rPr lang="en-US" sz="2400" b="1" u="sng" dirty="0" smtClean="0">
                <a:solidFill>
                  <a:srgbClr val="00B050"/>
                </a:solidFill>
              </a:rPr>
              <a:t>OORDBMS</a:t>
            </a:r>
            <a:r>
              <a:rPr lang="en-US" sz="2400" dirty="0" smtClean="0"/>
              <a:t> stands for: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</a:rPr>
              <a:t>bject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</a:rPr>
              <a:t>riented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</a:t>
            </a:r>
            <a:r>
              <a:rPr lang="en-US" sz="1900" b="1" dirty="0" smtClean="0">
                <a:solidFill>
                  <a:srgbClr val="002060"/>
                </a:solidFill>
              </a:rPr>
              <a:t>elational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D</a:t>
            </a:r>
            <a:r>
              <a:rPr lang="en-US" sz="1900" b="1" dirty="0" smtClean="0">
                <a:solidFill>
                  <a:srgbClr val="002060"/>
                </a:solidFill>
              </a:rPr>
              <a:t>atabase 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</a:t>
            </a:r>
            <a:r>
              <a:rPr lang="en-US" sz="1900" b="1" dirty="0" smtClean="0">
                <a:solidFill>
                  <a:srgbClr val="002060"/>
                </a:solidFill>
              </a:rPr>
              <a:t>anagement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</a:t>
            </a:r>
            <a:r>
              <a:rPr lang="en-US" sz="1900" b="1" dirty="0" smtClean="0">
                <a:solidFill>
                  <a:srgbClr val="002060"/>
                </a:solidFill>
              </a:rPr>
              <a:t>ystem</a:t>
            </a:r>
          </a:p>
          <a:p>
            <a:pPr>
              <a:buNone/>
            </a:pPr>
            <a:endParaRPr lang="en-US" sz="2000" dirty="0" smtClean="0"/>
          </a:p>
          <a:p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Oracle?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fully understand </a:t>
            </a:r>
            <a:r>
              <a:rPr lang="en-US" sz="2400" dirty="0" smtClean="0"/>
              <a:t>the above </a:t>
            </a:r>
            <a:r>
              <a:rPr lang="en-US" sz="2400" b="1" dirty="0" smtClean="0">
                <a:solidFill>
                  <a:srgbClr val="7030A0"/>
                </a:solidFill>
              </a:rPr>
              <a:t>full-form</a:t>
            </a:r>
            <a:r>
              <a:rPr lang="en-US" sz="2400" dirty="0" smtClean="0"/>
              <a:t> , we must </a:t>
            </a:r>
            <a:r>
              <a:rPr lang="en-US" sz="2400" b="1" dirty="0" smtClean="0">
                <a:solidFill>
                  <a:srgbClr val="C00000"/>
                </a:solidFill>
              </a:rPr>
              <a:t>break it </a:t>
            </a:r>
            <a:r>
              <a:rPr lang="en-US" sz="2400" dirty="0" smtClean="0"/>
              <a:t>into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smaller parts </a:t>
            </a:r>
            <a:r>
              <a:rPr lang="en-US" sz="2400" dirty="0" smtClean="0"/>
              <a:t>and try to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understand</a:t>
            </a:r>
            <a:r>
              <a:rPr lang="en-US" sz="2400" dirty="0" smtClean="0"/>
              <a:t> every part </a:t>
            </a:r>
            <a:r>
              <a:rPr lang="en-US" sz="2400" b="1" dirty="0" smtClean="0">
                <a:solidFill>
                  <a:srgbClr val="0070C0"/>
                </a:solidFill>
              </a:rPr>
              <a:t>separately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IN" sz="18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These are 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Data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Database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Database Management System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Relational DBMS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Object Oriented RDBMS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Data?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 kind of 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facts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information </a:t>
            </a:r>
            <a:r>
              <a:rPr lang="en-IN" sz="2400" dirty="0" smtClean="0">
                <a:latin typeface="Corbel" pitchFamily="34" charset="0"/>
              </a:rPr>
              <a:t>is called as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example:</a:t>
            </a:r>
          </a:p>
          <a:p>
            <a:pPr lvl="1"/>
            <a:endParaRPr lang="en-IN" sz="15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Your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 name</a:t>
            </a:r>
            <a:r>
              <a:rPr lang="en-IN" sz="2000" dirty="0" smtClean="0">
                <a:latin typeface="Corbel" pitchFamily="34" charset="0"/>
              </a:rPr>
              <a:t>, your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age</a:t>
            </a:r>
            <a:r>
              <a:rPr lang="en-IN" sz="2000" dirty="0" smtClean="0">
                <a:latin typeface="Corbel" pitchFamily="34" charset="0"/>
              </a:rPr>
              <a:t> , the 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population </a:t>
            </a:r>
            <a:r>
              <a:rPr lang="en-IN" sz="2000" dirty="0" smtClean="0">
                <a:latin typeface="Corbel" pitchFamily="34" charset="0"/>
              </a:rPr>
              <a:t>of a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country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names </a:t>
            </a:r>
            <a:r>
              <a:rPr lang="en-IN" sz="2000" dirty="0" smtClean="0">
                <a:latin typeface="Corbel" pitchFamily="34" charset="0"/>
              </a:rPr>
              <a:t>of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political parties </a:t>
            </a:r>
            <a:r>
              <a:rPr lang="en-IN" sz="2000" dirty="0" smtClean="0">
                <a:latin typeface="Corbel" pitchFamily="34" charset="0"/>
              </a:rPr>
              <a:t>in our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country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today’s temperature </a:t>
            </a:r>
            <a:r>
              <a:rPr lang="en-IN" sz="2000" dirty="0" smtClean="0">
                <a:latin typeface="Corbel" pitchFamily="34" charset="0"/>
              </a:rPr>
              <a:t>etc</a:t>
            </a: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A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picture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image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err="1" smtClean="0">
                <a:solidFill>
                  <a:srgbClr val="7030A0"/>
                </a:solidFill>
                <a:latin typeface="Corbel" pitchFamily="34" charset="0"/>
              </a:rPr>
              <a:t>pdf</a:t>
            </a:r>
            <a:r>
              <a:rPr lang="en-IN" sz="2000" dirty="0" smtClean="0">
                <a:latin typeface="Corbel" pitchFamily="34" charset="0"/>
              </a:rPr>
              <a:t> etc can also be considered data.</a:t>
            </a:r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From Where Data Is Generated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kind of </a:t>
            </a:r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  <a:r>
              <a:rPr lang="en-US" sz="2400" dirty="0" smtClean="0"/>
              <a:t> is generated by all the </a:t>
            </a:r>
            <a:r>
              <a:rPr lang="en-US" sz="2400" b="1" u="sng" dirty="0" smtClean="0">
                <a:solidFill>
                  <a:srgbClr val="00B050"/>
                </a:solidFill>
              </a:rPr>
              <a:t>businesses</a:t>
            </a:r>
            <a:r>
              <a:rPr lang="en-US" sz="2400" dirty="0" smtClean="0"/>
              <a:t> around the world.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 , consider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SOFTWARE TRAINING INSTITUTE </a:t>
            </a:r>
            <a:r>
              <a:rPr lang="en-US" sz="2400" dirty="0" smtClean="0">
                <a:latin typeface="Corbel" pitchFamily="34" charset="0"/>
              </a:rPr>
              <a:t>like ours i.e. 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Sharma Computer Academy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is a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business</a:t>
            </a:r>
            <a:r>
              <a:rPr lang="en-US" sz="2400" dirty="0" smtClean="0">
                <a:latin typeface="Corbel" pitchFamily="34" charset="0"/>
              </a:rPr>
              <a:t> and has many constituent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ENTITIES</a:t>
            </a:r>
            <a:r>
              <a:rPr lang="en-US" sz="2400" b="1" u="sng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their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ACTIVITIES</a:t>
            </a: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From Where Data Is Generated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you tell what are the </a:t>
            </a:r>
            <a:r>
              <a:rPr lang="en-US" sz="2400" b="1" dirty="0" smtClean="0">
                <a:solidFill>
                  <a:srgbClr val="0070C0"/>
                </a:solidFill>
              </a:rPr>
              <a:t>objects/entities</a:t>
            </a:r>
            <a:r>
              <a:rPr lang="en-US" sz="2400" dirty="0" smtClean="0"/>
              <a:t> connected to </a:t>
            </a:r>
            <a:r>
              <a:rPr lang="en-US" sz="2400" b="1" dirty="0" smtClean="0">
                <a:solidFill>
                  <a:srgbClr val="C00000"/>
                </a:solidFill>
              </a:rPr>
              <a:t>Sharma Computer Academy</a:t>
            </a:r>
            <a:r>
              <a:rPr lang="en-US" sz="2400" dirty="0" smtClean="0"/>
              <a:t> or any </a:t>
            </a:r>
            <a:r>
              <a:rPr lang="en-US" sz="2400" b="1" dirty="0" smtClean="0">
                <a:solidFill>
                  <a:srgbClr val="C00000"/>
                </a:solidFill>
              </a:rPr>
              <a:t>other training institute </a:t>
            </a:r>
            <a:r>
              <a:rPr lang="en-US" sz="2400" dirty="0" smtClean="0"/>
              <a:t>?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Broadly speaking there are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4 main entities 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Employees</a:t>
            </a:r>
            <a:r>
              <a:rPr lang="en-US" sz="1900" dirty="0" err="1" smtClean="0">
                <a:latin typeface="Corbel" pitchFamily="34" charset="0"/>
                <a:sym typeface="Wingdings" pitchFamily="2" charset="2"/>
              </a:rPr>
              <a:t>which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 can be further divided into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Faculties 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and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non technical staff</a:t>
            </a:r>
          </a:p>
          <a:p>
            <a:pPr lvl="1"/>
            <a:endParaRPr lang="en-US" sz="1900" dirty="0" smtClean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Courses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 The subject domains in which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training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 is offered.</a:t>
            </a:r>
          </a:p>
          <a:p>
            <a:endParaRPr lang="en-US" sz="2400" dirty="0" smtClean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Batches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  The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classes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 conducted</a:t>
            </a:r>
            <a:endParaRPr lang="en-US" sz="1900" b="1" dirty="0" smtClean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Students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 who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join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 these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courses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 and their respective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batches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From Where Data Is Generated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of these </a:t>
            </a:r>
            <a:r>
              <a:rPr lang="en-US" sz="2400" b="1" dirty="0" smtClean="0">
                <a:solidFill>
                  <a:srgbClr val="0070C0"/>
                </a:solidFill>
              </a:rPr>
              <a:t>entities </a:t>
            </a:r>
            <a:r>
              <a:rPr lang="en-US" sz="2400" dirty="0" smtClean="0"/>
              <a:t>will have their own </a:t>
            </a:r>
            <a:r>
              <a:rPr lang="en-US" sz="2400" b="1" dirty="0" smtClean="0">
                <a:solidFill>
                  <a:srgbClr val="C00000"/>
                </a:solidFill>
              </a:rPr>
              <a:t>data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Faculties</a:t>
            </a:r>
            <a:r>
              <a:rPr lang="en-US" sz="1900" dirty="0" err="1" smtClean="0">
                <a:latin typeface="Corbel" pitchFamily="34" charset="0"/>
                <a:sym typeface="Wingdings" pitchFamily="2" charset="2"/>
              </a:rPr>
              <a:t></a:t>
            </a:r>
            <a:r>
              <a:rPr lang="en-US" sz="1900" b="1" dirty="0" err="1" smtClean="0">
                <a:latin typeface="Corbel" pitchFamily="34" charset="0"/>
                <a:sym typeface="Wingdings" pitchFamily="2" charset="2"/>
              </a:rPr>
              <a:t>id</a:t>
            </a:r>
            <a:r>
              <a:rPr lang="en-US" sz="1900" b="1" dirty="0" smtClean="0">
                <a:latin typeface="Corbel" pitchFamily="34" charset="0"/>
                <a:sym typeface="Wingdings" pitchFamily="2" charset="2"/>
              </a:rPr>
              <a:t> , name , designation , salary, subject</a:t>
            </a:r>
          </a:p>
          <a:p>
            <a:pPr lvl="1"/>
            <a:endParaRPr lang="en-US" sz="1900" dirty="0" smtClean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Non-Technical Staff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 </a:t>
            </a:r>
            <a:r>
              <a:rPr lang="en-US" sz="1900" b="1" dirty="0" smtClean="0">
                <a:latin typeface="Corbel" pitchFamily="34" charset="0"/>
                <a:sym typeface="Wingdings" pitchFamily="2" charset="2"/>
              </a:rPr>
              <a:t>id , name , designation, salary, job</a:t>
            </a:r>
            <a:endParaRPr lang="en-US" sz="1900" b="1" dirty="0" smtClean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Courses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 </a:t>
            </a:r>
            <a:r>
              <a:rPr lang="en-US" sz="1900" b="1" dirty="0" smtClean="0">
                <a:latin typeface="Corbel" pitchFamily="34" charset="0"/>
                <a:sym typeface="Wingdings" pitchFamily="2" charset="2"/>
              </a:rPr>
              <a:t>course name, course price, course </a:t>
            </a:r>
            <a:r>
              <a:rPr lang="en-US" sz="1900" b="1" dirty="0" err="1" smtClean="0">
                <a:latin typeface="Corbel" pitchFamily="34" charset="0"/>
                <a:sym typeface="Wingdings" pitchFamily="2" charset="2"/>
              </a:rPr>
              <a:t>syllabus,duration</a:t>
            </a:r>
            <a:endParaRPr lang="en-US" sz="1900" b="1" dirty="0" smtClean="0">
              <a:latin typeface="Corbel" pitchFamily="34" charset="0"/>
              <a:sym typeface="Wingdings" pitchFamily="2" charset="2"/>
            </a:endParaRPr>
          </a:p>
          <a:p>
            <a:endParaRPr lang="en-US" sz="2400" dirty="0" smtClean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Batches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 </a:t>
            </a:r>
            <a:r>
              <a:rPr lang="en-US" sz="1900" b="1" dirty="0" err="1" smtClean="0">
                <a:latin typeface="Corbel" pitchFamily="34" charset="0"/>
                <a:sym typeface="Wingdings" pitchFamily="2" charset="2"/>
              </a:rPr>
              <a:t>batchid</a:t>
            </a:r>
            <a:r>
              <a:rPr lang="en-US" sz="1900" b="1" dirty="0" smtClean="0">
                <a:latin typeface="Corbel" pitchFamily="34" charset="0"/>
                <a:sym typeface="Wingdings" pitchFamily="2" charset="2"/>
              </a:rPr>
              <a:t>, course, </a:t>
            </a:r>
            <a:r>
              <a:rPr lang="en-US" sz="1900" b="1" dirty="0" err="1" smtClean="0">
                <a:latin typeface="Corbel" pitchFamily="34" charset="0"/>
                <a:sym typeface="Wingdings" pitchFamily="2" charset="2"/>
              </a:rPr>
              <a:t>schedule,faculty</a:t>
            </a:r>
            <a:r>
              <a:rPr lang="en-US" sz="1900" b="1" dirty="0" smtClean="0">
                <a:latin typeface="Corbel" pitchFamily="34" charset="0"/>
                <a:sym typeface="Wingdings" pitchFamily="2" charset="2"/>
              </a:rPr>
              <a:t> .</a:t>
            </a:r>
          </a:p>
          <a:p>
            <a:pPr lvl="1"/>
            <a:endParaRPr lang="en-US" sz="1900" b="1" dirty="0" smtClean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Students</a:t>
            </a:r>
            <a:r>
              <a:rPr lang="en-US" sz="1900" dirty="0" smtClean="0">
                <a:latin typeface="Corbel" pitchFamily="34" charset="0"/>
                <a:sym typeface="Wingdings" pitchFamily="2" charset="2"/>
              </a:rPr>
              <a:t> </a:t>
            </a:r>
            <a:r>
              <a:rPr lang="en-US" sz="1900" b="1" dirty="0" smtClean="0">
                <a:latin typeface="Corbel" pitchFamily="34" charset="0"/>
                <a:sym typeface="Wingdings" pitchFamily="2" charset="2"/>
              </a:rPr>
              <a:t>name, contact details ,course opted, batch joined, fee paid</a:t>
            </a:r>
          </a:p>
          <a:p>
            <a:pPr lvl="1"/>
            <a:endParaRPr lang="en-US" sz="1900" dirty="0" smtClean="0">
              <a:latin typeface="Corbel" pitchFamily="34" charset="0"/>
              <a:sym typeface="Wingdings" pitchFamily="2" charset="2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3908</TotalTime>
  <Words>1295</Words>
  <Application>Microsoft Office PowerPoint</Application>
  <PresentationFormat>On-screen Show (4:3)</PresentationFormat>
  <Paragraphs>386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Today’s Agenda</vt:lpstr>
      <vt:lpstr>What You Should Know ?</vt:lpstr>
      <vt:lpstr>What Is Oracle?</vt:lpstr>
      <vt:lpstr>What Is Oracle?</vt:lpstr>
      <vt:lpstr>What Is Data?</vt:lpstr>
      <vt:lpstr>From Where Data Is Generated ?</vt:lpstr>
      <vt:lpstr>From Where Data Is Generated ?</vt:lpstr>
      <vt:lpstr>From Where Data Is Generated ?</vt:lpstr>
      <vt:lpstr>Why Data Is Important ?</vt:lpstr>
      <vt:lpstr>Why Data Is Important ?</vt:lpstr>
      <vt:lpstr>What Is A Database ?</vt:lpstr>
      <vt:lpstr>What Is A Database ?</vt:lpstr>
      <vt:lpstr> How Databases  Store The Data ?</vt:lpstr>
      <vt:lpstr> How Databases  Store The Data ?</vt:lpstr>
      <vt:lpstr>What Is A Relational Database ?</vt:lpstr>
      <vt:lpstr>What Is A Relational Database ?</vt:lpstr>
      <vt:lpstr>What Is A Relational Database ?</vt:lpstr>
      <vt:lpstr> What Is A DBMS/RDBMS ?</vt:lpstr>
      <vt:lpstr> What Is A DBMS/RDBMS ?</vt:lpstr>
      <vt:lpstr> Some Popular RDBMS</vt:lpstr>
      <vt:lpstr> The Market Leader</vt:lpstr>
      <vt:lpstr>What Is OORDBMS ?</vt:lpstr>
      <vt:lpstr>History Of Oracle</vt:lpstr>
      <vt:lpstr>History Of Oracle</vt:lpstr>
      <vt:lpstr>History Of Oracle</vt:lpstr>
      <vt:lpstr>History Of Oracle</vt:lpstr>
      <vt:lpstr>History Of Oracle</vt:lpstr>
      <vt:lpstr>History Of Oracle</vt:lpstr>
      <vt:lpstr>Editions Of Oracle</vt:lpstr>
      <vt:lpstr>Editions Of Oracle</vt:lpstr>
      <vt:lpstr>Editions Of Oracle</vt:lpstr>
      <vt:lpstr>Editions Of Oracle</vt:lpstr>
      <vt:lpstr>Course Outline </vt:lpstr>
      <vt:lpstr>Course Fee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338</cp:revision>
  <dcterms:created xsi:type="dcterms:W3CDTF">2015-12-21T13:46:48Z</dcterms:created>
  <dcterms:modified xsi:type="dcterms:W3CDTF">2020-05-22T08:31:16Z</dcterms:modified>
</cp:coreProperties>
</file>