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574" r:id="rId4"/>
    <p:sldId id="593" r:id="rId5"/>
    <p:sldId id="575" r:id="rId6"/>
    <p:sldId id="594" r:id="rId7"/>
    <p:sldId id="595" r:id="rId8"/>
    <p:sldId id="596" r:id="rId9"/>
    <p:sldId id="576" r:id="rId10"/>
    <p:sldId id="597" r:id="rId11"/>
    <p:sldId id="598" r:id="rId12"/>
    <p:sldId id="599" r:id="rId13"/>
    <p:sldId id="600" r:id="rId14"/>
    <p:sldId id="601" r:id="rId15"/>
    <p:sldId id="577" r:id="rId16"/>
    <p:sldId id="602" r:id="rId17"/>
    <p:sldId id="603" r:id="rId18"/>
    <p:sldId id="604" r:id="rId19"/>
    <p:sldId id="605" r:id="rId20"/>
    <p:sldId id="606" r:id="rId21"/>
    <p:sldId id="607" r:id="rId22"/>
    <p:sldId id="608" r:id="rId23"/>
    <p:sldId id="609" r:id="rId24"/>
    <p:sldId id="610" r:id="rId25"/>
    <p:sldId id="578" r:id="rId26"/>
    <p:sldId id="611" r:id="rId27"/>
    <p:sldId id="612" r:id="rId28"/>
    <p:sldId id="613" r:id="rId29"/>
    <p:sldId id="614" r:id="rId30"/>
    <p:sldId id="615" r:id="rId31"/>
    <p:sldId id="616" r:id="rId32"/>
    <p:sldId id="617" r:id="rId33"/>
    <p:sldId id="618" r:id="rId34"/>
    <p:sldId id="61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08-06-2020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08-06-2020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08-06-2020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08-06-2020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smtClean="0"/>
              <a:t>Sample Table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, if we display it’s contents using the </a:t>
            </a:r>
            <a:r>
              <a:rPr lang="en-US" sz="2400" b="1" dirty="0" smtClean="0">
                <a:solidFill>
                  <a:srgbClr val="7030A0"/>
                </a:solidFill>
              </a:rPr>
              <a:t>select</a:t>
            </a:r>
            <a:r>
              <a:rPr lang="en-US" sz="2400" dirty="0" smtClean="0"/>
              <a:t> command then the output looks very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uneven</a:t>
            </a:r>
            <a:r>
              <a:rPr lang="en-US" sz="2400" dirty="0" smtClean="0"/>
              <a:t> , because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reserves a space of </a:t>
            </a:r>
            <a:r>
              <a:rPr lang="en-US" sz="2400" b="1" dirty="0" smtClean="0">
                <a:solidFill>
                  <a:srgbClr val="0070C0"/>
                </a:solidFill>
              </a:rPr>
              <a:t>almost 10 characters </a:t>
            </a:r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7030A0"/>
                </a:solidFill>
              </a:rPr>
              <a:t>Number</a:t>
            </a:r>
            <a:r>
              <a:rPr lang="en-US" sz="2400" dirty="0" smtClean="0"/>
              <a:t> columns and </a:t>
            </a:r>
            <a:r>
              <a:rPr lang="en-US" sz="2400" b="1" dirty="0" smtClean="0">
                <a:solidFill>
                  <a:srgbClr val="00B050"/>
                </a:solidFill>
              </a:rPr>
              <a:t>column width </a:t>
            </a:r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7030A0"/>
                </a:solidFill>
              </a:rPr>
              <a:t>char </a:t>
            </a:r>
            <a:r>
              <a:rPr lang="en-US" sz="2400" dirty="0" smtClean="0"/>
              <a:t>&amp; </a:t>
            </a:r>
            <a:r>
              <a:rPr lang="en-US" sz="2400" b="1" dirty="0" smtClean="0">
                <a:solidFill>
                  <a:srgbClr val="7030A0"/>
                </a:solidFill>
              </a:rPr>
              <a:t>varchar2</a:t>
            </a:r>
            <a:r>
              <a:rPr lang="en-US" sz="2400" dirty="0" smtClean="0"/>
              <a:t> columns in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SQL* Plus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empstruc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071810"/>
            <a:ext cx="8715436" cy="3571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smtClean="0"/>
              <a:t>Sample Table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00B050"/>
                </a:solidFill>
              </a:rPr>
              <a:t>solve</a:t>
            </a:r>
            <a:r>
              <a:rPr lang="en-US" sz="2400" dirty="0" smtClean="0"/>
              <a:t> this </a:t>
            </a:r>
            <a:r>
              <a:rPr lang="en-US" sz="2400" b="1" dirty="0" smtClean="0">
                <a:solidFill>
                  <a:srgbClr val="C00000"/>
                </a:solidFill>
              </a:rPr>
              <a:t>issue</a:t>
            </a:r>
            <a:r>
              <a:rPr lang="en-US" sz="2400" dirty="0" smtClean="0"/>
              <a:t> we must use </a:t>
            </a:r>
            <a:r>
              <a:rPr lang="en-US" sz="2400" b="1" dirty="0" smtClean="0">
                <a:solidFill>
                  <a:srgbClr val="0070C0"/>
                </a:solidFill>
              </a:rPr>
              <a:t>format</a:t>
            </a:r>
            <a:r>
              <a:rPr lang="en-US" sz="2400" dirty="0" smtClean="0"/>
              <a:t> command, whose general syntax is:</a:t>
            </a:r>
          </a:p>
          <a:p>
            <a:endParaRPr lang="en-US" sz="2400" dirty="0" smtClean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Column </a:t>
            </a:r>
            <a:r>
              <a:rPr lang="en-US" b="1" dirty="0" smtClean="0">
                <a:solidFill>
                  <a:srgbClr val="00B050"/>
                </a:solidFill>
              </a:rPr>
              <a:t>&lt;</a:t>
            </a:r>
            <a:r>
              <a:rPr lang="en-US" b="1" dirty="0" err="1" smtClean="0">
                <a:solidFill>
                  <a:srgbClr val="00B050"/>
                </a:solidFill>
              </a:rPr>
              <a:t>column_name</a:t>
            </a:r>
            <a:r>
              <a:rPr lang="en-US" b="1" dirty="0" smtClean="0">
                <a:solidFill>
                  <a:srgbClr val="00B050"/>
                </a:solidFill>
              </a:rPr>
              <a:t>&gt; </a:t>
            </a:r>
            <a:r>
              <a:rPr lang="en-US" b="1" dirty="0" smtClean="0">
                <a:solidFill>
                  <a:srgbClr val="0070C0"/>
                </a:solidFill>
              </a:rPr>
              <a:t>format </a:t>
            </a:r>
            <a:r>
              <a:rPr lang="en-US" b="1" dirty="0" smtClean="0">
                <a:solidFill>
                  <a:srgbClr val="00B050"/>
                </a:solidFill>
              </a:rPr>
              <a:t>&lt;</a:t>
            </a:r>
            <a:r>
              <a:rPr lang="en-US" b="1" dirty="0" err="1" smtClean="0">
                <a:solidFill>
                  <a:srgbClr val="00B050"/>
                </a:solidFill>
              </a:rPr>
              <a:t>format_details</a:t>
            </a:r>
            <a:r>
              <a:rPr lang="en-US" b="1" dirty="0" smtClean="0">
                <a:solidFill>
                  <a:srgbClr val="00B050"/>
                </a:solidFill>
              </a:rPr>
              <a:t>&gt;</a:t>
            </a:r>
            <a:r>
              <a:rPr lang="en-US" b="1" dirty="0" smtClean="0">
                <a:solidFill>
                  <a:srgbClr val="0070C0"/>
                </a:solidFill>
              </a:rPr>
              <a:t>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Format details </a:t>
            </a:r>
            <a:r>
              <a:rPr lang="en-US" sz="2400" dirty="0" smtClean="0"/>
              <a:t>, are </a:t>
            </a:r>
            <a:r>
              <a:rPr lang="en-US" sz="2400" b="1" dirty="0" smtClean="0">
                <a:solidFill>
                  <a:srgbClr val="C00000"/>
                </a:solidFill>
              </a:rPr>
              <a:t>dependent </a:t>
            </a:r>
            <a:r>
              <a:rPr lang="en-US" sz="2400" dirty="0" smtClean="0"/>
              <a:t>on the </a:t>
            </a:r>
            <a:r>
              <a:rPr lang="en-US" sz="2400" b="1" dirty="0" smtClean="0">
                <a:solidFill>
                  <a:srgbClr val="00B050"/>
                </a:solidFill>
              </a:rPr>
              <a:t>type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7030A0"/>
                </a:solidFill>
              </a:rPr>
              <a:t>column</a:t>
            </a:r>
            <a:r>
              <a:rPr lang="en-US" sz="2400" dirty="0" smtClean="0"/>
              <a:t> we want 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format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smtClean="0"/>
              <a:t>Sample Table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0070C0"/>
                </a:solidFill>
              </a:rPr>
              <a:t>numbers</a:t>
            </a:r>
            <a:r>
              <a:rPr lang="en-US" sz="2400" dirty="0" smtClean="0"/>
              <a:t> , we use the number </a:t>
            </a:r>
            <a:r>
              <a:rPr lang="en-US" sz="2400" b="1" dirty="0" smtClean="0">
                <a:solidFill>
                  <a:srgbClr val="C00000"/>
                </a:solidFill>
              </a:rPr>
              <a:t>9</a:t>
            </a:r>
            <a:r>
              <a:rPr lang="en-US" sz="2400" dirty="0" smtClean="0"/>
              <a:t> as many times as we want max number of digits.</a:t>
            </a:r>
          </a:p>
          <a:p>
            <a:endParaRPr lang="en-US" sz="2400" dirty="0" smtClean="0"/>
          </a:p>
          <a:p>
            <a:r>
              <a:rPr lang="en-US" sz="2400" dirty="0" smtClean="0"/>
              <a:t>For example, to set the </a:t>
            </a:r>
            <a:r>
              <a:rPr lang="en-US" sz="2400" b="1" dirty="0" smtClean="0">
                <a:solidFill>
                  <a:srgbClr val="7030A0"/>
                </a:solidFill>
              </a:rPr>
              <a:t>width</a:t>
            </a:r>
            <a:r>
              <a:rPr lang="en-US" sz="2400" dirty="0" smtClean="0"/>
              <a:t> of </a:t>
            </a:r>
            <a:r>
              <a:rPr lang="en-US" sz="2400" b="1" dirty="0" err="1" smtClean="0">
                <a:solidFill>
                  <a:srgbClr val="0070C0"/>
                </a:solidFill>
              </a:rPr>
              <a:t>sal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column to </a:t>
            </a:r>
            <a:r>
              <a:rPr lang="en-US" sz="2400" b="1" dirty="0" smtClean="0">
                <a:solidFill>
                  <a:srgbClr val="C00000"/>
                </a:solidFill>
              </a:rPr>
              <a:t>5 digits </a:t>
            </a:r>
            <a:r>
              <a:rPr lang="en-US" sz="2400" dirty="0" smtClean="0"/>
              <a:t>we would write :</a:t>
            </a:r>
          </a:p>
          <a:p>
            <a:endParaRPr lang="en-US" sz="2400" dirty="0" smtClean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Column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sal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format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99999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smtClean="0"/>
              <a:t>Sample Table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0070C0"/>
                </a:solidFill>
              </a:rPr>
              <a:t>varchar2</a:t>
            </a:r>
            <a:r>
              <a:rPr lang="en-US" sz="2400" dirty="0" smtClean="0"/>
              <a:t>, we use the pattern </a:t>
            </a:r>
            <a:r>
              <a:rPr lang="en-US" sz="2400" b="1" dirty="0" smtClean="0">
                <a:solidFill>
                  <a:srgbClr val="C00000"/>
                </a:solidFill>
              </a:rPr>
              <a:t>AX</a:t>
            </a:r>
            <a:r>
              <a:rPr lang="en-US" sz="2400" dirty="0" smtClean="0"/>
              <a:t> where </a:t>
            </a:r>
            <a:r>
              <a:rPr lang="en-US" sz="2400" b="1" dirty="0" smtClean="0">
                <a:solidFill>
                  <a:srgbClr val="C00000"/>
                </a:solidFill>
              </a:rPr>
              <a:t>X</a:t>
            </a:r>
            <a:r>
              <a:rPr lang="en-US" sz="2400" dirty="0" smtClean="0"/>
              <a:t> is the </a:t>
            </a:r>
            <a:r>
              <a:rPr lang="en-US" sz="2400" b="1" dirty="0" smtClean="0">
                <a:solidFill>
                  <a:srgbClr val="7030A0"/>
                </a:solidFill>
              </a:rPr>
              <a:t>number </a:t>
            </a:r>
            <a:r>
              <a:rPr lang="en-US" sz="2400" dirty="0" smtClean="0"/>
              <a:t>indicating the </a:t>
            </a:r>
            <a:r>
              <a:rPr lang="en-US" sz="2400" b="1" dirty="0" smtClean="0">
                <a:solidFill>
                  <a:srgbClr val="C00000"/>
                </a:solidFill>
              </a:rPr>
              <a:t>width</a:t>
            </a:r>
            <a:r>
              <a:rPr lang="en-US" sz="2400" dirty="0" smtClean="0"/>
              <a:t> we want to set.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For example, to set the </a:t>
            </a:r>
            <a:r>
              <a:rPr lang="en-US" sz="2400" b="1" dirty="0" smtClean="0">
                <a:solidFill>
                  <a:srgbClr val="7030A0"/>
                </a:solidFill>
              </a:rPr>
              <a:t>width</a:t>
            </a:r>
            <a:r>
              <a:rPr lang="en-US" sz="2400" dirty="0" smtClean="0"/>
              <a:t> of </a:t>
            </a:r>
            <a:r>
              <a:rPr lang="en-US" sz="2400" b="1" dirty="0" err="1" smtClean="0">
                <a:solidFill>
                  <a:srgbClr val="0070C0"/>
                </a:solidFill>
              </a:rPr>
              <a:t>ename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column to </a:t>
            </a:r>
            <a:r>
              <a:rPr lang="en-US" sz="2400" b="1" dirty="0" smtClean="0">
                <a:solidFill>
                  <a:srgbClr val="C00000"/>
                </a:solidFill>
              </a:rPr>
              <a:t>4 characters </a:t>
            </a:r>
            <a:r>
              <a:rPr lang="en-US" sz="2400" dirty="0" smtClean="0"/>
              <a:t>we would write :</a:t>
            </a:r>
          </a:p>
          <a:p>
            <a:endParaRPr lang="en-US" sz="2400" dirty="0" smtClean="0"/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Column </a:t>
            </a:r>
            <a:r>
              <a:rPr lang="en-US" b="1" dirty="0" err="1" smtClean="0">
                <a:solidFill>
                  <a:srgbClr val="00B050"/>
                </a:solidFill>
              </a:rPr>
              <a:t>ename</a:t>
            </a:r>
            <a:r>
              <a:rPr lang="en-US" b="1" dirty="0" smtClean="0">
                <a:solidFill>
                  <a:srgbClr val="7030A0"/>
                </a:solidFill>
              </a:rPr>
              <a:t> format </a:t>
            </a:r>
            <a:r>
              <a:rPr lang="en-US" b="1" dirty="0" smtClean="0">
                <a:solidFill>
                  <a:srgbClr val="00B050"/>
                </a:solidFill>
              </a:rPr>
              <a:t>A4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</a:p>
          <a:p>
            <a:endParaRPr lang="en-US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format model </a:t>
            </a:r>
            <a:r>
              <a:rPr lang="en-IN" sz="2400" dirty="0" smtClean="0"/>
              <a:t>will stay </a:t>
            </a:r>
            <a:r>
              <a:rPr lang="en-IN" sz="2400" b="1" dirty="0" smtClean="0">
                <a:solidFill>
                  <a:srgbClr val="7030A0"/>
                </a:solidFill>
              </a:rPr>
              <a:t>in effect </a:t>
            </a:r>
            <a:r>
              <a:rPr lang="en-IN" sz="2400" dirty="0" smtClean="0"/>
              <a:t>until we </a:t>
            </a:r>
            <a:r>
              <a:rPr lang="en-IN" sz="2400" b="1" dirty="0" smtClean="0">
                <a:solidFill>
                  <a:srgbClr val="00B050"/>
                </a:solidFill>
              </a:rPr>
              <a:t>reset </a:t>
            </a:r>
            <a:r>
              <a:rPr lang="en-IN" sz="2400" dirty="0" smtClean="0"/>
              <a:t>the column's format, or </a:t>
            </a:r>
            <a:r>
              <a:rPr lang="en-IN" sz="2400" b="1" dirty="0" smtClean="0">
                <a:solidFill>
                  <a:srgbClr val="C00000"/>
                </a:solidFill>
              </a:rPr>
              <a:t>exit </a:t>
            </a:r>
            <a:r>
              <a:rPr lang="en-IN" sz="2400" dirty="0" smtClean="0"/>
              <a:t>from </a:t>
            </a:r>
            <a:r>
              <a:rPr lang="en-IN" sz="2400" b="1" dirty="0" smtClean="0">
                <a:solidFill>
                  <a:srgbClr val="002060"/>
                </a:solidFill>
              </a:rPr>
              <a:t>SQL*Plus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smtClean="0"/>
              <a:t>Sample Table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olformat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8736"/>
            <a:ext cx="9143999" cy="52870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WAQ to display </a:t>
            </a:r>
            <a:r>
              <a:rPr lang="en-US" sz="2400" b="1" dirty="0" smtClean="0">
                <a:solidFill>
                  <a:srgbClr val="0070C0"/>
                </a:solidFill>
              </a:rPr>
              <a:t>name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salary</a:t>
            </a:r>
            <a:r>
              <a:rPr lang="en-US" sz="2400" b="1" dirty="0" smtClean="0"/>
              <a:t> of every employee.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ename,sal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Modify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above query </a:t>
            </a:r>
            <a:r>
              <a:rPr lang="en-US" sz="2400" dirty="0" smtClean="0"/>
              <a:t>so that output consists of </a:t>
            </a:r>
            <a:r>
              <a:rPr lang="en-US" sz="2400" b="1" dirty="0" smtClean="0">
                <a:solidFill>
                  <a:srgbClr val="7030A0"/>
                </a:solidFill>
              </a:rPr>
              <a:t>employees </a:t>
            </a:r>
            <a:r>
              <a:rPr lang="en-US" sz="2400" dirty="0" smtClean="0"/>
              <a:t>working in </a:t>
            </a:r>
            <a:r>
              <a:rPr lang="en-US" sz="2400" b="1" dirty="0" smtClean="0">
                <a:solidFill>
                  <a:srgbClr val="0070C0"/>
                </a:solidFill>
              </a:rPr>
              <a:t>department no </a:t>
            </a:r>
            <a:r>
              <a:rPr lang="en-US" sz="2400" b="1" dirty="0" smtClean="0">
                <a:solidFill>
                  <a:srgbClr val="C00000"/>
                </a:solidFill>
              </a:rPr>
              <a:t>10 </a:t>
            </a:r>
            <a:r>
              <a:rPr lang="en-US" sz="2400" dirty="0" smtClean="0"/>
              <a:t>only.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ename,sal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where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deptno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=10;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/>
              <a:t>WAQ to display </a:t>
            </a:r>
            <a:r>
              <a:rPr lang="en-US" sz="2400" b="1" dirty="0" smtClean="0">
                <a:solidFill>
                  <a:srgbClr val="0070C0"/>
                </a:solidFill>
              </a:rPr>
              <a:t>name</a:t>
            </a:r>
            <a:r>
              <a:rPr lang="en-US" sz="2400" b="1" dirty="0" smtClean="0"/>
              <a:t> of every </a:t>
            </a:r>
            <a:r>
              <a:rPr lang="en-US" sz="2400" b="1" dirty="0" smtClean="0">
                <a:solidFill>
                  <a:srgbClr val="00B050"/>
                </a:solidFill>
              </a:rPr>
              <a:t>employee</a:t>
            </a:r>
            <a:r>
              <a:rPr lang="en-US" sz="2400" b="1" dirty="0" smtClean="0"/>
              <a:t> along with his </a:t>
            </a:r>
            <a:r>
              <a:rPr lang="en-US" sz="2400" b="1" dirty="0" smtClean="0">
                <a:solidFill>
                  <a:srgbClr val="7030A0"/>
                </a:solidFill>
              </a:rPr>
              <a:t>total income</a:t>
            </a:r>
            <a:r>
              <a:rPr lang="en-US" sz="2400" b="1" dirty="0" smtClean="0"/>
              <a:t>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ename,sal+comm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as income from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endParaRPr lang="en-US" sz="2400" dirty="0" smtClean="0"/>
          </a:p>
          <a:p>
            <a:r>
              <a:rPr lang="en-US" sz="2400" dirty="0" smtClean="0"/>
              <a:t>The output of the above query will be </a:t>
            </a:r>
            <a:r>
              <a:rPr lang="en-US" sz="2400" b="1" dirty="0" smtClean="0">
                <a:solidFill>
                  <a:srgbClr val="7030A0"/>
                </a:solidFill>
              </a:rPr>
              <a:t>surprising</a:t>
            </a:r>
            <a:r>
              <a:rPr lang="en-US" sz="2400" dirty="0" smtClean="0"/>
              <a:t> .</a:t>
            </a:r>
          </a:p>
          <a:p>
            <a:endParaRPr lang="en-US" sz="2400" dirty="0" smtClean="0"/>
          </a:p>
          <a:p>
            <a:r>
              <a:rPr lang="en-US" sz="2400" dirty="0" smtClean="0"/>
              <a:t>This is because for those </a:t>
            </a:r>
            <a:r>
              <a:rPr lang="en-US" sz="2400" b="1" dirty="0" smtClean="0">
                <a:solidFill>
                  <a:srgbClr val="00B050"/>
                </a:solidFill>
              </a:rPr>
              <a:t>employees</a:t>
            </a:r>
            <a:r>
              <a:rPr lang="en-US" sz="2400" dirty="0" smtClean="0"/>
              <a:t> whose </a:t>
            </a:r>
            <a:r>
              <a:rPr lang="en-US" sz="2400" b="1" dirty="0" smtClean="0">
                <a:solidFill>
                  <a:srgbClr val="0070C0"/>
                </a:solidFill>
              </a:rPr>
              <a:t>commission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NULL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00B050"/>
                </a:solidFill>
              </a:rPr>
              <a:t>Oracle </a:t>
            </a:r>
            <a:r>
              <a:rPr lang="en-US" sz="2400" dirty="0" smtClean="0"/>
              <a:t>will not even display </a:t>
            </a:r>
            <a:r>
              <a:rPr lang="en-US" sz="2400" b="1" dirty="0" smtClean="0">
                <a:solidFill>
                  <a:srgbClr val="0070C0"/>
                </a:solidFill>
              </a:rPr>
              <a:t>salary</a:t>
            </a:r>
            <a:r>
              <a:rPr lang="en-US" sz="2400" dirty="0" smtClean="0"/>
              <a:t> . </a:t>
            </a:r>
          </a:p>
          <a:p>
            <a:endParaRPr lang="en-US" sz="2400" dirty="0" smtClean="0"/>
          </a:p>
          <a:p>
            <a:r>
              <a:rPr lang="en-US" sz="2400" dirty="0" smtClean="0"/>
              <a:t>Rather it will display sum of </a:t>
            </a:r>
            <a:r>
              <a:rPr lang="en-US" sz="2400" b="1" dirty="0" err="1" smtClean="0">
                <a:solidFill>
                  <a:srgbClr val="0070C0"/>
                </a:solidFill>
              </a:rPr>
              <a:t>sal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b="1" dirty="0" err="1" smtClean="0">
                <a:solidFill>
                  <a:srgbClr val="0070C0"/>
                </a:solidFill>
              </a:rPr>
              <a:t>comm</a:t>
            </a:r>
            <a:r>
              <a:rPr lang="en-US" sz="2400" dirty="0" smtClean="0"/>
              <a:t> as </a:t>
            </a:r>
            <a:r>
              <a:rPr lang="en-US" sz="2400" b="1" dirty="0" smtClean="0">
                <a:solidFill>
                  <a:srgbClr val="C00000"/>
                </a:solidFill>
              </a:rPr>
              <a:t>NULL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This is because in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any </a:t>
            </a:r>
            <a:r>
              <a:rPr lang="en-US" sz="2400" b="1" dirty="0" smtClean="0">
                <a:solidFill>
                  <a:srgbClr val="0070C0"/>
                </a:solidFill>
              </a:rPr>
              <a:t>arithmetic operation </a:t>
            </a:r>
            <a:r>
              <a:rPr lang="en-US" sz="2400" dirty="0" smtClean="0"/>
              <a:t>on </a:t>
            </a:r>
            <a:r>
              <a:rPr lang="en-US" sz="2400" b="1" dirty="0" smtClean="0">
                <a:solidFill>
                  <a:srgbClr val="C00000"/>
                </a:solidFill>
              </a:rPr>
              <a:t>NULL</a:t>
            </a:r>
            <a:r>
              <a:rPr lang="en-US" sz="2400" dirty="0" smtClean="0"/>
              <a:t> returns </a:t>
            </a:r>
            <a:r>
              <a:rPr lang="en-US" sz="2400" b="1" dirty="0" smtClean="0">
                <a:solidFill>
                  <a:srgbClr val="C00000"/>
                </a:solidFill>
              </a:rPr>
              <a:t>NULL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lvl="1"/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WAQ to display </a:t>
            </a:r>
            <a:r>
              <a:rPr lang="en-US" sz="2400" b="1" dirty="0" smtClean="0">
                <a:solidFill>
                  <a:srgbClr val="0070C0"/>
                </a:solidFill>
              </a:rPr>
              <a:t>name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salary</a:t>
            </a:r>
            <a:r>
              <a:rPr lang="en-US" sz="2400" b="1" dirty="0" smtClean="0"/>
              <a:t> of all the employees who earn from </a:t>
            </a:r>
            <a:r>
              <a:rPr lang="en-US" sz="2400" b="1" dirty="0" smtClean="0">
                <a:solidFill>
                  <a:srgbClr val="C00000"/>
                </a:solidFill>
              </a:rPr>
              <a:t>3000</a:t>
            </a:r>
            <a:r>
              <a:rPr lang="en-US" sz="2400" b="1" dirty="0" smtClean="0"/>
              <a:t> to </a:t>
            </a:r>
            <a:r>
              <a:rPr lang="en-US" sz="2400" b="1" dirty="0" smtClean="0">
                <a:solidFill>
                  <a:srgbClr val="C00000"/>
                </a:solidFill>
              </a:rPr>
              <a:t>5000</a:t>
            </a:r>
            <a:r>
              <a:rPr lang="en-US" sz="2400" b="1" dirty="0" smtClean="0"/>
              <a:t>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ename,sal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where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&gt;=3000 and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&lt;=5000;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Another way to write the above query is to use the operator </a:t>
            </a:r>
            <a:r>
              <a:rPr lang="en-US" sz="2400" b="1" dirty="0" smtClean="0">
                <a:solidFill>
                  <a:srgbClr val="7030A0"/>
                </a:solidFill>
              </a:rPr>
              <a:t>BETWEEN </a:t>
            </a:r>
          </a:p>
          <a:p>
            <a:pPr lvl="1"/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7030A0"/>
                </a:solidFill>
              </a:rPr>
              <a:t>BETWEEN</a:t>
            </a:r>
            <a:r>
              <a:rPr lang="en-IN" sz="2400" dirty="0" smtClean="0"/>
              <a:t> operator allows us to specify a </a:t>
            </a:r>
            <a:r>
              <a:rPr lang="en-IN" sz="2400" b="1" dirty="0" smtClean="0">
                <a:solidFill>
                  <a:srgbClr val="00B050"/>
                </a:solidFill>
              </a:rPr>
              <a:t>range</a:t>
            </a:r>
            <a:r>
              <a:rPr lang="en-IN" sz="2400" dirty="0" smtClean="0"/>
              <a:t> to test.</a:t>
            </a:r>
          </a:p>
          <a:p>
            <a:endParaRPr lang="en-IN" sz="2400" dirty="0" smtClean="0"/>
          </a:p>
          <a:p>
            <a:r>
              <a:rPr lang="en-IN" sz="2400" dirty="0" smtClean="0"/>
              <a:t> When you use the </a:t>
            </a:r>
            <a:r>
              <a:rPr lang="en-IN" sz="2400" b="1" dirty="0" smtClean="0">
                <a:solidFill>
                  <a:srgbClr val="7030A0"/>
                </a:solidFill>
              </a:rPr>
              <a:t>BETWEEN</a:t>
            </a:r>
            <a:r>
              <a:rPr lang="en-IN" sz="2400" dirty="0" smtClean="0"/>
              <a:t> operator to form a search condition for rows returned by a </a:t>
            </a:r>
            <a:r>
              <a:rPr lang="en-IN" sz="2400" b="1" dirty="0" smtClean="0">
                <a:solidFill>
                  <a:srgbClr val="C00000"/>
                </a:solidFill>
              </a:rPr>
              <a:t>SELECT statement</a:t>
            </a:r>
            <a:r>
              <a:rPr lang="en-IN" sz="2400" dirty="0" smtClean="0"/>
              <a:t>, only rows whose values are in the specified </a:t>
            </a:r>
            <a:r>
              <a:rPr lang="en-IN" sz="2400" b="1" dirty="0" smtClean="0">
                <a:solidFill>
                  <a:srgbClr val="00B050"/>
                </a:solidFill>
              </a:rPr>
              <a:t>range</a:t>
            </a:r>
            <a:r>
              <a:rPr lang="en-IN" sz="2400" dirty="0" smtClean="0"/>
              <a:t> are returned.</a:t>
            </a:r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 of the BETWEEN operator:</a:t>
            </a:r>
          </a:p>
          <a:p>
            <a:pPr lvl="1"/>
            <a:r>
              <a:rPr lang="en-IN" sz="1900" b="1" dirty="0" smtClean="0"/>
              <a:t>expression [ NOT ] </a:t>
            </a:r>
            <a:r>
              <a:rPr lang="en-IN" sz="1900" b="1" dirty="0" smtClean="0">
                <a:solidFill>
                  <a:srgbClr val="C00000"/>
                </a:solidFill>
              </a:rPr>
              <a:t>BETWEEN</a:t>
            </a:r>
            <a:r>
              <a:rPr lang="en-IN" sz="1900" b="1" dirty="0" smtClean="0"/>
              <a:t> </a:t>
            </a:r>
            <a:r>
              <a:rPr lang="en-IN" sz="1900" b="1" dirty="0" smtClean="0">
                <a:solidFill>
                  <a:srgbClr val="7030A0"/>
                </a:solidFill>
              </a:rPr>
              <a:t>low</a:t>
            </a:r>
            <a:r>
              <a:rPr lang="en-IN" sz="1900" b="1" dirty="0" smtClean="0"/>
              <a:t> AND </a:t>
            </a:r>
            <a:r>
              <a:rPr lang="en-IN" sz="1900" b="1" dirty="0" smtClean="0">
                <a:solidFill>
                  <a:srgbClr val="7030A0"/>
                </a:solidFill>
              </a:rPr>
              <a:t>high</a:t>
            </a:r>
          </a:p>
          <a:p>
            <a:endParaRPr lang="en-IN" sz="2400" dirty="0" smtClean="0"/>
          </a:p>
          <a:p>
            <a:r>
              <a:rPr lang="en-IN" sz="2400" dirty="0" smtClean="0"/>
              <a:t>The  </a:t>
            </a:r>
            <a:r>
              <a:rPr lang="en-IN" sz="2400" b="1" dirty="0" smtClean="0">
                <a:solidFill>
                  <a:srgbClr val="7030A0"/>
                </a:solidFill>
              </a:rPr>
              <a:t>low</a:t>
            </a:r>
            <a:r>
              <a:rPr lang="en-IN" sz="2400" dirty="0" smtClean="0"/>
              <a:t> and </a:t>
            </a:r>
            <a:r>
              <a:rPr lang="en-IN" sz="2400" b="1" dirty="0" smtClean="0">
                <a:solidFill>
                  <a:srgbClr val="7030A0"/>
                </a:solidFill>
              </a:rPr>
              <a:t>high</a:t>
            </a:r>
            <a:r>
              <a:rPr lang="en-IN" sz="2400" dirty="0" smtClean="0"/>
              <a:t> specify the lower and upper values of the range to test and they can be literals or expressions.</a:t>
            </a:r>
          </a:p>
          <a:p>
            <a:pPr lvl="1"/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WAQ to display </a:t>
            </a:r>
            <a:r>
              <a:rPr lang="en-US" sz="2400" b="1" dirty="0" smtClean="0">
                <a:solidFill>
                  <a:srgbClr val="0070C0"/>
                </a:solidFill>
              </a:rPr>
              <a:t>name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salary</a:t>
            </a:r>
            <a:r>
              <a:rPr lang="en-US" sz="2400" b="1" dirty="0" smtClean="0"/>
              <a:t> of all the employees who earn from </a:t>
            </a:r>
            <a:r>
              <a:rPr lang="en-US" sz="2400" b="1" dirty="0" smtClean="0">
                <a:solidFill>
                  <a:srgbClr val="C00000"/>
                </a:solidFill>
              </a:rPr>
              <a:t>3000</a:t>
            </a:r>
            <a:r>
              <a:rPr lang="en-US" sz="2400" b="1" dirty="0" smtClean="0"/>
              <a:t> to </a:t>
            </a:r>
            <a:r>
              <a:rPr lang="en-US" sz="2400" b="1" dirty="0" smtClean="0">
                <a:solidFill>
                  <a:srgbClr val="C00000"/>
                </a:solidFill>
              </a:rPr>
              <a:t>5000</a:t>
            </a:r>
            <a:r>
              <a:rPr lang="en-US" sz="2400" b="1" dirty="0" smtClean="0"/>
              <a:t>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ename,sal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where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BETWEEN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3000 and 5000;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Operators In Oracle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Formatting Columns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Some Queries Based On Operators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1"/>
                </a:solidFill>
                <a:latin typeface="Corbel" pitchFamily="34" charset="0"/>
              </a:rPr>
              <a:t>Pattern Matching</a:t>
            </a:r>
            <a:endParaRPr lang="en-US" sz="2900" dirty="0" smtClean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WAQ to display </a:t>
            </a:r>
            <a:r>
              <a:rPr lang="en-US" sz="2400" b="1" dirty="0" smtClean="0">
                <a:solidFill>
                  <a:srgbClr val="0070C0"/>
                </a:solidFill>
              </a:rPr>
              <a:t>name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salary</a:t>
            </a:r>
            <a:r>
              <a:rPr lang="en-US" sz="2400" b="1" dirty="0" smtClean="0"/>
              <a:t> of all the </a:t>
            </a:r>
            <a:r>
              <a:rPr lang="en-US" sz="2400" b="1" dirty="0" smtClean="0">
                <a:solidFill>
                  <a:srgbClr val="00B050"/>
                </a:solidFill>
              </a:rPr>
              <a:t>employees</a:t>
            </a:r>
            <a:r>
              <a:rPr lang="en-US" sz="2400" b="1" dirty="0" smtClean="0"/>
              <a:t> who do not earn from </a:t>
            </a:r>
            <a:r>
              <a:rPr lang="en-US" sz="2400" b="1" dirty="0" smtClean="0">
                <a:solidFill>
                  <a:srgbClr val="C00000"/>
                </a:solidFill>
              </a:rPr>
              <a:t>3000</a:t>
            </a:r>
            <a:r>
              <a:rPr lang="en-US" sz="2400" b="1" dirty="0" smtClean="0"/>
              <a:t> to </a:t>
            </a:r>
            <a:r>
              <a:rPr lang="en-US" sz="2400" b="1" dirty="0" smtClean="0">
                <a:solidFill>
                  <a:srgbClr val="C00000"/>
                </a:solidFill>
              </a:rPr>
              <a:t>5000</a:t>
            </a:r>
            <a:r>
              <a:rPr lang="en-US" sz="2400" b="1" dirty="0" smtClean="0"/>
              <a:t>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ename,sal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where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&lt; 3000 </a:t>
            </a:r>
            <a:r>
              <a:rPr lang="en-US" sz="2000" b="1" dirty="0" smtClean="0">
                <a:solidFill>
                  <a:srgbClr val="7030A0"/>
                </a:solidFill>
              </a:rPr>
              <a:t>OR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&gt;5000;</a:t>
            </a:r>
          </a:p>
          <a:p>
            <a:pPr lvl="1"/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OR</a:t>
            </a:r>
          </a:p>
          <a:p>
            <a:pPr lvl="1"/>
            <a:endParaRPr lang="en-US" sz="1900" dirty="0" smtClean="0"/>
          </a:p>
          <a:p>
            <a:pPr lvl="1"/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ename,sal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where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2000" b="1" dirty="0" smtClean="0">
                <a:solidFill>
                  <a:srgbClr val="7030A0"/>
                </a:solidFill>
              </a:rPr>
              <a:t>NOT BETWEEN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3000 </a:t>
            </a:r>
            <a:r>
              <a:rPr lang="en-US" sz="2000" b="1" dirty="0" smtClean="0">
                <a:solidFill>
                  <a:srgbClr val="7030A0"/>
                </a:solidFill>
              </a:rPr>
              <a:t>AND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5000;</a:t>
            </a:r>
          </a:p>
          <a:p>
            <a:pPr lvl="1"/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WAQ to display </a:t>
            </a:r>
            <a:r>
              <a:rPr lang="en-US" sz="2400" b="1" dirty="0" smtClean="0">
                <a:solidFill>
                  <a:srgbClr val="0070C0"/>
                </a:solidFill>
              </a:rPr>
              <a:t>name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salary</a:t>
            </a:r>
            <a:r>
              <a:rPr lang="en-US" sz="2400" b="1" dirty="0" smtClean="0"/>
              <a:t> of all the </a:t>
            </a:r>
            <a:r>
              <a:rPr lang="en-US" sz="2400" b="1" dirty="0" smtClean="0">
                <a:solidFill>
                  <a:srgbClr val="00B050"/>
                </a:solidFill>
              </a:rPr>
              <a:t>employees</a:t>
            </a:r>
            <a:r>
              <a:rPr lang="en-US" sz="2400" b="1" dirty="0" smtClean="0"/>
              <a:t> who earn </a:t>
            </a:r>
            <a:r>
              <a:rPr lang="en-US" sz="2400" b="1" dirty="0" smtClean="0">
                <a:solidFill>
                  <a:srgbClr val="C00000"/>
                </a:solidFill>
              </a:rPr>
              <a:t>1000</a:t>
            </a:r>
            <a:r>
              <a:rPr lang="en-US" sz="2400" b="1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1500</a:t>
            </a:r>
            <a:r>
              <a:rPr lang="en-US" sz="2400" b="1" dirty="0" smtClean="0"/>
              <a:t> 0r </a:t>
            </a:r>
            <a:r>
              <a:rPr lang="en-US" sz="2400" b="1" dirty="0" smtClean="0">
                <a:solidFill>
                  <a:srgbClr val="C00000"/>
                </a:solidFill>
              </a:rPr>
              <a:t>3000</a:t>
            </a:r>
            <a:r>
              <a:rPr lang="en-US" sz="2400" b="1" dirty="0" smtClean="0"/>
              <a:t>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ename,sal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where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=1000 </a:t>
            </a:r>
            <a:r>
              <a:rPr lang="en-US" sz="2000" b="1" dirty="0" smtClean="0">
                <a:solidFill>
                  <a:srgbClr val="7030A0"/>
                </a:solidFill>
              </a:rPr>
              <a:t>OR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=1500 </a:t>
            </a:r>
            <a:r>
              <a:rPr lang="en-US" sz="2000" b="1" dirty="0" smtClean="0">
                <a:solidFill>
                  <a:srgbClr val="7030A0"/>
                </a:solidFill>
              </a:rPr>
              <a:t>OR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=3000;</a:t>
            </a:r>
          </a:p>
          <a:p>
            <a:pPr lvl="1"/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Another way </a:t>
            </a:r>
            <a:r>
              <a:rPr lang="en-US" sz="2400" dirty="0" smtClean="0"/>
              <a:t>to write the above query is to use the operator </a:t>
            </a:r>
            <a:r>
              <a:rPr lang="en-US" sz="2400" b="1" dirty="0" smtClean="0">
                <a:solidFill>
                  <a:srgbClr val="7030A0"/>
                </a:solidFill>
              </a:rPr>
              <a:t>IN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IN</a:t>
            </a:r>
            <a:r>
              <a:rPr lang="en-IN" sz="2400" dirty="0" smtClean="0"/>
              <a:t> operator of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 ,determines whether a value </a:t>
            </a:r>
            <a:r>
              <a:rPr lang="en-IN" sz="2400" b="1" dirty="0" smtClean="0">
                <a:solidFill>
                  <a:srgbClr val="0070C0"/>
                </a:solidFill>
              </a:rPr>
              <a:t>matches</a:t>
            </a:r>
            <a:r>
              <a:rPr lang="en-IN" sz="2400" dirty="0" smtClean="0"/>
              <a:t> any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values</a:t>
            </a:r>
            <a:r>
              <a:rPr lang="en-IN" sz="2400" dirty="0" smtClean="0"/>
              <a:t> in a </a:t>
            </a:r>
            <a:r>
              <a:rPr lang="en-IN" sz="2400" b="1" dirty="0" smtClean="0">
                <a:solidFill>
                  <a:srgbClr val="002060"/>
                </a:solidFill>
              </a:rPr>
              <a:t>list</a:t>
            </a:r>
          </a:p>
          <a:p>
            <a:endParaRPr lang="en-IN" sz="2400" b="1" u="sng" dirty="0" smtClean="0"/>
          </a:p>
          <a:p>
            <a:endParaRPr lang="en-IN" sz="2400" b="1" u="sng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 of Oracle IN operator</a:t>
            </a:r>
          </a:p>
          <a:p>
            <a:pPr lvl="1"/>
            <a:r>
              <a:rPr lang="en-IN" sz="1900" b="1" dirty="0" smtClean="0">
                <a:solidFill>
                  <a:srgbClr val="0070C0"/>
                </a:solidFill>
              </a:rPr>
              <a:t>expression</a:t>
            </a:r>
            <a:r>
              <a:rPr lang="en-IN" sz="1900" b="1" dirty="0" smtClean="0"/>
              <a:t> </a:t>
            </a:r>
            <a:r>
              <a:rPr lang="en-IN" sz="1900" b="1" dirty="0" smtClean="0">
                <a:solidFill>
                  <a:srgbClr val="C00000"/>
                </a:solidFill>
              </a:rPr>
              <a:t>[NOT] IN </a:t>
            </a:r>
            <a:r>
              <a:rPr lang="en-IN" sz="1900" b="1" dirty="0" smtClean="0">
                <a:solidFill>
                  <a:srgbClr val="7030A0"/>
                </a:solidFill>
              </a:rPr>
              <a:t>(v1,v2,...)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WAQ to display </a:t>
            </a:r>
            <a:r>
              <a:rPr lang="en-US" sz="2400" b="1" dirty="0" smtClean="0">
                <a:solidFill>
                  <a:srgbClr val="0070C0"/>
                </a:solidFill>
              </a:rPr>
              <a:t>name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salary</a:t>
            </a:r>
            <a:r>
              <a:rPr lang="en-US" sz="2400" b="1" dirty="0" smtClean="0"/>
              <a:t> of all the </a:t>
            </a:r>
            <a:r>
              <a:rPr lang="en-US" sz="2400" b="1" dirty="0" smtClean="0">
                <a:solidFill>
                  <a:srgbClr val="00B050"/>
                </a:solidFill>
              </a:rPr>
              <a:t>employees</a:t>
            </a:r>
            <a:r>
              <a:rPr lang="en-US" sz="2400" b="1" dirty="0" smtClean="0"/>
              <a:t> who earn </a:t>
            </a:r>
            <a:r>
              <a:rPr lang="en-US" sz="2400" b="1" dirty="0" smtClean="0">
                <a:solidFill>
                  <a:srgbClr val="C00000"/>
                </a:solidFill>
              </a:rPr>
              <a:t>1000</a:t>
            </a:r>
            <a:r>
              <a:rPr lang="en-US" sz="2400" b="1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1500</a:t>
            </a:r>
            <a:r>
              <a:rPr lang="en-US" sz="2400" b="1" dirty="0" smtClean="0"/>
              <a:t> 0r </a:t>
            </a:r>
            <a:r>
              <a:rPr lang="en-US" sz="2400" b="1" dirty="0" smtClean="0">
                <a:solidFill>
                  <a:srgbClr val="C00000"/>
                </a:solidFill>
              </a:rPr>
              <a:t>3000</a:t>
            </a:r>
            <a:r>
              <a:rPr lang="en-US" sz="2400" b="1" dirty="0" smtClean="0"/>
              <a:t> 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ename,sal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where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2000" b="1" dirty="0" smtClean="0">
                <a:solidFill>
                  <a:srgbClr val="7030A0"/>
                </a:solidFill>
              </a:rPr>
              <a:t>IN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(1000,1500,3000);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WAQ to display </a:t>
            </a:r>
            <a:r>
              <a:rPr lang="en-US" sz="2400" b="1" dirty="0" smtClean="0">
                <a:solidFill>
                  <a:srgbClr val="0070C0"/>
                </a:solidFill>
              </a:rPr>
              <a:t>name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salary</a:t>
            </a:r>
            <a:r>
              <a:rPr lang="en-US" sz="2400" b="1" dirty="0" smtClean="0"/>
              <a:t> of all the </a:t>
            </a:r>
            <a:r>
              <a:rPr lang="en-US" sz="2400" b="1" dirty="0" smtClean="0">
                <a:solidFill>
                  <a:srgbClr val="00B050"/>
                </a:solidFill>
              </a:rPr>
              <a:t>employees</a:t>
            </a:r>
            <a:r>
              <a:rPr lang="en-US" sz="2400" b="1" dirty="0" smtClean="0"/>
              <a:t> who do not earn </a:t>
            </a:r>
            <a:r>
              <a:rPr lang="en-US" sz="2400" b="1" dirty="0" smtClean="0">
                <a:solidFill>
                  <a:srgbClr val="C00000"/>
                </a:solidFill>
              </a:rPr>
              <a:t>1000</a:t>
            </a:r>
            <a:r>
              <a:rPr lang="en-US" sz="2400" b="1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1500</a:t>
            </a:r>
            <a:r>
              <a:rPr lang="en-US" sz="2400" b="1" dirty="0" smtClean="0"/>
              <a:t> 0r </a:t>
            </a:r>
            <a:r>
              <a:rPr lang="en-US" sz="2400" b="1" dirty="0" smtClean="0">
                <a:solidFill>
                  <a:srgbClr val="C00000"/>
                </a:solidFill>
              </a:rPr>
              <a:t>3000</a:t>
            </a:r>
            <a:r>
              <a:rPr lang="en-US" sz="2400" b="1" dirty="0" smtClean="0"/>
              <a:t> 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ename,sal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where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!= 1000 </a:t>
            </a:r>
            <a:r>
              <a:rPr lang="en-US" sz="2000" b="1" dirty="0" smtClean="0">
                <a:solidFill>
                  <a:srgbClr val="7030A0"/>
                </a:solidFill>
              </a:rPr>
              <a:t>AND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!= 1500 </a:t>
            </a:r>
            <a:r>
              <a:rPr lang="en-US" sz="2000" b="1" dirty="0" smtClean="0">
                <a:solidFill>
                  <a:srgbClr val="7030A0"/>
                </a:solidFill>
              </a:rPr>
              <a:t>AND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!=3000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lvl="1"/>
            <a:endParaRPr lang="en-US" sz="2000" dirty="0" smtClean="0"/>
          </a:p>
          <a:p>
            <a:pPr lvl="1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OR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lvl="1"/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ename,sal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where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2000" b="1" dirty="0" smtClean="0">
                <a:solidFill>
                  <a:srgbClr val="7030A0"/>
                </a:solidFill>
              </a:rPr>
              <a:t>NOT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IN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(1000,1500,3000);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An Important Point !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WAQ to display </a:t>
            </a:r>
            <a:r>
              <a:rPr lang="en-US" sz="2200" b="1" dirty="0" err="1" smtClean="0">
                <a:solidFill>
                  <a:srgbClr val="0070C0"/>
                </a:solidFill>
              </a:rPr>
              <a:t>ename</a:t>
            </a:r>
            <a:r>
              <a:rPr lang="en-US" sz="2200" b="1" dirty="0" smtClean="0"/>
              <a:t>, </a:t>
            </a:r>
            <a:r>
              <a:rPr lang="en-US" sz="2200" b="1" dirty="0" err="1" smtClean="0">
                <a:solidFill>
                  <a:srgbClr val="0070C0"/>
                </a:solidFill>
              </a:rPr>
              <a:t>sal</a:t>
            </a:r>
            <a:r>
              <a:rPr lang="en-US" sz="2200" b="1" dirty="0" smtClean="0"/>
              <a:t> and </a:t>
            </a:r>
            <a:r>
              <a:rPr lang="en-US" sz="2200" b="1" dirty="0" smtClean="0">
                <a:solidFill>
                  <a:srgbClr val="0070C0"/>
                </a:solidFill>
              </a:rPr>
              <a:t>job</a:t>
            </a:r>
            <a:r>
              <a:rPr lang="en-US" sz="2200" b="1" dirty="0" smtClean="0"/>
              <a:t> of all those </a:t>
            </a:r>
            <a:r>
              <a:rPr lang="en-US" sz="2200" b="1" dirty="0" smtClean="0">
                <a:solidFill>
                  <a:srgbClr val="00B050"/>
                </a:solidFill>
              </a:rPr>
              <a:t>CLERK</a:t>
            </a:r>
            <a:r>
              <a:rPr lang="en-US" sz="2200" b="1" dirty="0" smtClean="0"/>
              <a:t> and </a:t>
            </a:r>
            <a:r>
              <a:rPr lang="en-US" sz="2200" b="1" dirty="0" smtClean="0">
                <a:solidFill>
                  <a:srgbClr val="00B050"/>
                </a:solidFill>
              </a:rPr>
              <a:t>SALESMAN</a:t>
            </a:r>
            <a:r>
              <a:rPr lang="en-US" sz="2200" b="1" dirty="0" smtClean="0"/>
              <a:t> whose </a:t>
            </a:r>
            <a:r>
              <a:rPr lang="en-US" sz="2200" b="1" dirty="0" smtClean="0">
                <a:solidFill>
                  <a:srgbClr val="0070C0"/>
                </a:solidFill>
              </a:rPr>
              <a:t>salary</a:t>
            </a:r>
            <a:r>
              <a:rPr lang="en-US" sz="2200" b="1" dirty="0" smtClean="0"/>
              <a:t> is </a:t>
            </a:r>
            <a:r>
              <a:rPr lang="en-US" sz="2200" b="1" dirty="0" smtClean="0">
                <a:solidFill>
                  <a:srgbClr val="7030A0"/>
                </a:solidFill>
              </a:rPr>
              <a:t>greater</a:t>
            </a:r>
            <a:r>
              <a:rPr lang="en-US" sz="2200" b="1" dirty="0" smtClean="0"/>
              <a:t> than </a:t>
            </a:r>
            <a:r>
              <a:rPr lang="en-US" sz="2200" b="1" dirty="0" smtClean="0">
                <a:solidFill>
                  <a:srgbClr val="C00000"/>
                </a:solidFill>
              </a:rPr>
              <a:t>1000</a:t>
            </a:r>
            <a:r>
              <a:rPr lang="en-US" sz="2200" b="1" dirty="0" smtClean="0"/>
              <a:t>.</a:t>
            </a:r>
          </a:p>
          <a:p>
            <a:r>
              <a:rPr lang="en-US" sz="2200" dirty="0" smtClean="0"/>
              <a:t>If we solve the above query as:</a:t>
            </a:r>
          </a:p>
          <a:p>
            <a:pPr lvl="1"/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1900" b="1" dirty="0" err="1" smtClean="0">
                <a:solidFill>
                  <a:schemeClr val="accent6">
                    <a:lumMod val="75000"/>
                  </a:schemeClr>
                </a:solidFill>
              </a:rPr>
              <a:t>ename,job,sal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19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endParaRPr lang="en-US" sz="1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Where job=‘CLERK’ or job=‘SALESMAN’ and </a:t>
            </a:r>
            <a:r>
              <a:rPr lang="en-US" sz="1900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 &gt;1000</a:t>
            </a:r>
            <a:r>
              <a:rPr lang="en-US" sz="1900" b="1" dirty="0" smtClean="0"/>
              <a:t>; </a:t>
            </a:r>
          </a:p>
          <a:p>
            <a:r>
              <a:rPr lang="en-US" sz="2400" dirty="0" smtClean="0"/>
              <a:t>Then the output will be: ( which is wrong!)</a:t>
            </a:r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qry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143380"/>
            <a:ext cx="8786874" cy="2571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Why Did It Happen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This happened because in </a:t>
            </a:r>
            <a:r>
              <a:rPr lang="en-US" sz="2200" b="1" dirty="0" smtClean="0">
                <a:solidFill>
                  <a:srgbClr val="00B050"/>
                </a:solidFill>
              </a:rPr>
              <a:t>Oracle</a:t>
            </a:r>
            <a:r>
              <a:rPr lang="en-US" sz="2200" dirty="0" smtClean="0"/>
              <a:t> the  </a:t>
            </a:r>
            <a:r>
              <a:rPr lang="en-US" sz="2200" b="1" dirty="0" smtClean="0">
                <a:solidFill>
                  <a:srgbClr val="7030A0"/>
                </a:solidFill>
              </a:rPr>
              <a:t>AND</a:t>
            </a:r>
            <a:r>
              <a:rPr lang="en-US" sz="2200" dirty="0" smtClean="0"/>
              <a:t> operator has a </a:t>
            </a:r>
            <a:r>
              <a:rPr lang="en-US" sz="2200" b="1" dirty="0" smtClean="0">
                <a:solidFill>
                  <a:srgbClr val="C00000"/>
                </a:solidFill>
              </a:rPr>
              <a:t>higher precedence</a:t>
            </a:r>
            <a:r>
              <a:rPr lang="en-US" sz="2200" dirty="0" smtClean="0"/>
              <a:t> than </a:t>
            </a:r>
            <a:r>
              <a:rPr lang="en-US" sz="2200" b="1" dirty="0" smtClean="0">
                <a:solidFill>
                  <a:srgbClr val="7030A0"/>
                </a:solidFill>
              </a:rPr>
              <a:t>OR </a:t>
            </a:r>
            <a:r>
              <a:rPr lang="en-US" sz="2200" dirty="0" smtClean="0"/>
              <a:t>operator.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So the query became:</a:t>
            </a: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(</a:t>
            </a:r>
            <a:r>
              <a:rPr lang="en-IN" sz="1900" b="1" dirty="0" smtClean="0">
                <a:solidFill>
                  <a:srgbClr val="0070C0"/>
                </a:solidFill>
              </a:rPr>
              <a:t>First condition) job is CLERK.</a:t>
            </a:r>
          </a:p>
          <a:p>
            <a:pPr fontAlgn="base"/>
            <a:r>
              <a:rPr lang="en-IN" sz="2400" b="1" dirty="0" smtClean="0"/>
              <a:t>Or:</a:t>
            </a:r>
            <a:endParaRPr lang="en-IN" sz="2400" dirty="0" smtClean="0"/>
          </a:p>
          <a:p>
            <a:pPr lvl="1" fontAlgn="base"/>
            <a:r>
              <a:rPr lang="en-IN" sz="1900" b="1" dirty="0" smtClean="0">
                <a:solidFill>
                  <a:srgbClr val="0070C0"/>
                </a:solidFill>
              </a:rPr>
              <a:t>(Second condition) job is SALESMAN  </a:t>
            </a:r>
            <a:r>
              <a:rPr lang="en-IN" sz="1900" b="1" dirty="0" smtClean="0">
                <a:solidFill>
                  <a:schemeClr val="tx1"/>
                </a:solidFill>
              </a:rPr>
              <a:t>And</a:t>
            </a:r>
            <a:r>
              <a:rPr lang="en-IN" sz="1900" b="1" dirty="0" smtClean="0">
                <a:solidFill>
                  <a:srgbClr val="0070C0"/>
                </a:solidFill>
              </a:rPr>
              <a:t>  salary is greater than 1000.</a:t>
            </a:r>
          </a:p>
          <a:p>
            <a:endParaRPr lang="en-US" sz="2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Solution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solution is to change the </a:t>
            </a:r>
            <a:r>
              <a:rPr lang="en-US" sz="2200" b="1" dirty="0" smtClean="0">
                <a:solidFill>
                  <a:srgbClr val="0070C0"/>
                </a:solidFill>
              </a:rPr>
              <a:t>ORDER OF PRECEDENCE </a:t>
            </a:r>
            <a:r>
              <a:rPr lang="en-US" sz="2200" dirty="0" smtClean="0"/>
              <a:t>, which is done by </a:t>
            </a:r>
            <a:r>
              <a:rPr lang="en-IN" sz="2400" dirty="0" smtClean="0"/>
              <a:t>using  </a:t>
            </a:r>
            <a:r>
              <a:rPr lang="en-IN" sz="2400" b="1" dirty="0" smtClean="0">
                <a:solidFill>
                  <a:srgbClr val="00B050"/>
                </a:solidFill>
              </a:rPr>
              <a:t>round brackets</a:t>
            </a:r>
            <a:r>
              <a:rPr lang="en-IN" sz="2400" dirty="0" smtClean="0"/>
              <a:t> .</a:t>
            </a:r>
          </a:p>
          <a:p>
            <a:r>
              <a:rPr lang="en-US" sz="2200" dirty="0" smtClean="0"/>
              <a:t>So the correct query will be</a:t>
            </a:r>
          </a:p>
          <a:p>
            <a:pPr lvl="1"/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1900" b="1" dirty="0" err="1" smtClean="0">
                <a:solidFill>
                  <a:schemeClr val="accent6">
                    <a:lumMod val="75000"/>
                  </a:schemeClr>
                </a:solidFill>
              </a:rPr>
              <a:t>ename,job,sal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19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endParaRPr lang="en-US" sz="1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US" sz="1900" b="1" dirty="0" smtClean="0">
                <a:solidFill>
                  <a:srgbClr val="002060"/>
                </a:solidFill>
              </a:rPr>
              <a:t>(job=‘CLERK’ or job=‘SALESMAN’) 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sz="1900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 &gt;1000</a:t>
            </a:r>
            <a:r>
              <a:rPr lang="en-US" sz="1900" b="1" dirty="0" smtClean="0"/>
              <a:t>; 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qry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857628"/>
            <a:ext cx="8715436" cy="285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Pattern Matching </a:t>
            </a:r>
            <a:br>
              <a:rPr lang="en-US" sz="3200" b="1" dirty="0" smtClean="0"/>
            </a:br>
            <a:r>
              <a:rPr lang="en-US" sz="3200" b="1" dirty="0" smtClean="0"/>
              <a:t>Using LIKE Operator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, we may not always </a:t>
            </a:r>
            <a:r>
              <a:rPr lang="en-IN" sz="2400" b="1" dirty="0" smtClean="0">
                <a:solidFill>
                  <a:srgbClr val="7030A0"/>
                </a:solidFill>
              </a:rPr>
              <a:t>know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exact value </a:t>
            </a:r>
            <a:r>
              <a:rPr lang="en-IN" sz="2400" dirty="0" smtClean="0"/>
              <a:t>to search for, </a:t>
            </a:r>
            <a:r>
              <a:rPr lang="en-IN" sz="2400" b="1" dirty="0" smtClean="0">
                <a:solidFill>
                  <a:srgbClr val="0070C0"/>
                </a:solidFill>
              </a:rPr>
              <a:t>sometimes</a:t>
            </a:r>
            <a:r>
              <a:rPr lang="en-IN" sz="2400" dirty="0" smtClean="0"/>
              <a:t> we may want to </a:t>
            </a:r>
            <a:r>
              <a:rPr lang="en-IN" sz="2400" b="1" dirty="0" smtClean="0">
                <a:solidFill>
                  <a:srgbClr val="00B050"/>
                </a:solidFill>
              </a:rPr>
              <a:t>select rows </a:t>
            </a:r>
            <a:r>
              <a:rPr lang="en-IN" sz="2400" dirty="0" smtClean="0"/>
              <a:t>that </a:t>
            </a:r>
            <a:r>
              <a:rPr lang="en-IN" sz="2400" b="1" dirty="0" smtClean="0">
                <a:solidFill>
                  <a:srgbClr val="C00000"/>
                </a:solidFill>
              </a:rPr>
              <a:t>match</a:t>
            </a:r>
            <a:r>
              <a:rPr lang="en-IN" sz="2400" dirty="0" smtClean="0"/>
              <a:t> a certain </a:t>
            </a:r>
            <a:r>
              <a:rPr lang="en-IN" sz="2400" b="1" dirty="0" smtClean="0">
                <a:solidFill>
                  <a:srgbClr val="7030A0"/>
                </a:solidFill>
              </a:rPr>
              <a:t>character pattern</a:t>
            </a:r>
            <a:r>
              <a:rPr lang="en-IN" sz="2400" dirty="0" smtClean="0"/>
              <a:t>.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b="1" u="sng" dirty="0" smtClean="0"/>
              <a:t>For example:</a:t>
            </a:r>
          </a:p>
          <a:p>
            <a:pPr lvl="1" fontAlgn="base"/>
            <a:r>
              <a:rPr lang="en-IN" sz="1900" b="1" dirty="0" smtClean="0"/>
              <a:t>All employees whose  </a:t>
            </a:r>
            <a:r>
              <a:rPr lang="en-IN" sz="1900" b="1" dirty="0" smtClean="0">
                <a:solidFill>
                  <a:srgbClr val="C00000"/>
                </a:solidFill>
              </a:rPr>
              <a:t>name</a:t>
            </a:r>
            <a:r>
              <a:rPr lang="en-IN" sz="1900" b="1" dirty="0" smtClean="0"/>
              <a:t> </a:t>
            </a:r>
            <a:r>
              <a:rPr lang="en-IN" sz="1900" b="1" dirty="0" smtClean="0">
                <a:solidFill>
                  <a:srgbClr val="00B050"/>
                </a:solidFill>
              </a:rPr>
              <a:t>starts with </a:t>
            </a:r>
            <a:r>
              <a:rPr lang="en-IN" sz="1900" b="1" dirty="0" smtClean="0"/>
              <a:t>‘</a:t>
            </a:r>
            <a:r>
              <a:rPr lang="en-IN" sz="1900" b="1" dirty="0" smtClean="0">
                <a:solidFill>
                  <a:srgbClr val="C00000"/>
                </a:solidFill>
              </a:rPr>
              <a:t>M</a:t>
            </a:r>
            <a:r>
              <a:rPr lang="en-IN" sz="1900" b="1" dirty="0" smtClean="0"/>
              <a:t>’ </a:t>
            </a:r>
          </a:p>
          <a:p>
            <a:pPr lvl="1" fontAlgn="base"/>
            <a:r>
              <a:rPr lang="en-IN" sz="1900" b="1" dirty="0" smtClean="0"/>
              <a:t>All employees whose </a:t>
            </a:r>
            <a:r>
              <a:rPr lang="en-IN" sz="1900" b="1" dirty="0" smtClean="0">
                <a:solidFill>
                  <a:srgbClr val="C00000"/>
                </a:solidFill>
              </a:rPr>
              <a:t>job title </a:t>
            </a:r>
            <a:r>
              <a:rPr lang="en-IN" sz="1900" b="1" dirty="0" smtClean="0">
                <a:solidFill>
                  <a:srgbClr val="00B050"/>
                </a:solidFill>
              </a:rPr>
              <a:t>ends with </a:t>
            </a:r>
            <a:r>
              <a:rPr lang="en-IN" sz="1900" b="1" dirty="0" smtClean="0">
                <a:solidFill>
                  <a:srgbClr val="C00000"/>
                </a:solidFill>
              </a:rPr>
              <a:t>‘R’</a:t>
            </a:r>
          </a:p>
          <a:p>
            <a:pPr lvl="1" fontAlgn="base"/>
            <a:r>
              <a:rPr lang="en-IN" sz="1900" b="1" dirty="0" smtClean="0"/>
              <a:t>All customers  whose </a:t>
            </a:r>
            <a:r>
              <a:rPr lang="en-IN" sz="1900" b="1" dirty="0" smtClean="0">
                <a:solidFill>
                  <a:srgbClr val="C00000"/>
                </a:solidFill>
              </a:rPr>
              <a:t>phone number </a:t>
            </a:r>
            <a:r>
              <a:rPr lang="en-IN" sz="1900" b="1" dirty="0" smtClean="0">
                <a:solidFill>
                  <a:srgbClr val="00B050"/>
                </a:solidFill>
              </a:rPr>
              <a:t>does not begin with </a:t>
            </a:r>
            <a:r>
              <a:rPr lang="en-IN" sz="1900" b="1" dirty="0" smtClean="0">
                <a:solidFill>
                  <a:srgbClr val="C00000"/>
                </a:solidFill>
              </a:rPr>
              <a:t>+91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Oracle LIKE operator </a:t>
            </a:r>
            <a:r>
              <a:rPr lang="en-IN" sz="2400" dirty="0" smtClean="0"/>
              <a:t>is used to perform a </a:t>
            </a:r>
            <a:r>
              <a:rPr lang="en-IN" sz="2400" b="1" dirty="0" smtClean="0">
                <a:solidFill>
                  <a:srgbClr val="00B050"/>
                </a:solidFill>
              </a:rPr>
              <a:t>wildcard searches </a:t>
            </a:r>
            <a:r>
              <a:rPr lang="en-IN" sz="2400" dirty="0" smtClean="0"/>
              <a:t>and </a:t>
            </a:r>
            <a:r>
              <a:rPr lang="en-IN" sz="2400" b="1" dirty="0" smtClean="0">
                <a:solidFill>
                  <a:srgbClr val="0070C0"/>
                </a:solidFill>
              </a:rPr>
              <a:t>retrieve rows </a:t>
            </a:r>
            <a:r>
              <a:rPr lang="en-IN" sz="2400" dirty="0" smtClean="0"/>
              <a:t>that match a certain </a:t>
            </a:r>
            <a:r>
              <a:rPr lang="en-IN" sz="2400" b="1" dirty="0" smtClean="0">
                <a:solidFill>
                  <a:srgbClr val="7030A0"/>
                </a:solidFill>
              </a:rPr>
              <a:t>character pattern.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Oracle </a:t>
            </a:r>
            <a:r>
              <a:rPr lang="en-US" sz="3200" b="1" dirty="0" err="1" smtClean="0"/>
              <a:t>WildCard</a:t>
            </a:r>
            <a:r>
              <a:rPr lang="en-US" sz="3200" b="1" dirty="0" smtClean="0"/>
              <a:t> Symbols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7030A0"/>
                </a:solidFill>
              </a:rPr>
              <a:t>Two symbols </a:t>
            </a:r>
            <a:r>
              <a:rPr lang="en-IN" sz="2400" dirty="0" smtClean="0"/>
              <a:t>can be </a:t>
            </a:r>
            <a:r>
              <a:rPr lang="en-IN" sz="2400" b="1" dirty="0" smtClean="0">
                <a:solidFill>
                  <a:srgbClr val="00B050"/>
                </a:solidFill>
              </a:rPr>
              <a:t>used</a:t>
            </a:r>
            <a:r>
              <a:rPr lang="en-IN" sz="2400" dirty="0" smtClean="0"/>
              <a:t> to construct the </a:t>
            </a:r>
            <a:r>
              <a:rPr lang="en-IN" sz="2400" dirty="0" smtClean="0">
                <a:solidFill>
                  <a:srgbClr val="C00000"/>
                </a:solidFill>
              </a:rPr>
              <a:t>search string</a:t>
            </a:r>
            <a:r>
              <a:rPr lang="en-IN" sz="2400" dirty="0" smtClean="0"/>
              <a:t>:</a:t>
            </a:r>
          </a:p>
          <a:p>
            <a:pPr lvl="1" fontAlgn="base"/>
            <a:endParaRPr lang="en-IN" sz="2000" b="1" dirty="0" smtClean="0">
              <a:solidFill>
                <a:srgbClr val="C00000"/>
              </a:solidFill>
            </a:endParaRPr>
          </a:p>
          <a:p>
            <a:pPr lvl="1" fontAlgn="base"/>
            <a:endParaRPr lang="en-IN" sz="20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IN" sz="2000" b="1" dirty="0" smtClean="0">
                <a:solidFill>
                  <a:srgbClr val="C00000"/>
                </a:solidFill>
              </a:rPr>
              <a:t>%</a:t>
            </a:r>
            <a:r>
              <a:rPr lang="en-IN" sz="2000" b="1" dirty="0" smtClean="0"/>
              <a:t>  : The percent (%) sign, represents </a:t>
            </a:r>
            <a:r>
              <a:rPr lang="en-IN" sz="2000" b="1" dirty="0" smtClean="0">
                <a:solidFill>
                  <a:srgbClr val="0070C0"/>
                </a:solidFill>
              </a:rPr>
              <a:t>any sequence</a:t>
            </a:r>
            <a:r>
              <a:rPr lang="en-IN" sz="2000" b="1" dirty="0" smtClean="0"/>
              <a:t> of </a:t>
            </a:r>
            <a:r>
              <a:rPr lang="en-IN" sz="2000" b="1" dirty="0" smtClean="0">
                <a:solidFill>
                  <a:srgbClr val="0070C0"/>
                </a:solidFill>
              </a:rPr>
              <a:t>characters</a:t>
            </a:r>
            <a:r>
              <a:rPr lang="en-IN" sz="2000" b="1" dirty="0" smtClean="0"/>
              <a:t> (0 or more).</a:t>
            </a:r>
          </a:p>
          <a:p>
            <a:pPr lvl="1" fontAlgn="base"/>
            <a:endParaRPr lang="en-IN" sz="2000" b="1" dirty="0" smtClean="0">
              <a:solidFill>
                <a:srgbClr val="C00000"/>
              </a:solidFill>
            </a:endParaRPr>
          </a:p>
          <a:p>
            <a:pPr lvl="1" fontAlgn="base"/>
            <a:endParaRPr lang="en-IN" sz="20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IN" sz="2000" b="1" dirty="0" smtClean="0">
                <a:solidFill>
                  <a:srgbClr val="C00000"/>
                </a:solidFill>
              </a:rPr>
              <a:t>_</a:t>
            </a:r>
            <a:r>
              <a:rPr lang="en-IN" sz="2000" b="1" dirty="0" smtClean="0"/>
              <a:t> : The underscore (_) sign, represents any </a:t>
            </a:r>
            <a:r>
              <a:rPr lang="en-IN" sz="2000" b="1" dirty="0" smtClean="0">
                <a:solidFill>
                  <a:srgbClr val="0070C0"/>
                </a:solidFill>
              </a:rPr>
              <a:t>single character</a:t>
            </a:r>
            <a:r>
              <a:rPr lang="en-IN" sz="2000" b="1" dirty="0" smtClean="0"/>
              <a:t>.</a:t>
            </a:r>
          </a:p>
          <a:p>
            <a:pPr fontAlgn="base"/>
            <a:endParaRPr lang="en-IN" sz="2400" dirty="0" smtClean="0"/>
          </a:p>
          <a:p>
            <a:pPr fontAlgn="base">
              <a:buNone/>
            </a:pP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Operators In Oracle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Operators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00B050"/>
                </a:solidFill>
              </a:rPr>
              <a:t>symbols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00B050"/>
                </a:solidFill>
              </a:rPr>
              <a:t>words</a:t>
            </a:r>
            <a:r>
              <a:rPr lang="en-IN" sz="2400" dirty="0" smtClean="0"/>
              <a:t>  that represents an </a:t>
            </a:r>
            <a:r>
              <a:rPr lang="en-IN" sz="2400" b="1" dirty="0" smtClean="0">
                <a:solidFill>
                  <a:srgbClr val="C00000"/>
                </a:solidFill>
              </a:rPr>
              <a:t>action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process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rgbClr val="7030A0"/>
                </a:solidFill>
              </a:rPr>
              <a:t>Operator</a:t>
            </a:r>
            <a:r>
              <a:rPr lang="en-IN" sz="2400" dirty="0" smtClean="0"/>
              <a:t> is capable of </a:t>
            </a:r>
            <a:r>
              <a:rPr lang="en-IN" sz="2400" b="1" dirty="0" smtClean="0">
                <a:solidFill>
                  <a:srgbClr val="0070C0"/>
                </a:solidFill>
              </a:rPr>
              <a:t>manipulating operands </a:t>
            </a:r>
            <a:r>
              <a:rPr lang="en-IN" sz="2400" dirty="0" smtClean="0"/>
              <a:t>and returning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result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All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operators have been </a:t>
            </a:r>
            <a:r>
              <a:rPr lang="en-IN" sz="2400" b="1" dirty="0" smtClean="0">
                <a:solidFill>
                  <a:srgbClr val="7030A0"/>
                </a:solidFill>
              </a:rPr>
              <a:t>divided</a:t>
            </a:r>
            <a:r>
              <a:rPr lang="en-IN" sz="2400" dirty="0" smtClean="0"/>
              <a:t> into </a:t>
            </a:r>
            <a:r>
              <a:rPr lang="en-IN" sz="2400" b="1" dirty="0" smtClean="0">
                <a:solidFill>
                  <a:srgbClr val="0070C0"/>
                </a:solidFill>
              </a:rPr>
              <a:t>5 </a:t>
            </a:r>
            <a:r>
              <a:rPr lang="en-IN" sz="2400" dirty="0" smtClean="0"/>
              <a:t>categories.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Suppose we write the </a:t>
            </a:r>
            <a:r>
              <a:rPr lang="en-US" sz="2400" b="1" dirty="0" smtClean="0">
                <a:solidFill>
                  <a:srgbClr val="0070C0"/>
                </a:solidFill>
              </a:rPr>
              <a:t>query</a:t>
            </a:r>
            <a:r>
              <a:rPr lang="en-US" sz="2400" dirty="0" smtClean="0"/>
              <a:t> as:</a:t>
            </a:r>
            <a:endParaRPr lang="en-IN" sz="2400" dirty="0" smtClean="0"/>
          </a:p>
          <a:p>
            <a:pPr lvl="1" fontAlgn="base"/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product_name</a:t>
            </a:r>
            <a:endParaRPr lang="en-IN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 fontAlgn="base"/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FROM products</a:t>
            </a:r>
          </a:p>
          <a:p>
            <a:pPr lvl="1" fontAlgn="base"/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product_name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LIKE '%e‘</a:t>
            </a:r>
          </a:p>
          <a:p>
            <a:pPr fontAlgn="base"/>
            <a:r>
              <a:rPr lang="en-IN" sz="2400" b="1" dirty="0" smtClean="0">
                <a:solidFill>
                  <a:srgbClr val="7030A0"/>
                </a:solidFill>
              </a:rPr>
              <a:t>‘%e’</a:t>
            </a:r>
            <a:r>
              <a:rPr lang="en-IN" sz="2400" dirty="0" smtClean="0"/>
              <a:t> – all of the </a:t>
            </a:r>
            <a:r>
              <a:rPr lang="en-IN" sz="2400" b="1" dirty="0" smtClean="0">
                <a:solidFill>
                  <a:srgbClr val="00B050"/>
                </a:solidFill>
              </a:rPr>
              <a:t>product names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C00000"/>
                </a:solidFill>
              </a:rPr>
              <a:t>any length </a:t>
            </a:r>
            <a:r>
              <a:rPr lang="en-IN" sz="2400" dirty="0" smtClean="0"/>
              <a:t>but they must  </a:t>
            </a:r>
            <a:r>
              <a:rPr lang="en-IN" sz="2400" b="1" dirty="0" smtClean="0">
                <a:solidFill>
                  <a:srgbClr val="0070C0"/>
                </a:solidFill>
              </a:rPr>
              <a:t>end</a:t>
            </a:r>
            <a:r>
              <a:rPr lang="en-IN" sz="2400" dirty="0" smtClean="0"/>
              <a:t> with the lower case letter </a:t>
            </a:r>
            <a:r>
              <a:rPr lang="en-IN" sz="2400" b="1" dirty="0" smtClean="0">
                <a:solidFill>
                  <a:srgbClr val="C00000"/>
                </a:solidFill>
              </a:rPr>
              <a:t>‘e’ </a:t>
            </a:r>
            <a:r>
              <a:rPr lang="en-IN" sz="2400" b="1" dirty="0" smtClean="0">
                <a:solidFill>
                  <a:srgbClr val="0070C0"/>
                </a:solidFill>
              </a:rPr>
              <a:t>(Case sensitive) </a:t>
            </a:r>
          </a:p>
          <a:p>
            <a:pPr fontAlgn="base"/>
            <a:r>
              <a:rPr lang="en-IN" sz="2400" dirty="0" smtClean="0"/>
              <a:t>Values that meet this condition are, for example: </a:t>
            </a:r>
            <a:r>
              <a:rPr lang="en-IN" sz="2400" b="1" dirty="0" smtClean="0">
                <a:solidFill>
                  <a:srgbClr val="0070C0"/>
                </a:solidFill>
              </a:rPr>
              <a:t>‘Coffee’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‘Cheese’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‘Cake’</a:t>
            </a:r>
            <a:r>
              <a:rPr lang="en-IN" sz="2400" dirty="0" smtClean="0"/>
              <a:t>.</a:t>
            </a:r>
          </a:p>
          <a:p>
            <a:pPr fontAlgn="base"/>
            <a:r>
              <a:rPr lang="en-IN" sz="2400" dirty="0" smtClean="0"/>
              <a:t>Theoretically, a </a:t>
            </a:r>
            <a:r>
              <a:rPr lang="en-IN" sz="2400" b="1" dirty="0" smtClean="0">
                <a:solidFill>
                  <a:srgbClr val="00B050"/>
                </a:solidFill>
              </a:rPr>
              <a:t>product</a:t>
            </a:r>
            <a:r>
              <a:rPr lang="en-IN" sz="2400" dirty="0" smtClean="0"/>
              <a:t> whose </a:t>
            </a:r>
            <a:r>
              <a:rPr lang="en-IN" sz="2400" b="1" dirty="0" smtClean="0">
                <a:solidFill>
                  <a:srgbClr val="00B050"/>
                </a:solidFill>
              </a:rPr>
              <a:t>name</a:t>
            </a:r>
            <a:r>
              <a:rPr lang="en-IN" sz="2400" dirty="0" smtClean="0"/>
              <a:t> is just  </a:t>
            </a:r>
            <a:r>
              <a:rPr lang="en-IN" sz="2400" b="1" dirty="0" smtClean="0">
                <a:solidFill>
                  <a:srgbClr val="C00000"/>
                </a:solidFill>
              </a:rPr>
              <a:t>‘e’</a:t>
            </a:r>
            <a:r>
              <a:rPr lang="en-IN" sz="2400" dirty="0" smtClean="0"/>
              <a:t> would have also been included here, because </a:t>
            </a:r>
            <a:r>
              <a:rPr lang="en-IN" sz="2400" b="1" dirty="0" smtClean="0">
                <a:solidFill>
                  <a:srgbClr val="C00000"/>
                </a:solidFill>
              </a:rPr>
              <a:t>%</a:t>
            </a:r>
            <a:r>
              <a:rPr lang="en-IN" sz="2400" dirty="0" smtClean="0"/>
              <a:t> represents </a:t>
            </a:r>
            <a:r>
              <a:rPr lang="en-IN" sz="2400" b="1" dirty="0" smtClean="0">
                <a:solidFill>
                  <a:srgbClr val="0070C0"/>
                </a:solidFill>
              </a:rPr>
              <a:t>any number of characters</a:t>
            </a:r>
            <a:r>
              <a:rPr lang="en-IN" sz="2400" dirty="0" smtClean="0"/>
              <a:t>, including zero.</a:t>
            </a:r>
          </a:p>
          <a:p>
            <a:pPr fontAlgn="base"/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sz="2400" dirty="0" smtClean="0"/>
              <a:t>Suppose we write the </a:t>
            </a:r>
            <a:r>
              <a:rPr lang="en-US" sz="2400" b="1" dirty="0" smtClean="0">
                <a:solidFill>
                  <a:srgbClr val="0070C0"/>
                </a:solidFill>
              </a:rPr>
              <a:t>query</a:t>
            </a:r>
            <a:r>
              <a:rPr lang="en-US" sz="2400" dirty="0" smtClean="0"/>
              <a:t> as:</a:t>
            </a:r>
            <a:endParaRPr lang="en-IN" sz="2400" dirty="0" smtClean="0"/>
          </a:p>
          <a:p>
            <a:pPr lvl="1" fontAlgn="base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product_name</a:t>
            </a:r>
            <a:endParaRPr lang="en-I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 fontAlgn="base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FROM products</a:t>
            </a:r>
          </a:p>
          <a:p>
            <a:pPr lvl="1" fontAlgn="base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WHERE 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product_name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LIKE '_a%'</a:t>
            </a:r>
          </a:p>
          <a:p>
            <a:pPr fontAlgn="base"/>
            <a:r>
              <a:rPr lang="en-IN" sz="2400" b="1" dirty="0" smtClean="0">
                <a:solidFill>
                  <a:srgbClr val="7030A0"/>
                </a:solidFill>
              </a:rPr>
              <a:t>‘_</a:t>
            </a:r>
            <a:r>
              <a:rPr lang="en-IN" sz="2400" b="1" dirty="0" smtClean="0">
                <a:solidFill>
                  <a:srgbClr val="7030A0"/>
                </a:solidFill>
              </a:rPr>
              <a:t>a%’ </a:t>
            </a:r>
            <a:r>
              <a:rPr lang="en-IN" sz="2400" dirty="0" smtClean="0"/>
              <a:t>– all of the </a:t>
            </a:r>
            <a:r>
              <a:rPr lang="en-IN" sz="2400" b="1" dirty="0" smtClean="0">
                <a:solidFill>
                  <a:srgbClr val="00B050"/>
                </a:solidFill>
              </a:rPr>
              <a:t>product names </a:t>
            </a:r>
            <a:r>
              <a:rPr lang="en-IN" sz="2400" dirty="0" smtClean="0"/>
              <a:t>whose </a:t>
            </a:r>
            <a:r>
              <a:rPr lang="en-IN" sz="2400" b="1" dirty="0" smtClean="0">
                <a:solidFill>
                  <a:srgbClr val="0070C0"/>
                </a:solidFill>
              </a:rPr>
              <a:t>second letter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C00000"/>
                </a:solidFill>
              </a:rPr>
              <a:t>‘a’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_</a:t>
            </a:r>
            <a:r>
              <a:rPr lang="en-IN" sz="2400" dirty="0" smtClean="0"/>
              <a:t> symbol allows </a:t>
            </a:r>
            <a:r>
              <a:rPr lang="en-IN" sz="2400" dirty="0" smtClean="0"/>
              <a:t>any </a:t>
            </a:r>
            <a:r>
              <a:rPr lang="en-IN" sz="2400" b="1" dirty="0" smtClean="0">
                <a:solidFill>
                  <a:srgbClr val="C00000"/>
                </a:solidFill>
              </a:rPr>
              <a:t>single character </a:t>
            </a:r>
            <a:r>
              <a:rPr lang="en-IN" sz="2400" dirty="0" smtClean="0"/>
              <a:t>to appear as the </a:t>
            </a:r>
            <a:r>
              <a:rPr lang="en-IN" sz="2400" b="1" dirty="0" smtClean="0">
                <a:solidFill>
                  <a:srgbClr val="00B050"/>
                </a:solidFill>
              </a:rPr>
              <a:t>first character 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0070C0"/>
                </a:solidFill>
              </a:rPr>
              <a:t>name</a:t>
            </a:r>
            <a:r>
              <a:rPr lang="en-IN" sz="2400" dirty="0" smtClean="0"/>
              <a:t>.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The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second </a:t>
            </a:r>
            <a:r>
              <a:rPr lang="en-IN" sz="2400" b="1" dirty="0" smtClean="0">
                <a:solidFill>
                  <a:srgbClr val="C00000"/>
                </a:solidFill>
              </a:rPr>
              <a:t>character</a:t>
            </a:r>
            <a:r>
              <a:rPr lang="en-IN" sz="2400" dirty="0" smtClean="0"/>
              <a:t> of the </a:t>
            </a:r>
            <a:r>
              <a:rPr lang="en-IN" sz="2400" b="1" dirty="0" smtClean="0">
                <a:solidFill>
                  <a:srgbClr val="0070C0"/>
                </a:solidFill>
              </a:rPr>
              <a:t>name</a:t>
            </a:r>
            <a:r>
              <a:rPr lang="en-IN" sz="2400" dirty="0" smtClean="0"/>
              <a:t> must be equal to </a:t>
            </a:r>
            <a:r>
              <a:rPr lang="en-IN" sz="2400" b="1" dirty="0" smtClean="0">
                <a:solidFill>
                  <a:srgbClr val="C00000"/>
                </a:solidFill>
              </a:rPr>
              <a:t>‘a’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After </a:t>
            </a:r>
            <a:r>
              <a:rPr lang="en-IN" sz="2400" dirty="0" smtClean="0"/>
              <a:t>the letter </a:t>
            </a:r>
            <a:r>
              <a:rPr lang="en-IN" sz="2400" b="1" dirty="0" smtClean="0">
                <a:solidFill>
                  <a:srgbClr val="C00000"/>
                </a:solidFill>
              </a:rPr>
              <a:t>‘a’</a:t>
            </a:r>
            <a:r>
              <a:rPr lang="en-IN" sz="2400" dirty="0" smtClean="0"/>
              <a:t>, there is no </a:t>
            </a:r>
            <a:r>
              <a:rPr lang="en-IN" sz="2400" b="1" dirty="0" smtClean="0">
                <a:solidFill>
                  <a:srgbClr val="7030A0"/>
                </a:solidFill>
              </a:rPr>
              <a:t>lower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7030A0"/>
                </a:solidFill>
              </a:rPr>
              <a:t>upper</a:t>
            </a:r>
            <a:r>
              <a:rPr lang="en-IN" sz="2400" dirty="0" smtClean="0"/>
              <a:t> limit to the letters that can follow.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Values </a:t>
            </a:r>
            <a:r>
              <a:rPr lang="en-IN" sz="2400" dirty="0" smtClean="0"/>
              <a:t>that meet this condition are, for example: ‘</a:t>
            </a:r>
            <a:r>
              <a:rPr lang="en-IN" sz="2400" b="1" dirty="0" smtClean="0">
                <a:solidFill>
                  <a:srgbClr val="0070C0"/>
                </a:solidFill>
              </a:rPr>
              <a:t>Pasta</a:t>
            </a:r>
            <a:r>
              <a:rPr lang="en-IN" sz="2400" dirty="0" smtClean="0"/>
              <a:t>’, ‘</a:t>
            </a:r>
            <a:r>
              <a:rPr lang="en-IN" sz="2400" b="1" dirty="0" smtClean="0">
                <a:solidFill>
                  <a:srgbClr val="0070C0"/>
                </a:solidFill>
              </a:rPr>
              <a:t>waffles</a:t>
            </a:r>
            <a:r>
              <a:rPr lang="en-IN" sz="2400" dirty="0" smtClean="0"/>
              <a:t>’ or ‘</a:t>
            </a:r>
            <a:r>
              <a:rPr lang="en-IN" sz="2400" b="1" dirty="0" smtClean="0">
                <a:solidFill>
                  <a:srgbClr val="0070C0"/>
                </a:solidFill>
              </a:rPr>
              <a:t>bagels</a:t>
            </a:r>
            <a:r>
              <a:rPr lang="en-IN" sz="2400" dirty="0" smtClean="0"/>
              <a:t>’.</a:t>
            </a:r>
          </a:p>
          <a:p>
            <a:pPr fontAlgn="base"/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WAQ to display </a:t>
            </a:r>
            <a:r>
              <a:rPr lang="en-US" sz="2400" b="1" dirty="0" err="1" smtClean="0">
                <a:solidFill>
                  <a:srgbClr val="0070C0"/>
                </a:solidFill>
              </a:rPr>
              <a:t>ename</a:t>
            </a:r>
            <a:r>
              <a:rPr lang="en-US" sz="2400" b="1" dirty="0" smtClean="0"/>
              <a:t> ,</a:t>
            </a:r>
            <a:r>
              <a:rPr lang="en-US" sz="2400" b="1" dirty="0" smtClean="0">
                <a:solidFill>
                  <a:srgbClr val="0070C0"/>
                </a:solidFill>
              </a:rPr>
              <a:t>job</a:t>
            </a:r>
            <a:r>
              <a:rPr lang="en-US" sz="2400" b="1" dirty="0" smtClean="0"/>
              <a:t> and  </a:t>
            </a:r>
            <a:r>
              <a:rPr lang="en-US" sz="2400" b="1" dirty="0" err="1" smtClean="0">
                <a:solidFill>
                  <a:srgbClr val="0070C0"/>
                </a:solidFill>
              </a:rPr>
              <a:t>sal</a:t>
            </a:r>
            <a:r>
              <a:rPr lang="en-US" sz="2400" b="1" dirty="0" smtClean="0"/>
              <a:t> </a:t>
            </a:r>
            <a:r>
              <a:rPr lang="en-US" sz="2400" b="1" dirty="0" smtClean="0"/>
              <a:t>of every </a:t>
            </a:r>
            <a:r>
              <a:rPr lang="en-US" sz="2400" b="1" dirty="0" smtClean="0"/>
              <a:t>employee whose </a:t>
            </a:r>
            <a:r>
              <a:rPr lang="en-US" sz="2400" b="1" dirty="0" smtClean="0">
                <a:solidFill>
                  <a:srgbClr val="C00000"/>
                </a:solidFill>
              </a:rPr>
              <a:t>name</a:t>
            </a:r>
            <a:r>
              <a:rPr lang="en-US" sz="2400" b="1" dirty="0" smtClean="0"/>
              <a:t> is exactly </a:t>
            </a:r>
            <a:r>
              <a:rPr lang="en-US" sz="2400" b="1" dirty="0" smtClean="0">
                <a:solidFill>
                  <a:srgbClr val="00B050"/>
                </a:solidFill>
              </a:rPr>
              <a:t>five characters long</a:t>
            </a:r>
            <a:r>
              <a:rPr lang="en-US" sz="2400" b="1" dirty="0" smtClean="0"/>
              <a:t>.</a:t>
            </a:r>
            <a:endParaRPr lang="en-US" sz="2400" b="1" dirty="0" smtClean="0"/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ename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,,job,sal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where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ename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LIKE ‘_____’;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WAQ to display </a:t>
            </a:r>
            <a:r>
              <a:rPr lang="en-US" sz="2400" b="1" dirty="0" err="1" smtClean="0">
                <a:solidFill>
                  <a:srgbClr val="0070C0"/>
                </a:solidFill>
              </a:rPr>
              <a:t>ename</a:t>
            </a:r>
            <a:r>
              <a:rPr lang="en-US" sz="2400" b="1" dirty="0" smtClean="0"/>
              <a:t> ,</a:t>
            </a:r>
            <a:r>
              <a:rPr lang="en-US" sz="2400" b="1" dirty="0" smtClean="0">
                <a:solidFill>
                  <a:srgbClr val="0070C0"/>
                </a:solidFill>
              </a:rPr>
              <a:t>job</a:t>
            </a:r>
            <a:r>
              <a:rPr lang="en-US" sz="2400" b="1" dirty="0" smtClean="0"/>
              <a:t> and  </a:t>
            </a:r>
            <a:r>
              <a:rPr lang="en-US" sz="2400" b="1" dirty="0" err="1" smtClean="0">
                <a:solidFill>
                  <a:srgbClr val="0070C0"/>
                </a:solidFill>
              </a:rPr>
              <a:t>sal</a:t>
            </a:r>
            <a:r>
              <a:rPr lang="en-US" sz="2400" b="1" dirty="0" smtClean="0"/>
              <a:t> of every employee whose name is </a:t>
            </a:r>
            <a:r>
              <a:rPr lang="en-US" sz="2400" b="1" dirty="0" smtClean="0"/>
              <a:t>having </a:t>
            </a:r>
            <a:r>
              <a:rPr lang="en-US" sz="2400" b="1" dirty="0" smtClean="0">
                <a:solidFill>
                  <a:srgbClr val="00B050"/>
                </a:solidFill>
              </a:rPr>
              <a:t>2 consecutive L </a:t>
            </a:r>
            <a:r>
              <a:rPr lang="en-US" sz="2400" b="1" dirty="0" smtClean="0"/>
              <a:t>.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ename,sal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ename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LIKE </a:t>
            </a:r>
            <a:r>
              <a:rPr lang="en-US" sz="2000" b="1" dirty="0" smtClean="0">
                <a:solidFill>
                  <a:srgbClr val="7030A0"/>
                </a:solidFill>
              </a:rPr>
              <a:t>‘%LL%;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WAQ to display </a:t>
            </a:r>
            <a:r>
              <a:rPr lang="en-US" sz="2400" b="1" dirty="0" err="1" smtClean="0">
                <a:solidFill>
                  <a:srgbClr val="0070C0"/>
                </a:solidFill>
              </a:rPr>
              <a:t>ename</a:t>
            </a:r>
            <a:r>
              <a:rPr lang="en-US" sz="2400" b="1" dirty="0" smtClean="0"/>
              <a:t> ,</a:t>
            </a:r>
            <a:r>
              <a:rPr lang="en-US" sz="2400" b="1" dirty="0" smtClean="0">
                <a:solidFill>
                  <a:srgbClr val="0070C0"/>
                </a:solidFill>
              </a:rPr>
              <a:t>job</a:t>
            </a:r>
            <a:r>
              <a:rPr lang="en-US" sz="2400" b="1" dirty="0" smtClean="0"/>
              <a:t> and  </a:t>
            </a:r>
            <a:r>
              <a:rPr lang="en-US" sz="2400" b="1" dirty="0" err="1" smtClean="0">
                <a:solidFill>
                  <a:srgbClr val="0070C0"/>
                </a:solidFill>
              </a:rPr>
              <a:t>sal</a:t>
            </a:r>
            <a:r>
              <a:rPr lang="en-US" sz="2400" b="1" dirty="0" smtClean="0"/>
              <a:t> </a:t>
            </a:r>
            <a:r>
              <a:rPr lang="en-US" sz="2400" b="1" dirty="0" smtClean="0"/>
              <a:t>of every </a:t>
            </a:r>
            <a:r>
              <a:rPr lang="en-US" sz="2400" b="1" dirty="0" smtClean="0"/>
              <a:t>employee whose </a:t>
            </a:r>
            <a:r>
              <a:rPr lang="en-US" sz="2400" b="1" dirty="0" smtClean="0">
                <a:solidFill>
                  <a:srgbClr val="C00000"/>
                </a:solidFill>
              </a:rPr>
              <a:t>name</a:t>
            </a:r>
            <a:r>
              <a:rPr lang="en-US" sz="2400" b="1" dirty="0" smtClean="0"/>
              <a:t> contains </a:t>
            </a:r>
            <a:r>
              <a:rPr lang="en-US" sz="2400" b="1" dirty="0" smtClean="0">
                <a:solidFill>
                  <a:srgbClr val="00B050"/>
                </a:solidFill>
              </a:rPr>
              <a:t>2 A</a:t>
            </a:r>
            <a:r>
              <a:rPr lang="en-US" sz="2400" b="1" dirty="0" smtClean="0"/>
              <a:t>.</a:t>
            </a:r>
            <a:endParaRPr lang="en-US" sz="2400" b="1" dirty="0" smtClean="0"/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ename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,,job,sal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where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ename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LIKE ‘%A%A%’;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WAQ to display </a:t>
            </a:r>
            <a:r>
              <a:rPr lang="en-US" sz="2400" b="1" dirty="0" err="1" smtClean="0">
                <a:solidFill>
                  <a:srgbClr val="0070C0"/>
                </a:solidFill>
              </a:rPr>
              <a:t>ename</a:t>
            </a:r>
            <a:r>
              <a:rPr lang="en-US" sz="2400" b="1" dirty="0" smtClean="0"/>
              <a:t> ,</a:t>
            </a:r>
            <a:r>
              <a:rPr lang="en-US" sz="2400" b="1" dirty="0" smtClean="0">
                <a:solidFill>
                  <a:srgbClr val="0070C0"/>
                </a:solidFill>
              </a:rPr>
              <a:t>job</a:t>
            </a:r>
            <a:r>
              <a:rPr lang="en-US" sz="2400" b="1" dirty="0" smtClean="0"/>
              <a:t> </a:t>
            </a:r>
            <a:r>
              <a:rPr lang="en-US" sz="2400" b="1" dirty="0" smtClean="0"/>
              <a:t>and  </a:t>
            </a:r>
            <a:r>
              <a:rPr lang="en-US" sz="2400" b="1" dirty="0" err="1" smtClean="0">
                <a:solidFill>
                  <a:srgbClr val="0070C0"/>
                </a:solidFill>
              </a:rPr>
              <a:t>sal</a:t>
            </a:r>
            <a:r>
              <a:rPr lang="en-US" sz="2400" b="1" dirty="0" smtClean="0"/>
              <a:t> of every employee whose </a:t>
            </a:r>
            <a:r>
              <a:rPr lang="en-US" sz="2400" b="1" dirty="0" smtClean="0">
                <a:solidFill>
                  <a:srgbClr val="C00000"/>
                </a:solidFill>
              </a:rPr>
              <a:t>name</a:t>
            </a:r>
            <a:r>
              <a:rPr lang="en-US" sz="2400" b="1" dirty="0" smtClean="0"/>
              <a:t> </a:t>
            </a:r>
            <a:r>
              <a:rPr lang="en-US" sz="2400" b="1" dirty="0" smtClean="0"/>
              <a:t>ends with the letter </a:t>
            </a:r>
            <a:r>
              <a:rPr lang="en-US" sz="2400" b="1" dirty="0" smtClean="0">
                <a:solidFill>
                  <a:srgbClr val="00B050"/>
                </a:solidFill>
              </a:rPr>
              <a:t>S </a:t>
            </a:r>
            <a:r>
              <a:rPr lang="en-US" sz="2400" b="1" dirty="0" smtClean="0"/>
              <a:t>.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ename,sal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ename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LIKE </a:t>
            </a:r>
            <a:r>
              <a:rPr lang="en-US" sz="2000" b="1" dirty="0" smtClean="0">
                <a:solidFill>
                  <a:srgbClr val="7030A0"/>
                </a:solidFill>
              </a:rPr>
              <a:t>‘%S;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WAQ to display </a:t>
            </a:r>
            <a:r>
              <a:rPr lang="en-US" sz="2400" b="1" dirty="0" err="1" smtClean="0">
                <a:solidFill>
                  <a:srgbClr val="0070C0"/>
                </a:solidFill>
              </a:rPr>
              <a:t>ename</a:t>
            </a:r>
            <a:r>
              <a:rPr lang="en-US" sz="2400" b="1" dirty="0" smtClean="0"/>
              <a:t> ,</a:t>
            </a:r>
            <a:r>
              <a:rPr lang="en-US" sz="2400" b="1" dirty="0" smtClean="0">
                <a:solidFill>
                  <a:srgbClr val="0070C0"/>
                </a:solidFill>
              </a:rPr>
              <a:t>job</a:t>
            </a:r>
            <a:r>
              <a:rPr lang="en-US" sz="2400" b="1" dirty="0" smtClean="0"/>
              <a:t> and  </a:t>
            </a:r>
            <a:r>
              <a:rPr lang="en-US" sz="2400" b="1" dirty="0" err="1" smtClean="0">
                <a:solidFill>
                  <a:srgbClr val="0070C0"/>
                </a:solidFill>
              </a:rPr>
              <a:t>sal</a:t>
            </a:r>
            <a:r>
              <a:rPr lang="en-US" sz="2400" b="1" dirty="0" smtClean="0"/>
              <a:t> </a:t>
            </a:r>
            <a:r>
              <a:rPr lang="en-US" sz="2400" b="1" dirty="0" smtClean="0"/>
              <a:t>of every </a:t>
            </a:r>
            <a:r>
              <a:rPr lang="en-US" sz="2400" b="1" dirty="0" smtClean="0"/>
              <a:t>employee who have </a:t>
            </a:r>
            <a:r>
              <a:rPr lang="en-US" sz="2400" b="1" dirty="0" smtClean="0">
                <a:solidFill>
                  <a:srgbClr val="00B050"/>
                </a:solidFill>
              </a:rPr>
              <a:t>A</a:t>
            </a:r>
            <a:r>
              <a:rPr lang="en-US" sz="2400" b="1" dirty="0" smtClean="0"/>
              <a:t> as the </a:t>
            </a:r>
            <a:r>
              <a:rPr lang="en-US" sz="2400" b="1" dirty="0" smtClean="0">
                <a:solidFill>
                  <a:srgbClr val="0070C0"/>
                </a:solidFill>
              </a:rPr>
              <a:t>third alphabet </a:t>
            </a:r>
            <a:r>
              <a:rPr lang="en-US" sz="2400" b="1" dirty="0" smtClean="0"/>
              <a:t>in their </a:t>
            </a:r>
            <a:r>
              <a:rPr lang="en-US" sz="2400" b="1" dirty="0" smtClean="0">
                <a:solidFill>
                  <a:srgbClr val="C00000"/>
                </a:solidFill>
              </a:rPr>
              <a:t>name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ename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,,job,sal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where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ename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LIKE ‘__A%’;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WAQ to display </a:t>
            </a:r>
            <a:r>
              <a:rPr lang="en-US" sz="2400" b="1" dirty="0" err="1" smtClean="0">
                <a:solidFill>
                  <a:srgbClr val="0070C0"/>
                </a:solidFill>
              </a:rPr>
              <a:t>ename</a:t>
            </a:r>
            <a:r>
              <a:rPr lang="en-US" sz="2400" b="1" dirty="0" smtClean="0"/>
              <a:t> ,</a:t>
            </a:r>
            <a:r>
              <a:rPr lang="en-US" sz="2400" b="1" dirty="0" smtClean="0">
                <a:solidFill>
                  <a:srgbClr val="0070C0"/>
                </a:solidFill>
              </a:rPr>
              <a:t>job</a:t>
            </a:r>
            <a:r>
              <a:rPr lang="en-US" sz="2400" b="1" dirty="0" smtClean="0"/>
              <a:t> </a:t>
            </a:r>
            <a:r>
              <a:rPr lang="en-US" sz="2400" b="1" dirty="0" smtClean="0"/>
              <a:t>and  </a:t>
            </a:r>
            <a:r>
              <a:rPr lang="en-US" sz="2400" b="1" dirty="0" err="1" smtClean="0">
                <a:solidFill>
                  <a:srgbClr val="0070C0"/>
                </a:solidFill>
              </a:rPr>
              <a:t>sal</a:t>
            </a:r>
            <a:r>
              <a:rPr lang="en-US" sz="2400" b="1" dirty="0" smtClean="0"/>
              <a:t> of every employee whose </a:t>
            </a:r>
            <a:r>
              <a:rPr lang="en-US" sz="2400" b="1" dirty="0" smtClean="0">
                <a:solidFill>
                  <a:srgbClr val="C00000"/>
                </a:solidFill>
              </a:rPr>
              <a:t>name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begins</a:t>
            </a:r>
            <a:r>
              <a:rPr lang="en-US" sz="2400" b="1" dirty="0" smtClean="0"/>
              <a:t> with the letter  </a:t>
            </a:r>
            <a:r>
              <a:rPr lang="en-US" sz="2400" b="1" dirty="0" smtClean="0">
                <a:solidFill>
                  <a:srgbClr val="00B050"/>
                </a:solidFill>
              </a:rPr>
              <a:t>S </a:t>
            </a:r>
            <a:r>
              <a:rPr lang="en-US" sz="2400" b="1" dirty="0" smtClean="0"/>
              <a:t>and who also have </a:t>
            </a:r>
            <a:r>
              <a:rPr lang="en-US" sz="2400" b="1" dirty="0" smtClean="0">
                <a:solidFill>
                  <a:srgbClr val="00B050"/>
                </a:solidFill>
              </a:rPr>
              <a:t>T</a:t>
            </a:r>
            <a:r>
              <a:rPr lang="en-US" sz="2400" b="1" dirty="0" smtClean="0"/>
              <a:t> as the </a:t>
            </a:r>
            <a:r>
              <a:rPr lang="en-US" sz="2400" b="1" dirty="0" smtClean="0">
                <a:solidFill>
                  <a:srgbClr val="0070C0"/>
                </a:solidFill>
              </a:rPr>
              <a:t>second last </a:t>
            </a:r>
            <a:r>
              <a:rPr lang="en-US" sz="2400" b="1" dirty="0" smtClean="0"/>
              <a:t>letter in their </a:t>
            </a:r>
            <a:r>
              <a:rPr lang="en-US" sz="2400" b="1" dirty="0" smtClean="0">
                <a:solidFill>
                  <a:srgbClr val="C00000"/>
                </a:solidFill>
              </a:rPr>
              <a:t>name</a:t>
            </a:r>
            <a:r>
              <a:rPr lang="en-US" sz="2400" b="1" dirty="0" smtClean="0"/>
              <a:t>.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ename,sal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ename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LIKE </a:t>
            </a:r>
            <a:r>
              <a:rPr lang="en-US" sz="2000" b="1" dirty="0" smtClean="0">
                <a:solidFill>
                  <a:srgbClr val="7030A0"/>
                </a:solidFill>
              </a:rPr>
              <a:t>‘S%T_’;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Operators In Oracle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They are </a:t>
            </a:r>
            <a:r>
              <a:rPr lang="en-IN" sz="2400" b="1" dirty="0" smtClean="0">
                <a:solidFill>
                  <a:srgbClr val="C00000"/>
                </a:solidFill>
              </a:rPr>
              <a:t>listed</a:t>
            </a:r>
            <a:r>
              <a:rPr lang="en-IN" sz="2400" dirty="0" smtClean="0"/>
              <a:t> below:</a:t>
            </a:r>
          </a:p>
          <a:p>
            <a:pPr lvl="1"/>
            <a:endParaRPr lang="en-IN" sz="2000" b="1" dirty="0" smtClean="0">
              <a:solidFill>
                <a:srgbClr val="0070C0"/>
              </a:solidFill>
            </a:endParaRPr>
          </a:p>
          <a:p>
            <a:pPr lvl="1"/>
            <a:r>
              <a:rPr lang="en-IN" sz="2000" b="1" dirty="0" smtClean="0">
                <a:solidFill>
                  <a:srgbClr val="0070C0"/>
                </a:solidFill>
              </a:rPr>
              <a:t>Arithmetic Operators</a:t>
            </a:r>
          </a:p>
          <a:p>
            <a:pPr lvl="1"/>
            <a:endParaRPr lang="en-IN" sz="2000" b="1" dirty="0" smtClean="0">
              <a:solidFill>
                <a:srgbClr val="0070C0"/>
              </a:solidFill>
            </a:endParaRPr>
          </a:p>
          <a:p>
            <a:pPr lvl="1"/>
            <a:r>
              <a:rPr lang="en-IN" sz="2000" b="1" dirty="0" smtClean="0">
                <a:solidFill>
                  <a:srgbClr val="00B050"/>
                </a:solidFill>
              </a:rPr>
              <a:t>Comparison Operators</a:t>
            </a:r>
          </a:p>
          <a:p>
            <a:pPr lvl="1"/>
            <a:endParaRPr lang="en-IN" sz="2000" b="1" dirty="0" smtClean="0">
              <a:solidFill>
                <a:srgbClr val="0070C0"/>
              </a:solidFill>
            </a:endParaRPr>
          </a:p>
          <a:p>
            <a:pPr lvl="1"/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Logical Operators</a:t>
            </a:r>
          </a:p>
          <a:p>
            <a:pPr lvl="1"/>
            <a:endParaRPr lang="en-IN" sz="2000" b="1" dirty="0" smtClean="0">
              <a:solidFill>
                <a:srgbClr val="0070C0"/>
              </a:solidFill>
            </a:endParaRPr>
          </a:p>
          <a:p>
            <a:pPr lvl="1"/>
            <a:r>
              <a:rPr lang="en-IN" sz="2000" b="1" dirty="0" smtClean="0">
                <a:solidFill>
                  <a:srgbClr val="7030A0"/>
                </a:solidFill>
              </a:rPr>
              <a:t>Set operators </a:t>
            </a:r>
            <a:r>
              <a:rPr lang="en-IN" sz="2000" b="1" dirty="0" smtClean="0">
                <a:solidFill>
                  <a:schemeClr val="tx1"/>
                </a:solidFill>
              </a:rPr>
              <a:t>( We will discuss them later in the course)</a:t>
            </a:r>
          </a:p>
          <a:p>
            <a:pPr lvl="1"/>
            <a:endParaRPr lang="en-IN" sz="2000" b="1" dirty="0" smtClean="0">
              <a:solidFill>
                <a:srgbClr val="0070C0"/>
              </a:solidFill>
            </a:endParaRPr>
          </a:p>
          <a:p>
            <a:pPr lvl="1"/>
            <a:r>
              <a:rPr lang="en-IN" sz="2000" b="1" dirty="0" smtClean="0">
                <a:solidFill>
                  <a:schemeClr val="accent1"/>
                </a:solidFill>
              </a:rPr>
              <a:t>Miscellaneous Operators</a:t>
            </a:r>
            <a:endParaRPr lang="en-IN" sz="2000" b="1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Arithmetic Operators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Arithmetic operators </a:t>
            </a:r>
            <a:r>
              <a:rPr lang="en-IN" sz="2400" dirty="0" smtClean="0"/>
              <a:t>manipulate numeric operands as well as date operands</a:t>
            </a:r>
          </a:p>
          <a:p>
            <a:r>
              <a:rPr lang="en-US" sz="2400" dirty="0" smtClean="0"/>
              <a:t>There are </a:t>
            </a:r>
            <a:r>
              <a:rPr lang="en-US" sz="2400" b="1" dirty="0" smtClean="0">
                <a:solidFill>
                  <a:srgbClr val="C00000"/>
                </a:solidFill>
              </a:rPr>
              <a:t>6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Arithmetic operators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and they are:</a:t>
            </a:r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3143249"/>
          <a:ext cx="8715436" cy="3214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718"/>
                <a:gridCol w="4357718"/>
              </a:tblGrid>
              <a:tr h="468383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dirty="0"/>
                        <a:t>Operator</a:t>
                      </a:r>
                    </a:p>
                  </a:txBody>
                  <a:tcPr marL="28575" marR="28575" marT="28575" marB="28575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dirty="0"/>
                        <a:t>Description</a:t>
                      </a:r>
                    </a:p>
                  </a:txBody>
                  <a:tcPr marL="28575" marR="28575" marT="28575" marB="28575" anchor="b"/>
                </a:tc>
              </a:tr>
              <a:tr h="468383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 dirty="0"/>
                        <a:t>+ (unary)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/>
                        <a:t>Makes operand positive</a:t>
                      </a:r>
                    </a:p>
                  </a:txBody>
                  <a:tcPr marL="28575" marR="28575" marT="28575" marB="28575"/>
                </a:tc>
              </a:tr>
              <a:tr h="468383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 dirty="0"/>
                        <a:t>- (unary)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/>
                        <a:t>Negates operand</a:t>
                      </a:r>
                    </a:p>
                  </a:txBody>
                  <a:tcPr marL="28575" marR="28575" marT="28575" marB="28575"/>
                </a:tc>
              </a:tr>
              <a:tr h="468383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 dirty="0"/>
                        <a:t>/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/>
                        <a:t>Division (numbers and dates)</a:t>
                      </a:r>
                    </a:p>
                  </a:txBody>
                  <a:tcPr marL="28575" marR="28575" marT="28575" marB="28575"/>
                </a:tc>
              </a:tr>
              <a:tr h="468383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 dirty="0"/>
                        <a:t>*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 dirty="0"/>
                        <a:t>Multiplication</a:t>
                      </a:r>
                    </a:p>
                  </a:txBody>
                  <a:tcPr marL="28575" marR="28575" marT="28575" marB="28575"/>
                </a:tc>
              </a:tr>
              <a:tr h="446052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 dirty="0"/>
                        <a:t>+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/>
                        <a:t>Addition (numbers and dates)</a:t>
                      </a:r>
                    </a:p>
                  </a:txBody>
                  <a:tcPr marL="28575" marR="28575" marT="28575" marB="28575"/>
                </a:tc>
              </a:tr>
              <a:tr h="426742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 dirty="0"/>
                        <a:t>-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 dirty="0"/>
                        <a:t>Subtraction (numbers and dates)</a:t>
                      </a: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Comparison Operators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Comparison operators </a:t>
            </a:r>
            <a:r>
              <a:rPr lang="en-IN" sz="2400" dirty="0" smtClean="0"/>
              <a:t>are used in </a:t>
            </a:r>
            <a:r>
              <a:rPr lang="en-IN" sz="2400" b="1" dirty="0" smtClean="0">
                <a:solidFill>
                  <a:srgbClr val="00B050"/>
                </a:solidFill>
              </a:rPr>
              <a:t>conditions</a:t>
            </a:r>
            <a:r>
              <a:rPr lang="en-IN" sz="2400" dirty="0" smtClean="0"/>
              <a:t> and  </a:t>
            </a:r>
            <a:r>
              <a:rPr lang="en-IN" sz="2400" b="1" dirty="0" smtClean="0">
                <a:solidFill>
                  <a:srgbClr val="0070C0"/>
                </a:solidFill>
              </a:rPr>
              <a:t>compare </a:t>
            </a:r>
            <a:r>
              <a:rPr lang="en-IN" sz="2400" dirty="0" smtClean="0"/>
              <a:t>one </a:t>
            </a:r>
            <a:r>
              <a:rPr lang="en-IN" sz="2400" b="1" dirty="0" smtClean="0">
                <a:solidFill>
                  <a:srgbClr val="C00000"/>
                </a:solidFill>
              </a:rPr>
              <a:t>expression</a:t>
            </a:r>
            <a:r>
              <a:rPr lang="en-IN" sz="2400" dirty="0" smtClean="0"/>
              <a:t> with </a:t>
            </a:r>
            <a:r>
              <a:rPr lang="en-IN" sz="2400" b="1" dirty="0" smtClean="0">
                <a:solidFill>
                  <a:srgbClr val="C00000"/>
                </a:solidFill>
              </a:rPr>
              <a:t>another</a:t>
            </a:r>
            <a:r>
              <a:rPr lang="en-IN" sz="2400" dirty="0" smtClean="0"/>
              <a:t> .</a:t>
            </a:r>
          </a:p>
          <a:p>
            <a:r>
              <a:rPr lang="en-IN" sz="2400" dirty="0" smtClean="0"/>
              <a:t>The result of a comparison can be </a:t>
            </a:r>
            <a:r>
              <a:rPr lang="en-IN" sz="2400" b="1" dirty="0" smtClean="0">
                <a:solidFill>
                  <a:srgbClr val="0070C0"/>
                </a:solidFill>
              </a:rPr>
              <a:t>TRUE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0070C0"/>
                </a:solidFill>
              </a:rPr>
              <a:t>FALSE</a:t>
            </a:r>
            <a:r>
              <a:rPr lang="en-IN" sz="2400" dirty="0" smtClean="0"/>
              <a:t>, or </a:t>
            </a:r>
            <a:r>
              <a:rPr lang="en-IN" sz="2400" b="1" dirty="0" smtClean="0">
                <a:solidFill>
                  <a:srgbClr val="0070C0"/>
                </a:solidFill>
              </a:rPr>
              <a:t>UNKNOWN</a:t>
            </a:r>
            <a:r>
              <a:rPr lang="en-IN" sz="2400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41" y="3143245"/>
          <a:ext cx="8858314" cy="321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7"/>
                <a:gridCol w="4429157"/>
              </a:tblGrid>
              <a:tr h="46879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dirty="0"/>
                        <a:t>Operator</a:t>
                      </a:r>
                    </a:p>
                  </a:txBody>
                  <a:tcPr marL="28575" marR="28575" marT="28575" marB="28575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dirty="0"/>
                        <a:t>Description</a:t>
                      </a:r>
                    </a:p>
                  </a:txBody>
                  <a:tcPr marL="28575" marR="28575" marT="28575" marB="28575" anchor="b"/>
                </a:tc>
              </a:tr>
              <a:tr h="468798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/>
                        <a:t>Equality Operator</a:t>
                      </a:r>
                    </a:p>
                  </a:txBody>
                  <a:tcPr anchor="ctr"/>
                </a:tc>
              </a:tr>
              <a:tr h="468798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&lt;&gt;, !=, ^=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/>
                        <a:t>Not Equality Operator</a:t>
                      </a:r>
                    </a:p>
                  </a:txBody>
                  <a:tcPr anchor="ctr"/>
                </a:tc>
              </a:tr>
              <a:tr h="468798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/>
                        <a:t>Greater Than Operator</a:t>
                      </a:r>
                    </a:p>
                  </a:txBody>
                  <a:tcPr anchor="ctr"/>
                </a:tc>
              </a:tr>
              <a:tr h="468798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/>
                        <a:t>Less Than Operator</a:t>
                      </a:r>
                    </a:p>
                  </a:txBody>
                  <a:tcPr anchor="ctr"/>
                </a:tc>
              </a:tr>
              <a:tr h="423534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/>
                        <a:t>Greater Than or Equal to Operator</a:t>
                      </a:r>
                    </a:p>
                  </a:txBody>
                  <a:tcPr anchor="ctr"/>
                </a:tc>
              </a:tr>
              <a:tr h="447188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Less Than or Equal to Operator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Logical Operators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Logical operators </a:t>
            </a:r>
            <a:r>
              <a:rPr lang="en-IN" sz="2400" dirty="0" smtClean="0"/>
              <a:t>combine the results of </a:t>
            </a:r>
            <a:r>
              <a:rPr lang="en-IN" sz="2400" b="1" dirty="0" smtClean="0">
                <a:solidFill>
                  <a:srgbClr val="C00000"/>
                </a:solidFill>
              </a:rPr>
              <a:t>two-component conditions</a:t>
            </a:r>
            <a:r>
              <a:rPr lang="en-IN" sz="2400" dirty="0" smtClean="0"/>
              <a:t> to produce a </a:t>
            </a:r>
            <a:r>
              <a:rPr lang="en-IN" sz="2400" b="1" dirty="0" smtClean="0">
                <a:solidFill>
                  <a:srgbClr val="0070C0"/>
                </a:solidFill>
              </a:rPr>
              <a:t>single result</a:t>
            </a:r>
            <a:r>
              <a:rPr lang="en-IN" sz="2400" dirty="0" smtClean="0"/>
              <a:t>. </a:t>
            </a:r>
          </a:p>
          <a:p>
            <a:r>
              <a:rPr lang="en-IN" sz="2400" b="1" dirty="0" smtClean="0">
                <a:solidFill>
                  <a:srgbClr val="7030A0"/>
                </a:solidFill>
              </a:rPr>
              <a:t>Logical operators </a:t>
            </a:r>
            <a:r>
              <a:rPr lang="en-IN" sz="2400" dirty="0" smtClean="0"/>
              <a:t>provided by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are: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41" y="3429000"/>
          <a:ext cx="8858314" cy="2928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7"/>
                <a:gridCol w="4429157"/>
              </a:tblGrid>
              <a:tr h="517923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dirty="0"/>
                        <a:t>Operator</a:t>
                      </a:r>
                    </a:p>
                  </a:txBody>
                  <a:tcPr marL="28575" marR="28575" marT="28575" marB="28575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dirty="0"/>
                        <a:t>Description</a:t>
                      </a:r>
                    </a:p>
                  </a:txBody>
                  <a:tcPr marL="28575" marR="28575" marT="28575" marB="28575" anchor="b"/>
                </a:tc>
              </a:tr>
              <a:tr h="803678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/>
                        <a:t>Logical Conjunction Operator</a:t>
                      </a:r>
                    </a:p>
                  </a:txBody>
                  <a:tcPr anchor="ctr"/>
                </a:tc>
              </a:tr>
              <a:tr h="803678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/>
                        <a:t>Logical Disjunction Operator</a:t>
                      </a:r>
                    </a:p>
                  </a:txBody>
                  <a:tcPr anchor="ctr"/>
                </a:tc>
              </a:tr>
              <a:tr h="803678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 Logical Negation Operator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Miscellaneous Operators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Following are a few more </a:t>
            </a:r>
            <a:r>
              <a:rPr lang="en-IN" sz="2400" b="1" dirty="0" smtClean="0">
                <a:solidFill>
                  <a:srgbClr val="7030A0"/>
                </a:solidFill>
              </a:rPr>
              <a:t>built-in operators </a:t>
            </a:r>
            <a:r>
              <a:rPr lang="en-IN" sz="2400" dirty="0" smtClean="0"/>
              <a:t>which can’t be categorized in any of the previous categories so we call them </a:t>
            </a:r>
            <a:r>
              <a:rPr lang="en-IN" sz="2400" b="1" dirty="0" smtClean="0">
                <a:solidFill>
                  <a:srgbClr val="7030A0"/>
                </a:solidFill>
              </a:rPr>
              <a:t>miscellaneous operators</a:t>
            </a:r>
            <a:r>
              <a:rPr lang="en-IN" sz="2400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2714620"/>
          <a:ext cx="8786874" cy="364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437"/>
                <a:gridCol w="4393437"/>
              </a:tblGrid>
              <a:tr h="600320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dirty="0"/>
                        <a:t>Operator</a:t>
                      </a:r>
                    </a:p>
                  </a:txBody>
                  <a:tcPr marL="28575" marR="28575" marT="28575" marB="28575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dirty="0"/>
                        <a:t>Description</a:t>
                      </a:r>
                    </a:p>
                  </a:txBody>
                  <a:tcPr marL="28575" marR="28575" marT="28575" marB="28575" anchor="b"/>
                </a:tc>
              </a:tr>
              <a:tr h="641727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smtClean="0"/>
                        <a:t>| |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smtClean="0"/>
                        <a:t>Concatenation</a:t>
                      </a:r>
                      <a:endParaRPr lang="en-IN" b="1" dirty="0"/>
                    </a:p>
                  </a:txBody>
                  <a:tcPr anchor="ctr"/>
                </a:tc>
              </a:tr>
              <a:tr h="66242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smtClean="0"/>
                        <a:t>IN , NOT IN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smtClean="0"/>
                        <a:t>Comparison for a value in a specified list</a:t>
                      </a:r>
                      <a:endParaRPr lang="en-IN" b="1" dirty="0"/>
                    </a:p>
                  </a:txBody>
                  <a:tcPr anchor="ctr"/>
                </a:tc>
              </a:tr>
              <a:tr h="579622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smtClean="0"/>
                        <a:t>BETWEEN</a:t>
                      </a:r>
                      <a:r>
                        <a:rPr lang="en-IN" b="1" baseline="0" dirty="0" smtClean="0"/>
                        <a:t> , NOT BETWEEN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 </a:t>
                      </a:r>
                      <a:r>
                        <a:rPr lang="en-IN" b="1" dirty="0" smtClean="0"/>
                        <a:t>Comparison based on range of values</a:t>
                      </a:r>
                      <a:endParaRPr lang="en-IN" b="1" dirty="0"/>
                    </a:p>
                  </a:txBody>
                  <a:tcPr anchor="ctr"/>
                </a:tc>
              </a:tr>
              <a:tr h="579622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smtClean="0"/>
                        <a:t>LIKE , NOT LIKE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smtClean="0"/>
                        <a:t>Used for pattern matching</a:t>
                      </a:r>
                      <a:endParaRPr lang="en-IN" b="1" dirty="0"/>
                    </a:p>
                  </a:txBody>
                  <a:tcPr anchor="ctr"/>
                </a:tc>
              </a:tr>
              <a:tr h="579622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smtClean="0"/>
                        <a:t>IS ,IS NOT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smtClean="0"/>
                        <a:t>Used for comparing NULL values</a:t>
                      </a:r>
                      <a:endParaRPr lang="en-IN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smtClean="0"/>
              <a:t>Sample Table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practice the operators we have discussed , let’s create a sample table called </a:t>
            </a:r>
            <a:r>
              <a:rPr lang="en-US" sz="2400" b="1" dirty="0" err="1" smtClean="0">
                <a:solidFill>
                  <a:srgbClr val="7030A0"/>
                </a:solidFill>
              </a:rPr>
              <a:t>Emp</a:t>
            </a:r>
            <a:r>
              <a:rPr lang="en-US" sz="2400" dirty="0" smtClean="0"/>
              <a:t> with the following  </a:t>
            </a:r>
            <a:r>
              <a:rPr lang="en-US" sz="2400" b="1" dirty="0" smtClean="0">
                <a:solidFill>
                  <a:srgbClr val="C00000"/>
                </a:solidFill>
              </a:rPr>
              <a:t>structure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Also populate </a:t>
            </a:r>
            <a:r>
              <a:rPr lang="en-US" sz="2400" b="1" dirty="0" err="1" smtClean="0">
                <a:solidFill>
                  <a:srgbClr val="7030A0"/>
                </a:solidFill>
              </a:rPr>
              <a:t>Emp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table with some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dummy data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empstruc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571745"/>
            <a:ext cx="8786874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5393</TotalTime>
  <Words>1237</Words>
  <Application>Microsoft Office PowerPoint</Application>
  <PresentationFormat>On-screen Show (4:3)</PresentationFormat>
  <Paragraphs>307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Civic</vt:lpstr>
      <vt:lpstr>Slide 1</vt:lpstr>
      <vt:lpstr>Today’s Agenda</vt:lpstr>
      <vt:lpstr> Operators In Oracle</vt:lpstr>
      <vt:lpstr> Operators In Oracle</vt:lpstr>
      <vt:lpstr> Arithmetic Operators</vt:lpstr>
      <vt:lpstr> Comparison Operators</vt:lpstr>
      <vt:lpstr> Logical Operators</vt:lpstr>
      <vt:lpstr> Miscellaneous Operators</vt:lpstr>
      <vt:lpstr> Sample Table</vt:lpstr>
      <vt:lpstr> Sample Table</vt:lpstr>
      <vt:lpstr> Sample Table</vt:lpstr>
      <vt:lpstr> Sample Table</vt:lpstr>
      <vt:lpstr> Sample Table</vt:lpstr>
      <vt:lpstr> Sample Table</vt:lpstr>
      <vt:lpstr> Queries</vt:lpstr>
      <vt:lpstr> Queries</vt:lpstr>
      <vt:lpstr> Queries</vt:lpstr>
      <vt:lpstr> Queries</vt:lpstr>
      <vt:lpstr> Queries</vt:lpstr>
      <vt:lpstr> Queries</vt:lpstr>
      <vt:lpstr> Queries</vt:lpstr>
      <vt:lpstr> Queries</vt:lpstr>
      <vt:lpstr> Queries</vt:lpstr>
      <vt:lpstr> Queries</vt:lpstr>
      <vt:lpstr> An Important Point !</vt:lpstr>
      <vt:lpstr> Why Did It Happen ?</vt:lpstr>
      <vt:lpstr> Solution</vt:lpstr>
      <vt:lpstr> Pattern Matching  Using LIKE Operator</vt:lpstr>
      <vt:lpstr> Oracle WildCard Symbols</vt:lpstr>
      <vt:lpstr> Example</vt:lpstr>
      <vt:lpstr> Example</vt:lpstr>
      <vt:lpstr> Queries</vt:lpstr>
      <vt:lpstr> Queries</vt:lpstr>
      <vt:lpstr> Queries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453</cp:revision>
  <dcterms:created xsi:type="dcterms:W3CDTF">2015-12-21T13:46:48Z</dcterms:created>
  <dcterms:modified xsi:type="dcterms:W3CDTF">2020-06-08T07:41:34Z</dcterms:modified>
</cp:coreProperties>
</file>