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575" r:id="rId4"/>
    <p:sldId id="576" r:id="rId5"/>
    <p:sldId id="623" r:id="rId6"/>
    <p:sldId id="654" r:id="rId7"/>
    <p:sldId id="655" r:id="rId8"/>
    <p:sldId id="656" r:id="rId9"/>
    <p:sldId id="657" r:id="rId10"/>
    <p:sldId id="624" r:id="rId11"/>
    <p:sldId id="625" r:id="rId12"/>
    <p:sldId id="658" r:id="rId13"/>
    <p:sldId id="659" r:id="rId14"/>
    <p:sldId id="626" r:id="rId15"/>
    <p:sldId id="660" r:id="rId16"/>
    <p:sldId id="661" r:id="rId17"/>
    <p:sldId id="628" r:id="rId18"/>
    <p:sldId id="629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12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LENGTH()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number of characters </a:t>
            </a:r>
            <a:r>
              <a:rPr lang="en-IN" sz="2400" dirty="0" smtClean="0"/>
              <a:t>of a specified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. 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LENGTH(string)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715436" cy="1890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LOWER()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converts </a:t>
            </a:r>
            <a:r>
              <a:rPr lang="en-IN" sz="2400" b="1" dirty="0" smtClean="0">
                <a:solidFill>
                  <a:srgbClr val="0070C0"/>
                </a:solidFill>
              </a:rPr>
              <a:t>all letters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7030A0"/>
                </a:solidFill>
              </a:rPr>
              <a:t>string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lowercase.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LOWER(string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715436" cy="1890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LPAD()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returns a string </a:t>
            </a:r>
            <a:r>
              <a:rPr lang="en-IN" sz="2400" b="1" dirty="0" smtClean="0">
                <a:solidFill>
                  <a:srgbClr val="0070C0"/>
                </a:solidFill>
              </a:rPr>
              <a:t>left-padded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00B050"/>
                </a:solidFill>
              </a:rPr>
              <a:t>specified characters </a:t>
            </a:r>
            <a:r>
              <a:rPr lang="en-IN" sz="2400" dirty="0" smtClean="0"/>
              <a:t>to a certain </a:t>
            </a:r>
            <a:r>
              <a:rPr lang="en-IN" sz="2400" b="1" dirty="0" smtClean="0">
                <a:solidFill>
                  <a:srgbClr val="C00000"/>
                </a:solidFill>
              </a:rPr>
              <a:t>length</a:t>
            </a:r>
            <a:r>
              <a:rPr lang="en-IN" sz="2400" dirty="0" smtClean="0"/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LPAD(</a:t>
            </a:r>
            <a:r>
              <a:rPr lang="en-IN" sz="2000" b="1" dirty="0" err="1" smtClean="0">
                <a:solidFill>
                  <a:srgbClr val="0070C0"/>
                </a:solidFill>
              </a:rPr>
              <a:t>source_string,length,padding_string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source_string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that will be padded from the left end.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smtClean="0">
                <a:solidFill>
                  <a:srgbClr val="C00000"/>
                </a:solidFill>
              </a:rPr>
              <a:t>length:</a:t>
            </a:r>
            <a:r>
              <a:rPr lang="en-IN" sz="2000" dirty="0" smtClean="0"/>
              <a:t> </a:t>
            </a:r>
            <a:r>
              <a:rPr lang="en-IN" sz="20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length </a:t>
            </a:r>
            <a:r>
              <a:rPr lang="en-IN" sz="1800" dirty="0" smtClean="0"/>
              <a:t>of the result string </a:t>
            </a:r>
            <a:r>
              <a:rPr lang="en-IN" sz="1800" b="1" dirty="0" smtClean="0">
                <a:solidFill>
                  <a:srgbClr val="7030A0"/>
                </a:solidFill>
              </a:rPr>
              <a:t>after padding</a:t>
            </a:r>
            <a:r>
              <a:rPr lang="en-IN" sz="1800" dirty="0" smtClean="0"/>
              <a:t>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/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p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adding_string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to be </a:t>
            </a:r>
            <a:r>
              <a:rPr lang="en-IN" sz="1800" b="1" dirty="0" smtClean="0">
                <a:solidFill>
                  <a:srgbClr val="7030A0"/>
                </a:solidFill>
              </a:rPr>
              <a:t>padded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LTRIM()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removes </a:t>
            </a:r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0070C0"/>
                </a:solidFill>
              </a:rPr>
              <a:t>specified characters</a:t>
            </a:r>
            <a:r>
              <a:rPr lang="en-IN" sz="2400" dirty="0" smtClean="0"/>
              <a:t> from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left-end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LTRIM(</a:t>
            </a:r>
            <a:r>
              <a:rPr lang="en-IN" sz="2000" b="1" dirty="0" err="1" smtClean="0">
                <a:solidFill>
                  <a:srgbClr val="0070C0"/>
                </a:solidFill>
              </a:rPr>
              <a:t>main_string,trim_string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main_string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that will be trimmed.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trim_string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string </a:t>
            </a:r>
            <a:r>
              <a:rPr lang="en-IN" sz="1800" dirty="0" smtClean="0"/>
              <a:t>that will be </a:t>
            </a:r>
            <a:r>
              <a:rPr lang="en-IN" sz="1800" b="1" dirty="0" smtClean="0">
                <a:solidFill>
                  <a:srgbClr val="7030A0"/>
                </a:solidFill>
              </a:rPr>
              <a:t>removed </a:t>
            </a:r>
            <a:r>
              <a:rPr lang="en-IN" sz="1800" dirty="0" smtClean="0"/>
              <a:t>from the </a:t>
            </a:r>
            <a:r>
              <a:rPr lang="en-IN" sz="1800" b="1" dirty="0" smtClean="0">
                <a:solidFill>
                  <a:srgbClr val="00B050"/>
                </a:solidFill>
              </a:rPr>
              <a:t>left-hand side </a:t>
            </a:r>
            <a:r>
              <a:rPr lang="en-IN" sz="1800" dirty="0" smtClean="0"/>
              <a:t>of </a:t>
            </a:r>
            <a:r>
              <a:rPr lang="en-IN" sz="1800" b="1" dirty="0" err="1" smtClean="0">
                <a:solidFill>
                  <a:srgbClr val="0070C0"/>
                </a:solidFill>
              </a:rPr>
              <a:t>main_string</a:t>
            </a:r>
            <a:r>
              <a:rPr lang="en-IN" sz="1800" i="1" dirty="0" smtClean="0"/>
              <a:t> </a:t>
            </a:r>
            <a:r>
              <a:rPr lang="en-IN" sz="1800" dirty="0" smtClean="0"/>
              <a:t>. </a:t>
            </a:r>
            <a:r>
              <a:rPr lang="en-IN" sz="1800" dirty="0" smtClean="0"/>
              <a:t>If this parameter is </a:t>
            </a:r>
            <a:r>
              <a:rPr lang="en-IN" sz="1800" b="1" dirty="0" smtClean="0">
                <a:solidFill>
                  <a:schemeClr val="accent1"/>
                </a:solidFill>
              </a:rPr>
              <a:t>omitted</a:t>
            </a:r>
            <a:r>
              <a:rPr lang="en-IN" sz="1800" dirty="0" smtClean="0"/>
              <a:t>, the </a:t>
            </a:r>
            <a:r>
              <a:rPr lang="en-IN" sz="1800" b="1" dirty="0" smtClean="0">
                <a:solidFill>
                  <a:srgbClr val="0070C0"/>
                </a:solidFill>
              </a:rPr>
              <a:t>LTRIM</a:t>
            </a:r>
            <a:r>
              <a:rPr lang="en-IN" sz="1800" dirty="0" smtClean="0"/>
              <a:t> function will remove all leading spaces from </a:t>
            </a:r>
            <a:r>
              <a:rPr lang="en-IN" sz="1800" b="1" dirty="0" err="1" smtClean="0">
                <a:solidFill>
                  <a:srgbClr val="0070C0"/>
                </a:solidFill>
              </a:rPr>
              <a:t>main_string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0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REPLACE()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replaces </a:t>
            </a:r>
            <a:r>
              <a:rPr lang="en-IN" sz="2400" b="1" dirty="0" smtClean="0">
                <a:solidFill>
                  <a:srgbClr val="0070C0"/>
                </a:solidFill>
              </a:rPr>
              <a:t>all occurrences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00B050"/>
                </a:solidFill>
              </a:rPr>
              <a:t>specified substring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another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REPLACE(</a:t>
            </a:r>
            <a:r>
              <a:rPr lang="en-IN" sz="2000" b="1" dirty="0" err="1" smtClean="0">
                <a:solidFill>
                  <a:srgbClr val="0070C0"/>
                </a:solidFill>
              </a:rPr>
              <a:t>main_string,old_string,new_string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main_string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in which </a:t>
            </a:r>
            <a:r>
              <a:rPr lang="en-IN" sz="1800" b="1" dirty="0" smtClean="0">
                <a:solidFill>
                  <a:schemeClr val="accent1"/>
                </a:solidFill>
              </a:rPr>
              <a:t>replacement </a:t>
            </a:r>
            <a:r>
              <a:rPr lang="en-IN" sz="1800" dirty="0" smtClean="0"/>
              <a:t>will take place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old_string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string </a:t>
            </a:r>
            <a:r>
              <a:rPr lang="en-IN" sz="1800" dirty="0" smtClean="0"/>
              <a:t>that will be </a:t>
            </a:r>
            <a:r>
              <a:rPr lang="en-IN" sz="1800" b="1" dirty="0" smtClean="0">
                <a:solidFill>
                  <a:srgbClr val="7030A0"/>
                </a:solidFill>
              </a:rPr>
              <a:t>replaced</a:t>
            </a: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new_string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 </a:t>
            </a:r>
            <a:r>
              <a:rPr lang="en-IN" sz="2000" dirty="0" smtClean="0"/>
              <a:t>that will be </a:t>
            </a:r>
            <a:r>
              <a:rPr lang="en-IN" sz="2000" dirty="0" smtClean="0">
                <a:solidFill>
                  <a:srgbClr val="7030A0"/>
                </a:solidFill>
              </a:rPr>
              <a:t>inserted in the </a:t>
            </a:r>
            <a:r>
              <a:rPr lang="en-IN" sz="2000" b="1" dirty="0" err="1" smtClean="0">
                <a:solidFill>
                  <a:srgbClr val="7030A0"/>
                </a:solidFill>
              </a:rPr>
              <a:t>main_string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</a:rPr>
              <a:t>in place of </a:t>
            </a:r>
            <a:r>
              <a:rPr lang="en-IN" sz="2000" b="1" dirty="0" err="1" smtClean="0">
                <a:solidFill>
                  <a:srgbClr val="7030A0"/>
                </a:solidFill>
              </a:rPr>
              <a:t>old_string</a:t>
            </a:r>
            <a:r>
              <a:rPr lang="en-IN" sz="2000" b="1" dirty="0" smtClean="0">
                <a:solidFill>
                  <a:srgbClr val="7030A0"/>
                </a:solidFill>
              </a:rPr>
              <a:t>. </a:t>
            </a:r>
            <a:r>
              <a:rPr lang="en-IN" sz="2000" dirty="0" err="1" smtClean="0"/>
              <a:t>wIf</a:t>
            </a:r>
            <a:r>
              <a:rPr lang="en-IN" sz="2000" dirty="0" smtClean="0"/>
              <a:t> this parameter is </a:t>
            </a:r>
            <a:r>
              <a:rPr lang="en-IN" sz="2000" b="1" dirty="0" smtClean="0">
                <a:solidFill>
                  <a:schemeClr val="accent1"/>
                </a:solidFill>
              </a:rPr>
              <a:t>omitted</a:t>
            </a:r>
            <a:r>
              <a:rPr lang="en-IN" sz="2000" dirty="0" smtClean="0"/>
              <a:t> then the function </a:t>
            </a:r>
            <a:r>
              <a:rPr lang="en-IN" sz="2000" b="1" dirty="0" smtClean="0">
                <a:solidFill>
                  <a:srgbClr val="0070C0"/>
                </a:solidFill>
              </a:rPr>
              <a:t>REPLACE </a:t>
            </a:r>
            <a:r>
              <a:rPr lang="en-IN" sz="2000" dirty="0" smtClean="0"/>
              <a:t>removes all the </a:t>
            </a:r>
            <a:r>
              <a:rPr lang="en-IN" sz="2000" b="1" dirty="0" smtClean="0">
                <a:solidFill>
                  <a:srgbClr val="00B050"/>
                </a:solidFill>
              </a:rPr>
              <a:t>occurrences </a:t>
            </a:r>
            <a:r>
              <a:rPr lang="en-IN" sz="2000" dirty="0" smtClean="0"/>
              <a:t>of the </a:t>
            </a:r>
            <a:r>
              <a:rPr lang="en-IN" sz="2000" b="1" dirty="0" err="1" smtClean="0">
                <a:solidFill>
                  <a:srgbClr val="7030A0"/>
                </a:solidFill>
              </a:rPr>
              <a:t>old_string</a:t>
            </a:r>
            <a:r>
              <a:rPr lang="en-IN" sz="2000" dirty="0" smtClean="0"/>
              <a:t> from the </a:t>
            </a:r>
            <a:r>
              <a:rPr lang="en-IN" sz="2000" b="1" dirty="0" err="1" smtClean="0">
                <a:solidFill>
                  <a:srgbClr val="7030A0"/>
                </a:solidFill>
              </a:rPr>
              <a:t>main_string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RPAD()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returns a string </a:t>
            </a:r>
            <a:r>
              <a:rPr lang="en-IN" sz="2400" b="1" dirty="0" smtClean="0">
                <a:solidFill>
                  <a:srgbClr val="0070C0"/>
                </a:solidFill>
              </a:rPr>
              <a:t>right-padded</a:t>
            </a:r>
            <a:r>
              <a:rPr lang="en-IN" sz="2400" dirty="0" smtClean="0"/>
              <a:t>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00B050"/>
                </a:solidFill>
              </a:rPr>
              <a:t>specified characters </a:t>
            </a:r>
            <a:r>
              <a:rPr lang="en-IN" sz="2400" dirty="0" smtClean="0"/>
              <a:t>to a certain </a:t>
            </a:r>
            <a:r>
              <a:rPr lang="en-IN" sz="2400" b="1" dirty="0" smtClean="0">
                <a:solidFill>
                  <a:srgbClr val="C00000"/>
                </a:solidFill>
              </a:rPr>
              <a:t>length</a:t>
            </a:r>
            <a:r>
              <a:rPr lang="en-IN" sz="2400" dirty="0" smtClean="0"/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RPAD(</a:t>
            </a:r>
            <a:r>
              <a:rPr lang="en-IN" sz="2000" b="1" dirty="0" err="1" smtClean="0">
                <a:solidFill>
                  <a:srgbClr val="0070C0"/>
                </a:solidFill>
              </a:rPr>
              <a:t>source_string,length,padding_string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source_string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that will be padded from the </a:t>
            </a:r>
            <a:r>
              <a:rPr lang="en-IN" sz="1800" dirty="0" err="1" smtClean="0"/>
              <a:t>rightend</a:t>
            </a:r>
            <a:r>
              <a:rPr lang="en-IN" sz="1800" dirty="0" smtClean="0"/>
              <a:t>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smtClean="0">
                <a:solidFill>
                  <a:srgbClr val="C00000"/>
                </a:solidFill>
              </a:rPr>
              <a:t>length:</a:t>
            </a:r>
            <a:r>
              <a:rPr lang="en-IN" sz="2000" dirty="0" smtClean="0"/>
              <a:t> </a:t>
            </a:r>
            <a:r>
              <a:rPr lang="en-IN" sz="20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length </a:t>
            </a:r>
            <a:r>
              <a:rPr lang="en-IN" sz="1800" dirty="0" smtClean="0"/>
              <a:t>of the result string </a:t>
            </a:r>
            <a:r>
              <a:rPr lang="en-IN" sz="1800" b="1" dirty="0" smtClean="0">
                <a:solidFill>
                  <a:srgbClr val="7030A0"/>
                </a:solidFill>
              </a:rPr>
              <a:t>after padding</a:t>
            </a:r>
            <a:r>
              <a:rPr lang="en-IN" sz="1800" dirty="0" smtClean="0"/>
              <a:t>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/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p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adding_string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to be </a:t>
            </a:r>
            <a:r>
              <a:rPr lang="en-IN" sz="1800" b="1" dirty="0" smtClean="0">
                <a:solidFill>
                  <a:srgbClr val="7030A0"/>
                </a:solidFill>
              </a:rPr>
              <a:t>padded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Various STRING Functions Of Oracle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Queries</a:t>
            </a:r>
            <a:endParaRPr lang="en-US" sz="29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RTRIM()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removes </a:t>
            </a:r>
            <a:r>
              <a:rPr lang="en-IN" sz="2400" dirty="0" smtClean="0"/>
              <a:t>all </a:t>
            </a:r>
            <a:r>
              <a:rPr lang="en-IN" sz="2400" b="1" dirty="0" smtClean="0">
                <a:solidFill>
                  <a:srgbClr val="0070C0"/>
                </a:solidFill>
              </a:rPr>
              <a:t>specified characters</a:t>
            </a:r>
            <a:r>
              <a:rPr lang="en-IN" sz="2400" dirty="0" smtClean="0"/>
              <a:t> from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right-end</a:t>
            </a:r>
            <a:r>
              <a:rPr lang="en-IN" sz="2400" dirty="0" smtClean="0"/>
              <a:t>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RTRIM(</a:t>
            </a:r>
            <a:r>
              <a:rPr lang="en-IN" sz="2000" b="1" dirty="0" err="1" smtClean="0">
                <a:solidFill>
                  <a:srgbClr val="0070C0"/>
                </a:solidFill>
              </a:rPr>
              <a:t>main_string,trim_string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main_string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that will be trimmed.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trim_string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0070C0"/>
                </a:solidFill>
              </a:rPr>
              <a:t>string </a:t>
            </a:r>
            <a:r>
              <a:rPr lang="en-IN" sz="1800" dirty="0" smtClean="0"/>
              <a:t>that will be </a:t>
            </a:r>
            <a:r>
              <a:rPr lang="en-IN" sz="1800" b="1" dirty="0" smtClean="0">
                <a:solidFill>
                  <a:srgbClr val="7030A0"/>
                </a:solidFill>
              </a:rPr>
              <a:t>removed </a:t>
            </a:r>
            <a:r>
              <a:rPr lang="en-IN" sz="1800" dirty="0" smtClean="0"/>
              <a:t>from the </a:t>
            </a:r>
            <a:r>
              <a:rPr lang="en-IN" sz="1800" b="1" dirty="0" smtClean="0">
                <a:solidFill>
                  <a:srgbClr val="00B050"/>
                </a:solidFill>
              </a:rPr>
              <a:t>right-hand </a:t>
            </a:r>
            <a:r>
              <a:rPr lang="en-IN" sz="1800" b="1" dirty="0" smtClean="0">
                <a:solidFill>
                  <a:srgbClr val="00B050"/>
                </a:solidFill>
              </a:rPr>
              <a:t>side </a:t>
            </a:r>
            <a:r>
              <a:rPr lang="en-IN" sz="1800" dirty="0" smtClean="0"/>
              <a:t>of </a:t>
            </a:r>
            <a:r>
              <a:rPr lang="en-IN" sz="1800" b="1" dirty="0" err="1" smtClean="0">
                <a:solidFill>
                  <a:srgbClr val="0070C0"/>
                </a:solidFill>
              </a:rPr>
              <a:t>main_string</a:t>
            </a:r>
            <a:r>
              <a:rPr lang="en-IN" sz="1800" i="1" dirty="0" smtClean="0"/>
              <a:t> </a:t>
            </a:r>
            <a:r>
              <a:rPr lang="en-IN" sz="1800" dirty="0" smtClean="0"/>
              <a:t>. </a:t>
            </a:r>
            <a:r>
              <a:rPr lang="en-IN" sz="1800" dirty="0" smtClean="0"/>
              <a:t>If this parameter is </a:t>
            </a:r>
            <a:r>
              <a:rPr lang="en-IN" sz="1800" b="1" dirty="0" smtClean="0">
                <a:solidFill>
                  <a:schemeClr val="accent1"/>
                </a:solidFill>
              </a:rPr>
              <a:t>omitted</a:t>
            </a:r>
            <a:r>
              <a:rPr lang="en-IN" sz="1800" dirty="0" smtClean="0"/>
              <a:t>, the </a:t>
            </a:r>
            <a:r>
              <a:rPr lang="en-IN" sz="1800" b="1" dirty="0" smtClean="0">
                <a:solidFill>
                  <a:srgbClr val="0070C0"/>
                </a:solidFill>
              </a:rPr>
              <a:t>R</a:t>
            </a:r>
            <a:r>
              <a:rPr lang="en-IN" sz="1800" b="1" dirty="0" smtClean="0">
                <a:solidFill>
                  <a:srgbClr val="0070C0"/>
                </a:solidFill>
              </a:rPr>
              <a:t>TRIM </a:t>
            </a:r>
            <a:r>
              <a:rPr lang="en-IN" sz="1800" dirty="0" smtClean="0"/>
              <a:t>function will remove all </a:t>
            </a:r>
            <a:r>
              <a:rPr lang="en-IN" sz="1800" dirty="0" smtClean="0"/>
              <a:t>ending </a:t>
            </a:r>
            <a:r>
              <a:rPr lang="en-IN" sz="1800" dirty="0" smtClean="0"/>
              <a:t>spaces from </a:t>
            </a:r>
            <a:r>
              <a:rPr lang="en-IN" sz="1800" b="1" dirty="0" err="1" smtClean="0">
                <a:solidFill>
                  <a:srgbClr val="0070C0"/>
                </a:solidFill>
              </a:rPr>
              <a:t>main_string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SUBSTR()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extracts and </a:t>
            </a:r>
            <a:r>
              <a:rPr lang="en-IN" sz="2400" dirty="0" err="1" smtClean="0"/>
              <a:t>retuns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70C0"/>
                </a:solidFill>
              </a:rPr>
              <a:t>substring</a:t>
            </a:r>
            <a:r>
              <a:rPr lang="en-IN" sz="2400" dirty="0" smtClean="0"/>
              <a:t> from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SUBSTR(</a:t>
            </a:r>
            <a:r>
              <a:rPr lang="en-IN" sz="2000" b="1" dirty="0" err="1" smtClean="0">
                <a:solidFill>
                  <a:srgbClr val="0070C0"/>
                </a:solidFill>
              </a:rPr>
              <a:t>main_string,start_pos,length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main_string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1800" dirty="0" smtClean="0"/>
              <a:t> </a:t>
            </a:r>
            <a:r>
              <a:rPr lang="en-IN" sz="1800" dirty="0" smtClean="0"/>
              <a:t>from which extraction will be done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start_pos</a:t>
            </a:r>
            <a:r>
              <a:rPr lang="en-US" sz="2000" b="1" u="sng" dirty="0" smtClean="0">
                <a:solidFill>
                  <a:srgbClr val="C0000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IN" sz="1800" dirty="0" smtClean="0"/>
              <a:t>The  </a:t>
            </a:r>
            <a:r>
              <a:rPr lang="en-IN" sz="1800" b="1" dirty="0" smtClean="0">
                <a:solidFill>
                  <a:srgbClr val="0070C0"/>
                </a:solidFill>
              </a:rPr>
              <a:t>starting position </a:t>
            </a:r>
            <a:r>
              <a:rPr lang="en-IN" sz="1800" dirty="0" smtClean="0"/>
              <a:t>of extraction .If it is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1800" dirty="0" smtClean="0"/>
              <a:t> then counting begins from the </a:t>
            </a:r>
            <a:r>
              <a:rPr lang="en-IN" sz="1800" b="1" dirty="0" smtClean="0">
                <a:solidFill>
                  <a:srgbClr val="00B050"/>
                </a:solidFill>
              </a:rPr>
              <a:t>start </a:t>
            </a:r>
            <a:r>
              <a:rPr lang="en-IN" sz="1800" dirty="0" smtClean="0"/>
              <a:t>of the string and if it is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sz="1800" dirty="0" smtClean="0"/>
              <a:t> then counting </a:t>
            </a:r>
            <a:r>
              <a:rPr lang="en-IN" sz="1800" dirty="0" smtClean="0"/>
              <a:t>b</a:t>
            </a:r>
            <a:r>
              <a:rPr lang="en-IN" sz="1800" dirty="0" smtClean="0"/>
              <a:t>egins from the </a:t>
            </a:r>
            <a:r>
              <a:rPr lang="en-IN" sz="1800" b="1" dirty="0" smtClean="0">
                <a:solidFill>
                  <a:srgbClr val="00B050"/>
                </a:solidFill>
              </a:rPr>
              <a:t>end</a:t>
            </a:r>
            <a:r>
              <a:rPr lang="en-IN" sz="1800" dirty="0" smtClean="0"/>
              <a:t>.</a:t>
            </a:r>
            <a:endParaRPr lang="en-US" sz="18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smtClean="0">
                <a:solidFill>
                  <a:srgbClr val="C00000"/>
                </a:solidFill>
              </a:rPr>
              <a:t>length: </a:t>
            </a:r>
            <a:r>
              <a:rPr lang="en-IN" sz="2000" dirty="0" smtClean="0"/>
              <a:t>The </a:t>
            </a:r>
            <a:r>
              <a:rPr lang="en-IN" sz="2000" dirty="0" smtClean="0"/>
              <a:t>number of characters </a:t>
            </a:r>
            <a:r>
              <a:rPr lang="en-IN" sz="2000" dirty="0" smtClean="0"/>
              <a:t>to b extracted. If it is </a:t>
            </a:r>
            <a:r>
              <a:rPr lang="en-IN" sz="2000" b="1" dirty="0" smtClean="0">
                <a:solidFill>
                  <a:schemeClr val="accent1"/>
                </a:solidFill>
              </a:rPr>
              <a:t>omitted</a:t>
            </a:r>
            <a:r>
              <a:rPr lang="en-IN" sz="2000" dirty="0" smtClean="0"/>
              <a:t> then the while string from the </a:t>
            </a:r>
            <a:r>
              <a:rPr lang="en-IN" sz="2000" b="1" dirty="0" err="1" smtClean="0">
                <a:solidFill>
                  <a:srgbClr val="0070C0"/>
                </a:solidFill>
              </a:rPr>
              <a:t>start_pos</a:t>
            </a:r>
            <a:r>
              <a:rPr lang="en-IN" sz="2000" dirty="0" smtClean="0"/>
              <a:t> is returned.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r</a:t>
            </a:r>
            <a:r>
              <a:rPr lang="en-IN" sz="2400" dirty="0" smtClean="0"/>
              <a:t>emoves </a:t>
            </a:r>
            <a:r>
              <a:rPr lang="en-IN" sz="2400" dirty="0" smtClean="0"/>
              <a:t>all </a:t>
            </a:r>
            <a:r>
              <a:rPr lang="en-IN" sz="2400" dirty="0" smtClean="0"/>
              <a:t>whitespaces from </a:t>
            </a:r>
            <a:r>
              <a:rPr lang="en-IN" sz="2400" dirty="0" smtClean="0"/>
              <a:t>the beginning </a:t>
            </a:r>
            <a:r>
              <a:rPr lang="en-IN" sz="2400" dirty="0" smtClean="0"/>
              <a:t>as well as the </a:t>
            </a:r>
            <a:r>
              <a:rPr lang="en-IN" sz="2400" dirty="0" smtClean="0"/>
              <a:t>end of a string.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  <a:endParaRPr lang="en-IN" sz="2400" b="1" u="sng" dirty="0" smtClean="0"/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TRIM(</a:t>
            </a:r>
            <a:r>
              <a:rPr lang="en-IN" sz="2000" b="1" dirty="0" err="1" smtClean="0">
                <a:solidFill>
                  <a:srgbClr val="0070C0"/>
                </a:solidFill>
              </a:rPr>
              <a:t>main_string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716592" cy="1743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UPPER()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converts </a:t>
            </a:r>
            <a:r>
              <a:rPr lang="en-IN" sz="2400" b="1" dirty="0" smtClean="0">
                <a:solidFill>
                  <a:srgbClr val="0070C0"/>
                </a:solidFill>
              </a:rPr>
              <a:t>all letters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7030A0"/>
                </a:solidFill>
              </a:rPr>
              <a:t>string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uppercase</a:t>
            </a:r>
            <a:r>
              <a:rPr lang="en-IN" sz="2400" b="1" dirty="0" smtClean="0">
                <a:solidFill>
                  <a:srgbClr val="00B050"/>
                </a:solidFill>
              </a:rPr>
              <a:t>.</a:t>
            </a:r>
            <a:endParaRPr lang="en-IN" sz="2400" b="1" u="sng" dirty="0" smtClean="0">
              <a:solidFill>
                <a:srgbClr val="00B05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UPPER(string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6"/>
            <a:ext cx="8858312" cy="1743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of every employee </a:t>
            </a:r>
            <a:r>
              <a:rPr lang="en-US" sz="2400" dirty="0" smtClean="0"/>
              <a:t>as well as </a:t>
            </a:r>
            <a:r>
              <a:rPr lang="en-US" sz="2400" b="1" dirty="0" smtClean="0">
                <a:solidFill>
                  <a:srgbClr val="0070C0"/>
                </a:solidFill>
              </a:rPr>
              <a:t>its length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rgbClr val="0070C0"/>
                </a:solidFill>
              </a:rPr>
              <a:t>EMP table.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7" y="2571744"/>
            <a:ext cx="8790401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of every employee </a:t>
            </a:r>
            <a:r>
              <a:rPr lang="en-US" sz="2400" dirty="0" smtClean="0"/>
              <a:t>prefixed with </a:t>
            </a:r>
            <a:r>
              <a:rPr lang="en-US" sz="2400" b="1" dirty="0" smtClean="0">
                <a:solidFill>
                  <a:srgbClr val="C00000"/>
                </a:solidFill>
              </a:rPr>
              <a:t>Mr</a:t>
            </a:r>
            <a:r>
              <a:rPr lang="en-US" sz="2400" b="1" smtClean="0">
                <a:solidFill>
                  <a:srgbClr val="C00000"/>
                </a:solidFill>
              </a:rPr>
              <a:t>. </a:t>
            </a:r>
            <a:r>
              <a:rPr lang="en-US" sz="2400" smtClean="0"/>
              <a:t>from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EMP table.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8715435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String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Oracle has a huge collection of 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String Functions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dirty="0" smtClean="0"/>
              <a:t>functions helps us </a:t>
            </a:r>
            <a:r>
              <a:rPr lang="en-IN" sz="2400" b="1" dirty="0" smtClean="0">
                <a:solidFill>
                  <a:srgbClr val="0070C0"/>
                </a:solidFill>
              </a:rPr>
              <a:t>manipulate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character strings </a:t>
            </a:r>
            <a:r>
              <a:rPr lang="en-IN" sz="2400" dirty="0" smtClean="0"/>
              <a:t>more </a:t>
            </a:r>
            <a:r>
              <a:rPr lang="en-IN" sz="2400" b="1" dirty="0" smtClean="0">
                <a:solidFill>
                  <a:srgbClr val="00B050"/>
                </a:solidFill>
              </a:rPr>
              <a:t>effectively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ASCII()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function returns an </a:t>
            </a:r>
            <a:r>
              <a:rPr lang="en-IN" sz="2400" b="1" dirty="0" smtClean="0">
                <a:solidFill>
                  <a:srgbClr val="0070C0"/>
                </a:solidFill>
              </a:rPr>
              <a:t>ASCII code </a:t>
            </a:r>
            <a:r>
              <a:rPr lang="en-IN" sz="2400" dirty="0" smtClean="0"/>
              <a:t>value of a </a:t>
            </a:r>
            <a:r>
              <a:rPr lang="en-IN" sz="2400" b="1" dirty="0" smtClean="0">
                <a:solidFill>
                  <a:srgbClr val="00B050"/>
                </a:solidFill>
              </a:rPr>
              <a:t>character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ASCII(</a:t>
            </a:r>
            <a:r>
              <a:rPr lang="en-IN" sz="1900" b="1" dirty="0" err="1" smtClean="0">
                <a:solidFill>
                  <a:srgbClr val="0070C0"/>
                </a:solidFill>
              </a:rPr>
              <a:t>char_value</a:t>
            </a:r>
            <a:r>
              <a:rPr lang="en-IN" sz="1900" b="1" dirty="0" smtClean="0">
                <a:solidFill>
                  <a:srgbClr val="0070C0"/>
                </a:solidFill>
              </a:rPr>
              <a:t>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8786874" cy="164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DUMP()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a </a:t>
            </a:r>
            <a:r>
              <a:rPr lang="en-IN" sz="2400" b="1" dirty="0" smtClean="0">
                <a:solidFill>
                  <a:srgbClr val="0070C0"/>
                </a:solidFill>
              </a:rPr>
              <a:t>varchar2 </a:t>
            </a:r>
            <a:r>
              <a:rPr lang="en-IN" sz="2400" dirty="0" smtClean="0"/>
              <a:t>value that includes the </a:t>
            </a:r>
            <a:r>
              <a:rPr lang="en-IN" sz="2400" b="1" dirty="0" err="1" smtClean="0">
                <a:solidFill>
                  <a:srgbClr val="C00000"/>
                </a:solidFill>
              </a:rPr>
              <a:t>datatype</a:t>
            </a:r>
            <a:r>
              <a:rPr lang="en-IN" sz="2400" b="1" dirty="0" smtClean="0">
                <a:solidFill>
                  <a:srgbClr val="C00000"/>
                </a:solidFill>
              </a:rPr>
              <a:t> code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length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bytes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chemeClr val="accent1"/>
                </a:solidFill>
              </a:rPr>
              <a:t>internal representation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expression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DUMP(string)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955997"/>
            <a:ext cx="8858312" cy="1401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CHR()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character </a:t>
            </a:r>
            <a:r>
              <a:rPr lang="en-IN" sz="2400" dirty="0" smtClean="0"/>
              <a:t>of given </a:t>
            </a:r>
            <a:r>
              <a:rPr lang="en-IN" sz="2400" b="1" dirty="0" err="1" smtClean="0">
                <a:solidFill>
                  <a:schemeClr val="accent5">
                    <a:lumMod val="75000"/>
                  </a:schemeClr>
                </a:solidFill>
              </a:rPr>
              <a:t>Ascii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Number</a:t>
            </a: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CHR(</a:t>
            </a:r>
            <a:r>
              <a:rPr lang="en-IN" sz="1900" b="1" dirty="0" err="1" smtClean="0">
                <a:solidFill>
                  <a:srgbClr val="0070C0"/>
                </a:solidFill>
              </a:rPr>
              <a:t>numeirc_value</a:t>
            </a:r>
            <a:r>
              <a:rPr lang="en-IN" sz="1900" b="1" dirty="0" smtClean="0">
                <a:solidFill>
                  <a:srgbClr val="0070C0"/>
                </a:solidFill>
              </a:rPr>
              <a:t>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8786874" cy="1617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INITCAP()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converts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first letter </a:t>
            </a:r>
            <a:r>
              <a:rPr lang="en-IN" sz="2400" dirty="0" smtClean="0"/>
              <a:t>of each word to </a:t>
            </a:r>
            <a:r>
              <a:rPr lang="en-IN" sz="2400" b="1" dirty="0" smtClean="0">
                <a:solidFill>
                  <a:srgbClr val="7030A0"/>
                </a:solidFill>
              </a:rPr>
              <a:t>uppercase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other letters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lowercase</a:t>
            </a:r>
            <a:r>
              <a:rPr lang="en-IN" sz="2400" dirty="0" smtClean="0"/>
              <a:t>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INITCAP(string)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8715435" cy="183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INSTR()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searches</a:t>
            </a:r>
            <a:r>
              <a:rPr lang="en-IN" sz="2400" dirty="0" smtClean="0"/>
              <a:t> for a </a:t>
            </a:r>
            <a:r>
              <a:rPr lang="en-IN" sz="2400" b="1" dirty="0" smtClean="0">
                <a:solidFill>
                  <a:srgbClr val="00B050"/>
                </a:solidFill>
              </a:rPr>
              <a:t>substring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 and returns the </a:t>
            </a:r>
            <a:r>
              <a:rPr lang="en-IN" sz="2400" b="1" dirty="0" smtClean="0">
                <a:solidFill>
                  <a:srgbClr val="C00000"/>
                </a:solidFill>
              </a:rPr>
              <a:t>position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substring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.</a:t>
            </a:r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INSTR(</a:t>
            </a:r>
            <a:r>
              <a:rPr lang="en-IN" sz="1900" b="1" dirty="0" err="1" smtClean="0">
                <a:solidFill>
                  <a:srgbClr val="0070C0"/>
                </a:solidFill>
              </a:rPr>
              <a:t>main_string,sub_string</a:t>
            </a:r>
            <a:r>
              <a:rPr lang="en-IN" sz="1900" b="1" dirty="0" smtClean="0">
                <a:solidFill>
                  <a:srgbClr val="0070C0"/>
                </a:solidFill>
              </a:rPr>
              <a:t>,[</a:t>
            </a:r>
            <a:r>
              <a:rPr lang="en-IN" sz="1900" b="1" dirty="0" err="1" smtClean="0">
                <a:solidFill>
                  <a:srgbClr val="0070C0"/>
                </a:solidFill>
              </a:rPr>
              <a:t>start_pos</a:t>
            </a:r>
            <a:r>
              <a:rPr lang="en-IN" sz="1900" b="1" dirty="0" smtClean="0">
                <a:solidFill>
                  <a:srgbClr val="0070C0"/>
                </a:solidFill>
              </a:rPr>
              <a:t>],[</a:t>
            </a:r>
            <a:r>
              <a:rPr lang="en-IN" sz="1900" b="1" dirty="0" err="1" smtClean="0">
                <a:solidFill>
                  <a:srgbClr val="0070C0"/>
                </a:solidFill>
              </a:rPr>
              <a:t>no_of_occ</a:t>
            </a:r>
            <a:r>
              <a:rPr lang="en-IN" sz="1900" b="1" dirty="0" smtClean="0">
                <a:solidFill>
                  <a:srgbClr val="0070C0"/>
                </a:solidFill>
              </a:rPr>
              <a:t>])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</a:t>
            </a:r>
          </a:p>
          <a:p>
            <a:pPr lvl="1"/>
            <a:r>
              <a:rPr lang="en-US" sz="1900" b="1" u="sng" dirty="0" err="1" smtClean="0">
                <a:solidFill>
                  <a:srgbClr val="C00000"/>
                </a:solidFill>
              </a:rPr>
              <a:t>main_string</a:t>
            </a:r>
            <a:r>
              <a:rPr lang="en-US" sz="19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2000" dirty="0" smtClean="0"/>
              <a:t> or </a:t>
            </a:r>
            <a:r>
              <a:rPr lang="en-IN" sz="2000" b="1" dirty="0" smtClean="0">
                <a:solidFill>
                  <a:srgbClr val="0070C0"/>
                </a:solidFill>
              </a:rPr>
              <a:t>character expression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00B050"/>
                </a:solidFill>
              </a:rPr>
              <a:t>contains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substring </a:t>
            </a:r>
            <a:r>
              <a:rPr lang="en-IN" sz="2000" dirty="0" smtClean="0"/>
              <a:t>to be </a:t>
            </a:r>
            <a:r>
              <a:rPr lang="en-IN" sz="2000" b="1" dirty="0" smtClean="0">
                <a:solidFill>
                  <a:srgbClr val="002060"/>
                </a:solidFill>
              </a:rPr>
              <a:t>searched</a:t>
            </a:r>
          </a:p>
          <a:p>
            <a:pPr lvl="1"/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sub_string</a:t>
            </a:r>
            <a:r>
              <a:rPr lang="en-US" sz="2000" b="1" u="sng" dirty="0" smtClean="0">
                <a:solidFill>
                  <a:srgbClr val="C00000"/>
                </a:solidFill>
              </a:rPr>
              <a:t>: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70C0"/>
                </a:solidFill>
              </a:rPr>
              <a:t>string</a:t>
            </a:r>
            <a:r>
              <a:rPr lang="en-IN" sz="2000" dirty="0" smtClean="0"/>
              <a:t> or </a:t>
            </a:r>
            <a:r>
              <a:rPr lang="en-IN" sz="2000" b="1" dirty="0" smtClean="0">
                <a:solidFill>
                  <a:srgbClr val="0070C0"/>
                </a:solidFill>
              </a:rPr>
              <a:t>character expression </a:t>
            </a:r>
            <a:r>
              <a:rPr lang="en-IN" sz="2000" dirty="0" smtClean="0"/>
              <a:t>that is to be </a:t>
            </a:r>
            <a:r>
              <a:rPr lang="en-IN" sz="2000" b="1" dirty="0" smtClean="0">
                <a:solidFill>
                  <a:srgbClr val="002060"/>
                </a:solidFill>
              </a:rPr>
              <a:t>searched</a:t>
            </a:r>
          </a:p>
          <a:p>
            <a:pPr lvl="1"/>
            <a:endParaRPr lang="en-US" sz="2000" b="1" u="sng" dirty="0" smtClean="0"/>
          </a:p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start_pos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A </a:t>
            </a:r>
            <a:r>
              <a:rPr lang="en-IN" sz="2000" b="1" dirty="0" smtClean="0">
                <a:solidFill>
                  <a:srgbClr val="0070C0"/>
                </a:solidFill>
              </a:rPr>
              <a:t>nonzero integer </a:t>
            </a:r>
            <a:r>
              <a:rPr lang="en-IN" sz="2000" dirty="0" smtClean="0"/>
              <a:t>that specifies where in the string the </a:t>
            </a:r>
            <a:r>
              <a:rPr lang="en-IN" sz="2000" b="1" dirty="0" smtClean="0">
                <a:solidFill>
                  <a:srgbClr val="7030A0"/>
                </a:solidFill>
              </a:rPr>
              <a:t>INSTR() </a:t>
            </a:r>
            <a:r>
              <a:rPr lang="en-IN" sz="2000" dirty="0" smtClean="0"/>
              <a:t>function </a:t>
            </a:r>
            <a:r>
              <a:rPr lang="en-IN" sz="2000" b="1" dirty="0" smtClean="0">
                <a:solidFill>
                  <a:srgbClr val="00B050"/>
                </a:solidFill>
              </a:rPr>
              <a:t>begins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0070C0"/>
                </a:solidFill>
              </a:rPr>
              <a:t>search</a:t>
            </a:r>
            <a:r>
              <a:rPr lang="en-IN" sz="2000" dirty="0" smtClean="0"/>
              <a:t>. If it is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2000" dirty="0" smtClean="0"/>
              <a:t> , then search starts from </a:t>
            </a:r>
            <a:r>
              <a:rPr lang="en-IN" sz="2000" b="1" dirty="0" smtClean="0">
                <a:solidFill>
                  <a:srgbClr val="00B050"/>
                </a:solidFill>
              </a:rPr>
              <a:t>beginning</a:t>
            </a:r>
            <a:r>
              <a:rPr lang="en-IN" sz="2000" dirty="0" smtClean="0"/>
              <a:t> and if it is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sz="2000" dirty="0" smtClean="0"/>
              <a:t> , searching starts from the </a:t>
            </a:r>
            <a:r>
              <a:rPr lang="en-IN" sz="2000" b="1" dirty="0" smtClean="0">
                <a:solidFill>
                  <a:srgbClr val="00B050"/>
                </a:solidFill>
              </a:rPr>
              <a:t>end</a:t>
            </a:r>
            <a:r>
              <a:rPr lang="en-IN" sz="2000" dirty="0" smtClean="0"/>
              <a:t>. Default is </a:t>
            </a:r>
            <a:r>
              <a:rPr lang="en-IN" sz="2000" b="1" dirty="0" smtClean="0">
                <a:solidFill>
                  <a:srgbClr val="C00000"/>
                </a:solidFill>
              </a:rPr>
              <a:t>1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endParaRPr lang="en-US" sz="1900" b="1" u="sng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INSTR()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r>
              <a:rPr lang="en-US" sz="2000" b="1" u="sng" dirty="0" err="1" smtClean="0">
                <a:solidFill>
                  <a:srgbClr val="C00000"/>
                </a:solidFill>
              </a:rPr>
              <a:t>no_of_occ</a:t>
            </a:r>
            <a:r>
              <a:rPr lang="en-US" sz="2000" b="1" u="sng" dirty="0" smtClean="0">
                <a:solidFill>
                  <a:srgbClr val="C00000"/>
                </a:solidFill>
              </a:rPr>
              <a:t>: </a:t>
            </a:r>
            <a:r>
              <a:rPr lang="en-IN" sz="2000" dirty="0" smtClean="0"/>
              <a:t> A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IN" sz="2000" dirty="0" smtClean="0"/>
              <a:t> that </a:t>
            </a:r>
            <a:r>
              <a:rPr lang="en-IN" sz="2000" b="1" dirty="0" smtClean="0">
                <a:solidFill>
                  <a:srgbClr val="0070C0"/>
                </a:solidFill>
              </a:rPr>
              <a:t>specifies </a:t>
            </a:r>
            <a:r>
              <a:rPr lang="en-IN" sz="2000" dirty="0" smtClean="0"/>
              <a:t>which </a:t>
            </a:r>
            <a:r>
              <a:rPr lang="en-IN" sz="2000" b="1" dirty="0" smtClean="0">
                <a:solidFill>
                  <a:srgbClr val="00B050"/>
                </a:solidFill>
              </a:rPr>
              <a:t>occurrence</a:t>
            </a:r>
            <a:r>
              <a:rPr lang="en-IN" sz="2000" dirty="0" smtClean="0"/>
              <a:t> of the </a:t>
            </a:r>
            <a:r>
              <a:rPr lang="en-IN" sz="2000" b="1" dirty="0" smtClean="0">
                <a:solidFill>
                  <a:srgbClr val="7030A0"/>
                </a:solidFill>
              </a:rPr>
              <a:t>substring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70C0"/>
                </a:solidFill>
              </a:rPr>
              <a:t>INSTR()</a:t>
            </a:r>
            <a:r>
              <a:rPr lang="en-IN" sz="2000" dirty="0" smtClean="0"/>
              <a:t> function should search. Its default value is </a:t>
            </a:r>
            <a:r>
              <a:rPr lang="en-IN" sz="2000" b="1" dirty="0" smtClean="0">
                <a:solidFill>
                  <a:srgbClr val="C00000"/>
                </a:solidFill>
              </a:rPr>
              <a:t>1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pPr lvl="1"/>
            <a:endParaRPr lang="en-US" sz="19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Value:</a:t>
            </a:r>
          </a:p>
          <a:p>
            <a:pPr lvl="1"/>
            <a:r>
              <a:rPr lang="en-IN" sz="2000" dirty="0" smtClean="0"/>
              <a:t>The </a:t>
            </a:r>
            <a:r>
              <a:rPr lang="en-IN" sz="2000" b="1" dirty="0" smtClean="0">
                <a:solidFill>
                  <a:srgbClr val="0070C0"/>
                </a:solidFill>
              </a:rPr>
              <a:t>INSTR()</a:t>
            </a:r>
            <a:r>
              <a:rPr lang="en-IN" sz="2000" dirty="0" smtClean="0"/>
              <a:t> function returns a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positive integer </a:t>
            </a:r>
            <a:r>
              <a:rPr lang="en-IN" sz="2000" dirty="0" smtClean="0"/>
              <a:t>that is the </a:t>
            </a:r>
            <a:r>
              <a:rPr lang="en-IN" sz="2000" b="1" dirty="0" smtClean="0">
                <a:solidFill>
                  <a:srgbClr val="7030A0"/>
                </a:solidFill>
              </a:rPr>
              <a:t>position</a:t>
            </a:r>
            <a:r>
              <a:rPr lang="en-IN" sz="2000" dirty="0" smtClean="0"/>
              <a:t> of the </a:t>
            </a:r>
            <a:r>
              <a:rPr lang="en-IN" sz="2000" b="1" dirty="0" smtClean="0">
                <a:solidFill>
                  <a:srgbClr val="00B050"/>
                </a:solidFill>
              </a:rPr>
              <a:t>substring</a:t>
            </a:r>
            <a:r>
              <a:rPr lang="en-IN" sz="2000" dirty="0" smtClean="0"/>
              <a:t> within the </a:t>
            </a:r>
            <a:r>
              <a:rPr lang="en-IN" sz="2000" b="1" dirty="0" smtClean="0">
                <a:solidFill>
                  <a:srgbClr val="00B050"/>
                </a:solidFill>
              </a:rPr>
              <a:t>main string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If the </a:t>
            </a:r>
            <a:r>
              <a:rPr lang="en-IN" sz="2000" b="1" dirty="0" smtClean="0">
                <a:solidFill>
                  <a:srgbClr val="00B050"/>
                </a:solidFill>
              </a:rPr>
              <a:t>main string</a:t>
            </a:r>
            <a:r>
              <a:rPr lang="en-IN" sz="2000" dirty="0" smtClean="0"/>
              <a:t> does not contain the </a:t>
            </a:r>
            <a:r>
              <a:rPr lang="en-IN" sz="2000" b="1" dirty="0" smtClean="0">
                <a:solidFill>
                  <a:srgbClr val="00B050"/>
                </a:solidFill>
              </a:rPr>
              <a:t>substring</a:t>
            </a:r>
            <a:r>
              <a:rPr lang="en-IN" sz="2000" dirty="0" smtClean="0"/>
              <a:t>, the </a:t>
            </a:r>
            <a:r>
              <a:rPr lang="en-IN" sz="2000" b="1" dirty="0" smtClean="0">
                <a:solidFill>
                  <a:srgbClr val="0070C0"/>
                </a:solidFill>
              </a:rPr>
              <a:t>INSTR() </a:t>
            </a:r>
            <a:r>
              <a:rPr lang="en-IN" sz="2000" dirty="0" smtClean="0"/>
              <a:t>function returns </a:t>
            </a:r>
            <a:r>
              <a:rPr lang="en-IN" sz="2000" b="1" dirty="0" smtClean="0">
                <a:solidFill>
                  <a:srgbClr val="C00000"/>
                </a:solidFill>
              </a:rPr>
              <a:t>0</a:t>
            </a:r>
            <a:r>
              <a:rPr lang="en-IN" sz="2000" dirty="0" smtClean="0"/>
              <a:t> (zero).</a:t>
            </a:r>
          </a:p>
          <a:p>
            <a:pPr lvl="1"/>
            <a:endParaRPr lang="en-US" sz="1900" b="1" u="sng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5932</TotalTime>
  <Words>616</Words>
  <Application>Microsoft Office PowerPoint</Application>
  <PresentationFormat>On-screen Show (4:3)</PresentationFormat>
  <Paragraphs>280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Slide 1</vt:lpstr>
      <vt:lpstr>Today’s Agenda</vt:lpstr>
      <vt:lpstr> String Functions In Oracle</vt:lpstr>
      <vt:lpstr> The Function ASCII()</vt:lpstr>
      <vt:lpstr> The Function DUMP()</vt:lpstr>
      <vt:lpstr> The Function CHR()</vt:lpstr>
      <vt:lpstr> The Function INITCAP()</vt:lpstr>
      <vt:lpstr> The Function INSTR()</vt:lpstr>
      <vt:lpstr> The Function INSTR()</vt:lpstr>
      <vt:lpstr> Examples</vt:lpstr>
      <vt:lpstr> The Function LENGTH()</vt:lpstr>
      <vt:lpstr> The Function LOWER()</vt:lpstr>
      <vt:lpstr> The Function LPAD()</vt:lpstr>
      <vt:lpstr> Examples</vt:lpstr>
      <vt:lpstr> The Function LTRIM()</vt:lpstr>
      <vt:lpstr> Examples</vt:lpstr>
      <vt:lpstr> The Function REPLACE()</vt:lpstr>
      <vt:lpstr> Examples</vt:lpstr>
      <vt:lpstr> The Function RPAD()</vt:lpstr>
      <vt:lpstr> Examples</vt:lpstr>
      <vt:lpstr> The Function RTRIM()</vt:lpstr>
      <vt:lpstr> Examples</vt:lpstr>
      <vt:lpstr> The Function SUBSTR()</vt:lpstr>
      <vt:lpstr> Examples</vt:lpstr>
      <vt:lpstr> The Function TRIM()</vt:lpstr>
      <vt:lpstr> The Function UPPER()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491</cp:revision>
  <dcterms:created xsi:type="dcterms:W3CDTF">2015-12-21T13:46:48Z</dcterms:created>
  <dcterms:modified xsi:type="dcterms:W3CDTF">2020-06-14T21:07:33Z</dcterms:modified>
</cp:coreProperties>
</file>