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575" r:id="rId4"/>
    <p:sldId id="576" r:id="rId5"/>
    <p:sldId id="623" r:id="rId6"/>
    <p:sldId id="654" r:id="rId7"/>
    <p:sldId id="655" r:id="rId8"/>
    <p:sldId id="672" r:id="rId9"/>
    <p:sldId id="673" r:id="rId10"/>
    <p:sldId id="674" r:id="rId11"/>
    <p:sldId id="675" r:id="rId12"/>
    <p:sldId id="676" r:id="rId13"/>
    <p:sldId id="677" r:id="rId14"/>
    <p:sldId id="6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SIGN()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sign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SIGN(n)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5" y="4855499"/>
            <a:ext cx="8602948" cy="1121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MOD()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remainder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n1</a:t>
            </a:r>
            <a:r>
              <a:rPr lang="en-IN" sz="2400" dirty="0" smtClean="0"/>
              <a:t> divided by </a:t>
            </a:r>
            <a:r>
              <a:rPr lang="en-IN" sz="2400" b="1" dirty="0" smtClean="0">
                <a:solidFill>
                  <a:srgbClr val="C00000"/>
                </a:solidFill>
              </a:rPr>
              <a:t>n2</a:t>
            </a:r>
            <a:r>
              <a:rPr lang="en-IN" sz="2400" dirty="0" smtClean="0"/>
              <a:t>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MOD(n1,n2)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71543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POWER()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result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n1</a:t>
            </a:r>
            <a:r>
              <a:rPr lang="en-IN" sz="2400" dirty="0" smtClean="0"/>
              <a:t> raise to the power of </a:t>
            </a:r>
            <a:r>
              <a:rPr lang="en-IN" sz="2400" b="1" dirty="0" smtClean="0">
                <a:solidFill>
                  <a:srgbClr val="C00000"/>
                </a:solidFill>
              </a:rPr>
              <a:t>n2</a:t>
            </a:r>
            <a:r>
              <a:rPr lang="en-IN" sz="2400" dirty="0" smtClean="0"/>
              <a:t>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POWER(n1,n2)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5499"/>
            <a:ext cx="8715436" cy="1502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SQRT()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square root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7030A0"/>
                </a:solidFill>
              </a:rPr>
              <a:t>non-negative </a:t>
            </a:r>
            <a:r>
              <a:rPr lang="en-IN" sz="2400" dirty="0" smtClean="0"/>
              <a:t>number</a:t>
            </a:r>
            <a:r>
              <a:rPr lang="en-IN" sz="2400" b="1" dirty="0" smtClean="0">
                <a:solidFill>
                  <a:srgbClr val="C00000"/>
                </a:solidFill>
              </a:rPr>
              <a:t> n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SQRT(n)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7"/>
            <a:ext cx="88583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ROUND()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rounded value </a:t>
            </a:r>
            <a:r>
              <a:rPr lang="en-IN" sz="2400" dirty="0" smtClean="0"/>
              <a:t>of the number</a:t>
            </a:r>
            <a:r>
              <a:rPr lang="en-IN" sz="2400" b="1" dirty="0" smtClean="0">
                <a:solidFill>
                  <a:srgbClr val="C00000"/>
                </a:solidFill>
              </a:rPr>
              <a:t> n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ROUND(n)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29133"/>
            <a:ext cx="8786874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NUMERIC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Various NUMERIC Functions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Numeric Functions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In </a:t>
            </a:r>
            <a:r>
              <a:rPr lang="en-US" sz="3200" b="1" dirty="0" smtClean="0"/>
              <a:t>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Oracle has a huge collection of </a:t>
            </a:r>
            <a:r>
              <a:rPr lang="en-IN" sz="2400" b="1" dirty="0" smtClean="0">
                <a:solidFill>
                  <a:srgbClr val="0070C0"/>
                </a:solidFill>
              </a:rPr>
              <a:t> Numeric Functions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functions accept </a:t>
            </a:r>
            <a:r>
              <a:rPr lang="en-IN" sz="2400" b="1" dirty="0" smtClean="0">
                <a:solidFill>
                  <a:srgbClr val="7030A0"/>
                </a:solidFill>
              </a:rPr>
              <a:t>numeric input </a:t>
            </a:r>
            <a:r>
              <a:rPr lang="en-IN" sz="2400" dirty="0" smtClean="0"/>
              <a:t>and return </a:t>
            </a:r>
            <a:r>
              <a:rPr lang="en-IN" sz="2400" b="1" dirty="0" smtClean="0">
                <a:solidFill>
                  <a:srgbClr val="7030A0"/>
                </a:solidFill>
              </a:rPr>
              <a:t>numeric values.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ABS()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absolute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ABS(n)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25496"/>
            <a:ext cx="8786874" cy="1421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CEIL()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 </a:t>
            </a:r>
            <a:r>
              <a:rPr lang="en-IN" sz="2400" b="1" dirty="0" smtClean="0">
                <a:solidFill>
                  <a:srgbClr val="7030A0"/>
                </a:solidFill>
              </a:rPr>
              <a:t>nearest integer</a:t>
            </a:r>
            <a:r>
              <a:rPr lang="en-IN" sz="2400" dirty="0" smtClean="0"/>
              <a:t> which is </a:t>
            </a:r>
            <a:r>
              <a:rPr lang="en-IN" sz="2400" b="1" dirty="0" smtClean="0">
                <a:solidFill>
                  <a:srgbClr val="00B050"/>
                </a:solidFill>
              </a:rPr>
              <a:t>greater than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equal to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CEIL(n)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86323"/>
            <a:ext cx="8858312" cy="1495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FLOOR()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 </a:t>
            </a:r>
            <a:r>
              <a:rPr lang="en-IN" sz="2400" b="1" dirty="0" smtClean="0">
                <a:solidFill>
                  <a:srgbClr val="7030A0"/>
                </a:solidFill>
              </a:rPr>
              <a:t>nearest integer </a:t>
            </a:r>
            <a:r>
              <a:rPr lang="en-IN" sz="2400" dirty="0" smtClean="0"/>
              <a:t>which is </a:t>
            </a:r>
            <a:r>
              <a:rPr lang="en-IN" sz="2400" b="1" dirty="0" smtClean="0">
                <a:solidFill>
                  <a:srgbClr val="00B050"/>
                </a:solidFill>
              </a:rPr>
              <a:t>less than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equal to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FLOOR(n)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7"/>
            <a:ext cx="878687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COS()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cosine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 (an </a:t>
            </a:r>
            <a:r>
              <a:rPr lang="en-IN" sz="2400" b="1" dirty="0" smtClean="0">
                <a:solidFill>
                  <a:srgbClr val="00B050"/>
                </a:solidFill>
              </a:rPr>
              <a:t>angle</a:t>
            </a:r>
            <a:r>
              <a:rPr lang="en-IN" sz="2400" dirty="0" smtClean="0"/>
              <a:t> expressed in </a:t>
            </a:r>
            <a:r>
              <a:rPr lang="en-IN" sz="2400" b="1" dirty="0" smtClean="0">
                <a:solidFill>
                  <a:srgbClr val="7030A0"/>
                </a:solidFill>
              </a:rPr>
              <a:t>radians</a:t>
            </a:r>
            <a:r>
              <a:rPr lang="en-IN" sz="2400" dirty="0" smtClean="0"/>
              <a:t>).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COS(n)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33218"/>
            <a:ext cx="8715435" cy="1366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SIN()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sin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 </a:t>
            </a:r>
            <a:r>
              <a:rPr lang="en-IN" sz="2400" dirty="0" smtClean="0"/>
              <a:t>(an </a:t>
            </a:r>
            <a:r>
              <a:rPr lang="en-IN" sz="2400" b="1" dirty="0" smtClean="0">
                <a:solidFill>
                  <a:srgbClr val="00B050"/>
                </a:solidFill>
              </a:rPr>
              <a:t>angle </a:t>
            </a:r>
            <a:r>
              <a:rPr lang="en-IN" sz="2400" dirty="0" smtClean="0"/>
              <a:t>expressed in </a:t>
            </a:r>
            <a:r>
              <a:rPr lang="en-IN" sz="2400" b="1" dirty="0" smtClean="0">
                <a:solidFill>
                  <a:srgbClr val="7030A0"/>
                </a:solidFill>
              </a:rPr>
              <a:t>radians</a:t>
            </a:r>
            <a:r>
              <a:rPr lang="en-IN" sz="2400" dirty="0" smtClean="0"/>
              <a:t>).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SIN(n)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9276"/>
            <a:ext cx="8715435" cy="125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TAN()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70C0"/>
                </a:solidFill>
              </a:rPr>
              <a:t>tangent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 (an </a:t>
            </a:r>
            <a:r>
              <a:rPr lang="en-IN" sz="2400" b="1" dirty="0" smtClean="0">
                <a:solidFill>
                  <a:srgbClr val="00B050"/>
                </a:solidFill>
              </a:rPr>
              <a:t>angle </a:t>
            </a:r>
            <a:r>
              <a:rPr lang="en-IN" sz="2400" dirty="0" smtClean="0"/>
              <a:t>expressed in </a:t>
            </a:r>
            <a:r>
              <a:rPr lang="en-IN" sz="2400" b="1" dirty="0" smtClean="0">
                <a:solidFill>
                  <a:srgbClr val="7030A0"/>
                </a:solidFill>
              </a:rPr>
              <a:t>radians</a:t>
            </a:r>
            <a:r>
              <a:rPr lang="en-IN" sz="2400" dirty="0" smtClean="0"/>
              <a:t>).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TAN(n)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5" y="4789276"/>
            <a:ext cx="8602948" cy="125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5984</TotalTime>
  <Words>210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 Numeric Functions  In Oracle</vt:lpstr>
      <vt:lpstr> The Function ABS()</vt:lpstr>
      <vt:lpstr> The Function CEIL()</vt:lpstr>
      <vt:lpstr> The Function FLOOR()</vt:lpstr>
      <vt:lpstr> The Function COS()</vt:lpstr>
      <vt:lpstr> The Function SIN()</vt:lpstr>
      <vt:lpstr> The Function TAN()</vt:lpstr>
      <vt:lpstr> The Function SIGN()</vt:lpstr>
      <vt:lpstr> The Function MOD()</vt:lpstr>
      <vt:lpstr> The Function POWER()</vt:lpstr>
      <vt:lpstr> The Function SQRT()</vt:lpstr>
      <vt:lpstr> The Function ROUND()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500</cp:revision>
  <dcterms:created xsi:type="dcterms:W3CDTF">2015-12-21T13:46:48Z</dcterms:created>
  <dcterms:modified xsi:type="dcterms:W3CDTF">2020-06-19T08:33:25Z</dcterms:modified>
</cp:coreProperties>
</file>