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575" r:id="rId4"/>
    <p:sldId id="679" r:id="rId5"/>
    <p:sldId id="680" r:id="rId6"/>
    <p:sldId id="681" r:id="rId7"/>
    <p:sldId id="576" r:id="rId8"/>
    <p:sldId id="682" r:id="rId9"/>
    <p:sldId id="693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4" r:id="rId21"/>
    <p:sldId id="695" r:id="rId22"/>
    <p:sldId id="696" r:id="rId23"/>
    <p:sldId id="6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UsingTO_CHAR</a:t>
            </a:r>
            <a:r>
              <a:rPr lang="en-US" sz="3200" b="1" dirty="0" smtClean="0"/>
              <a:t>()</a:t>
            </a:r>
            <a:br>
              <a:rPr lang="en-US" sz="3200" b="1" dirty="0" smtClean="0"/>
            </a:br>
            <a:r>
              <a:rPr lang="en-US" sz="3200" b="1" dirty="0" smtClean="0"/>
              <a:t>With 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TO_CHAR()</a:t>
            </a:r>
            <a:r>
              <a:rPr lang="en-IN" sz="2400" dirty="0" smtClean="0"/>
              <a:t> function is very useful for formatting the internal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date data </a:t>
            </a:r>
            <a:r>
              <a:rPr lang="en-IN" sz="2400" dirty="0" smtClean="0"/>
              <a:t>returned by a </a:t>
            </a:r>
            <a:r>
              <a:rPr lang="en-IN" sz="2400" b="1" dirty="0" smtClean="0">
                <a:solidFill>
                  <a:srgbClr val="00B050"/>
                </a:solidFill>
              </a:rPr>
              <a:t>query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7030A0"/>
                </a:solidFill>
              </a:rPr>
              <a:t>specific date format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is the format pattern which can be passed as second argument.</a:t>
            </a:r>
          </a:p>
          <a:p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3786191"/>
          <a:ext cx="8715436" cy="25717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7718"/>
                <a:gridCol w="4357718"/>
              </a:tblGrid>
              <a:tr h="47408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Pattern</a:t>
                      </a:r>
                      <a:endParaRPr lang="en-IN" sz="2000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IN" sz="2000" dirty="0"/>
                    </a:p>
                  </a:txBody>
                  <a:tcPr marL="95250" marR="95250" marT="38100" marB="38100" anchor="ctr"/>
                </a:tc>
              </a:tr>
              <a:tr h="474089">
                <a:tc>
                  <a:txBody>
                    <a:bodyPr/>
                    <a:lstStyle/>
                    <a:p>
                      <a:r>
                        <a:rPr lang="en-IN" b="1" dirty="0"/>
                        <a:t>YEAR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Year, spelled out</a:t>
                      </a:r>
                    </a:p>
                  </a:txBody>
                  <a:tcPr marL="95250" marR="95250" marT="38100" marB="38100" anchor="ctr"/>
                </a:tc>
              </a:tr>
              <a:tr h="474089">
                <a:tc>
                  <a:txBody>
                    <a:bodyPr/>
                    <a:lstStyle/>
                    <a:p>
                      <a:r>
                        <a:rPr lang="en-IN" b="1" dirty="0"/>
                        <a:t>YYYY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4-digit year</a:t>
                      </a:r>
                    </a:p>
                  </a:txBody>
                  <a:tcPr marL="95250" marR="95250" marT="38100" marB="38100" anchor="ctr"/>
                </a:tc>
              </a:tr>
              <a:tr h="1149500">
                <a:tc>
                  <a:txBody>
                    <a:bodyPr/>
                    <a:lstStyle/>
                    <a:p>
                      <a:r>
                        <a:rPr lang="en-IN" b="1" dirty="0"/>
                        <a:t>YYY</a:t>
                      </a:r>
                      <a:br>
                        <a:rPr lang="en-IN" b="1" dirty="0"/>
                      </a:br>
                      <a:r>
                        <a:rPr lang="en-IN" b="1" dirty="0"/>
                        <a:t>YY</a:t>
                      </a:r>
                      <a:br>
                        <a:rPr lang="en-IN" b="1" dirty="0"/>
                      </a:br>
                      <a:r>
                        <a:rPr lang="en-IN" b="1" dirty="0"/>
                        <a:t>Y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Last 3, 2, or 1 digit(s) of year.</a:t>
                      </a:r>
                    </a:p>
                  </a:txBody>
                  <a:tcPr marL="95250" marR="9525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UsingTO_CHAR</a:t>
            </a:r>
            <a:r>
              <a:rPr lang="en-US" sz="3200" b="1" dirty="0" smtClean="0"/>
              <a:t>()</a:t>
            </a:r>
            <a:br>
              <a:rPr lang="en-US" sz="3200" b="1" dirty="0" smtClean="0"/>
            </a:br>
            <a:r>
              <a:rPr lang="en-US" sz="3200" b="1" dirty="0" smtClean="0"/>
              <a:t>With 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44" y="1428736"/>
          <a:ext cx="8786874" cy="4929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7"/>
                <a:gridCol w="4393437"/>
              </a:tblGrid>
              <a:tr h="42735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Pattern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IN" sz="2000" dirty="0"/>
                    </a:p>
                  </a:txBody>
                  <a:tcPr/>
                </a:tc>
              </a:tr>
              <a:tr h="427355">
                <a:tc>
                  <a:txBody>
                    <a:bodyPr/>
                    <a:lstStyle/>
                    <a:p>
                      <a:r>
                        <a:rPr lang="en-IN" b="1" dirty="0"/>
                        <a:t>Q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Quarter of year (1, 2, 3, 4; JAN-MAR = 1).</a:t>
                      </a:r>
                    </a:p>
                  </a:txBody>
                  <a:tcPr marL="95250" marR="95250" marT="38100" marB="38100" anchor="ctr"/>
                </a:tc>
              </a:tr>
              <a:tr h="427355">
                <a:tc>
                  <a:txBody>
                    <a:bodyPr/>
                    <a:lstStyle/>
                    <a:p>
                      <a:r>
                        <a:rPr lang="en-IN" b="1" dirty="0"/>
                        <a:t>MM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Month (01-12; JAN = 01).</a:t>
                      </a:r>
                    </a:p>
                  </a:txBody>
                  <a:tcPr marL="95250" marR="95250" marT="38100" marB="38100" anchor="ctr"/>
                </a:tc>
              </a:tr>
              <a:tr h="427355">
                <a:tc>
                  <a:txBody>
                    <a:bodyPr/>
                    <a:lstStyle/>
                    <a:p>
                      <a:r>
                        <a:rPr lang="en-IN" b="1" dirty="0"/>
                        <a:t>MON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Abbreviated name of month.</a:t>
                      </a:r>
                    </a:p>
                  </a:txBody>
                  <a:tcPr marL="95250" marR="95250" marT="38100" marB="38100" anchor="ctr"/>
                </a:tc>
              </a:tr>
              <a:tr h="720064">
                <a:tc>
                  <a:txBody>
                    <a:bodyPr/>
                    <a:lstStyle/>
                    <a:p>
                      <a:r>
                        <a:rPr lang="en-IN" b="1" dirty="0"/>
                        <a:t>MONTH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Name of month, padded with blanks to length of 9 characters.</a:t>
                      </a:r>
                    </a:p>
                  </a:txBody>
                  <a:tcPr marL="95250" marR="95250" marT="38100" marB="38100" anchor="ctr"/>
                </a:tc>
              </a:tr>
              <a:tr h="427355">
                <a:tc>
                  <a:txBody>
                    <a:bodyPr/>
                    <a:lstStyle/>
                    <a:p>
                      <a:r>
                        <a:rPr lang="en-IN" b="1" dirty="0"/>
                        <a:t>RM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Roman numeral month (I-XII; JAN = I).</a:t>
                      </a:r>
                    </a:p>
                  </a:txBody>
                  <a:tcPr marL="95250" marR="95250" marT="38100" marB="38100" anchor="ctr"/>
                </a:tc>
              </a:tr>
              <a:tr h="1036190">
                <a:tc>
                  <a:txBody>
                    <a:bodyPr/>
                    <a:lstStyle/>
                    <a:p>
                      <a:r>
                        <a:rPr lang="en-IN" b="1" dirty="0"/>
                        <a:t>WW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Week of year (1-53) where week 1 starts on the first day of the year and continues to the seventh day of the year.</a:t>
                      </a:r>
                    </a:p>
                  </a:txBody>
                  <a:tcPr marL="95250" marR="95250" marT="38100" marB="38100" anchor="ctr"/>
                </a:tc>
              </a:tr>
              <a:tr h="1036190">
                <a:tc>
                  <a:txBody>
                    <a:bodyPr/>
                    <a:lstStyle/>
                    <a:p>
                      <a:r>
                        <a:rPr lang="en-IN" b="1" dirty="0"/>
                        <a:t>W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of month (1-5) where week 1 starts on the first day of the month and ends on the seventh.</a:t>
                      </a:r>
                    </a:p>
                  </a:txBody>
                  <a:tcPr marL="95250" marR="9525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UsingTO_CHAR</a:t>
            </a:r>
            <a:r>
              <a:rPr lang="en-US" sz="3200" b="1" dirty="0" smtClean="0"/>
              <a:t>()</a:t>
            </a:r>
            <a:br>
              <a:rPr lang="en-US" sz="3200" b="1" dirty="0" smtClean="0"/>
            </a:br>
            <a:r>
              <a:rPr lang="en-US" sz="3200" b="1" dirty="0" smtClean="0"/>
              <a:t>With 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44" y="1428736"/>
          <a:ext cx="8786874" cy="40789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7"/>
                <a:gridCol w="4393437"/>
              </a:tblGrid>
              <a:tr h="4211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Pattern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IN" sz="2000" dirty="0"/>
                    </a:p>
                  </a:txBody>
                  <a:tcPr/>
                </a:tc>
              </a:tr>
              <a:tr h="421161">
                <a:tc>
                  <a:txBody>
                    <a:bodyPr/>
                    <a:lstStyle/>
                    <a:p>
                      <a:r>
                        <a:rPr lang="en-IN" b="1"/>
                        <a:t>D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Day of week (1-7).</a:t>
                      </a:r>
                    </a:p>
                  </a:txBody>
                  <a:tcPr marL="95250" marR="95250" marT="38100" marB="38100" anchor="ctr"/>
                </a:tc>
              </a:tr>
              <a:tr h="421161">
                <a:tc>
                  <a:txBody>
                    <a:bodyPr/>
                    <a:lstStyle/>
                    <a:p>
                      <a:r>
                        <a:rPr lang="en-IN" b="1"/>
                        <a:t>DAY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Name of day.</a:t>
                      </a:r>
                    </a:p>
                  </a:txBody>
                  <a:tcPr marL="95250" marR="95250" marT="38100" marB="38100" anchor="ctr"/>
                </a:tc>
              </a:tr>
              <a:tr h="421161">
                <a:tc>
                  <a:txBody>
                    <a:bodyPr/>
                    <a:lstStyle/>
                    <a:p>
                      <a:r>
                        <a:rPr lang="en-IN" b="1"/>
                        <a:t>DD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Day of month (1-31).</a:t>
                      </a:r>
                    </a:p>
                  </a:txBody>
                  <a:tcPr marL="95250" marR="95250" marT="38100" marB="38100" anchor="ctr"/>
                </a:tc>
              </a:tr>
              <a:tr h="709629">
                <a:tc>
                  <a:txBody>
                    <a:bodyPr/>
                    <a:lstStyle/>
                    <a:p>
                      <a:r>
                        <a:rPr lang="en-IN" b="1"/>
                        <a:t>DDD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Day of year (1-366).</a:t>
                      </a:r>
                    </a:p>
                  </a:txBody>
                  <a:tcPr marL="95250" marR="95250" marT="38100" marB="38100" anchor="ctr"/>
                </a:tc>
              </a:tr>
              <a:tr h="421161">
                <a:tc>
                  <a:txBody>
                    <a:bodyPr/>
                    <a:lstStyle/>
                    <a:p>
                      <a:r>
                        <a:rPr lang="en-IN" b="1" dirty="0"/>
                        <a:t>DY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Abbreviated name of day.</a:t>
                      </a:r>
                    </a:p>
                  </a:txBody>
                  <a:tcPr marL="95250" marR="95250" marT="38100" marB="38100" anchor="ctr"/>
                </a:tc>
              </a:tr>
              <a:tr h="4211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DDSP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Day Spelled Out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  <a:tr h="4211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DDTH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Day With Suffix Of TH,ST</a:t>
                      </a:r>
                      <a:r>
                        <a:rPr lang="en-US" b="1" baseline="0" dirty="0" smtClean="0"/>
                        <a:t> or RD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  <a:tr h="4211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DDSPTH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Day Spelled Out With Suffix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UsingTO_CHAR</a:t>
            </a:r>
            <a:r>
              <a:rPr lang="en-US" sz="3200" b="1" dirty="0" smtClean="0"/>
              <a:t>()</a:t>
            </a:r>
            <a:br>
              <a:rPr lang="en-US" sz="3200" b="1" dirty="0" smtClean="0"/>
            </a:br>
            <a:r>
              <a:rPr lang="en-US" sz="3200" b="1" dirty="0" smtClean="0"/>
              <a:t>With 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357298"/>
          <a:ext cx="8786874" cy="4490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7"/>
                <a:gridCol w="4393437"/>
              </a:tblGrid>
              <a:tr h="561299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HH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Hour of day (1-12).</a:t>
                      </a:r>
                    </a:p>
                  </a:txBody>
                  <a:tcPr marL="95250" marR="95250" marT="38100" marB="38100" anchor="ctr"/>
                </a:tc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HH12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Hour of day (1-12).</a:t>
                      </a:r>
                    </a:p>
                  </a:txBody>
                  <a:tcPr marL="95250" marR="95250" marT="38100" marB="38100" anchor="ctr"/>
                </a:tc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HH24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Hour of day (0-23).</a:t>
                      </a:r>
                    </a:p>
                  </a:txBody>
                  <a:tcPr marL="95250" marR="95250" marT="38100" marB="38100" anchor="ctr"/>
                </a:tc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MI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Minute (0-59).</a:t>
                      </a:r>
                    </a:p>
                  </a:txBody>
                  <a:tcPr marL="95250" marR="95250" marT="38100" marB="38100" anchor="ctr"/>
                </a:tc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SS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Second (0-59).</a:t>
                      </a:r>
                    </a:p>
                  </a:txBody>
                  <a:tcPr marL="95250" marR="95250" marT="38100" marB="38100" anchor="ctr"/>
                </a:tc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SSSSS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Seconds past midnight (0-86399).</a:t>
                      </a:r>
                    </a:p>
                  </a:txBody>
                  <a:tcPr marL="95250" marR="95250" marT="38100" marB="38100" anchor="ctr"/>
                </a:tc>
              </a:tr>
              <a:tr h="5612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AM or PM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 Suffix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day of Independence </a:t>
            </a:r>
            <a:r>
              <a:rPr lang="en-US" sz="2400" dirty="0" smtClean="0"/>
              <a:t>of  </a:t>
            </a:r>
            <a:r>
              <a:rPr lang="en-US" sz="2400" b="1" dirty="0" smtClean="0">
                <a:solidFill>
                  <a:srgbClr val="C00000"/>
                </a:solidFill>
              </a:rPr>
              <a:t>INDIA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WAQ to display </a:t>
            </a:r>
            <a:r>
              <a:rPr lang="en-US" sz="2400" b="1" dirty="0" smtClean="0">
                <a:solidFill>
                  <a:srgbClr val="0070C0"/>
                </a:solidFill>
              </a:rPr>
              <a:t>current time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12 Hou</a:t>
            </a:r>
            <a:r>
              <a:rPr lang="en-US" sz="2400" dirty="0" smtClean="0"/>
              <a:t>r clock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1304233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5000636"/>
            <a:ext cx="8786874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Hiredate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all those </a:t>
            </a:r>
            <a:r>
              <a:rPr lang="en-US" sz="2400" b="1" dirty="0" smtClean="0">
                <a:solidFill>
                  <a:schemeClr val="accent1"/>
                </a:solidFill>
              </a:rPr>
              <a:t>employees </a:t>
            </a:r>
            <a:r>
              <a:rPr lang="en-US" sz="2400" dirty="0" smtClean="0"/>
              <a:t>who were </a:t>
            </a:r>
            <a:r>
              <a:rPr lang="en-US" sz="2400" b="1" dirty="0" smtClean="0">
                <a:solidFill>
                  <a:srgbClr val="7030A0"/>
                </a:solidFill>
              </a:rPr>
              <a:t>hired</a:t>
            </a:r>
            <a:r>
              <a:rPr lang="en-US" sz="2400" dirty="0" smtClean="0"/>
              <a:t> in the year </a:t>
            </a:r>
            <a:r>
              <a:rPr lang="en-US" sz="2400" b="1" dirty="0" smtClean="0">
                <a:solidFill>
                  <a:srgbClr val="C00000"/>
                </a:solidFill>
              </a:rPr>
              <a:t>1981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6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WAQ to display </a:t>
            </a:r>
            <a:r>
              <a:rPr lang="en-US" sz="2400" b="1" dirty="0" err="1" smtClean="0">
                <a:solidFill>
                  <a:srgbClr val="0070C0"/>
                </a:solidFill>
              </a:rPr>
              <a:t>Ename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Hiredate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of all those employees who were hired on </a:t>
            </a:r>
            <a:r>
              <a:rPr lang="en-US" sz="2400" b="1" dirty="0" smtClean="0">
                <a:solidFill>
                  <a:srgbClr val="C00000"/>
                </a:solidFill>
              </a:rPr>
              <a:t>weekends</a:t>
            </a:r>
            <a:r>
              <a:rPr lang="en-US" sz="2400" dirty="0" smtClean="0"/>
              <a:t> irrespective of </a:t>
            </a:r>
            <a:r>
              <a:rPr lang="en-US" sz="2400" b="1" dirty="0" smtClean="0">
                <a:solidFill>
                  <a:srgbClr val="7030A0"/>
                </a:solidFill>
              </a:rPr>
              <a:t>month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year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643182"/>
            <a:ext cx="8786874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smtClean="0"/>
              <a:t>TO_NUMBER()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converts a 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70C0"/>
                </a:solidFill>
              </a:rPr>
              <a:t>number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TO_NUMBER(</a:t>
            </a:r>
            <a:r>
              <a:rPr lang="en-US" sz="1900" b="1" dirty="0" err="1" smtClean="0">
                <a:solidFill>
                  <a:srgbClr val="0070C0"/>
                </a:solidFill>
              </a:rPr>
              <a:t>str,format</a:t>
            </a:r>
            <a:r>
              <a:rPr lang="en-US" sz="1900" b="1" dirty="0" smtClean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Arguments:</a:t>
            </a: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</a:rPr>
              <a:t>str</a:t>
            </a:r>
            <a:r>
              <a:rPr lang="en-IN" dirty="0" smtClean="0">
                <a:solidFill>
                  <a:srgbClr val="C00000"/>
                </a:solidFill>
              </a:rPr>
              <a:t>:</a:t>
            </a:r>
            <a:r>
              <a:rPr lang="en-IN" dirty="0" smtClean="0"/>
              <a:t> This is the </a:t>
            </a:r>
            <a:r>
              <a:rPr lang="en-IN" b="1" dirty="0" smtClean="0">
                <a:solidFill>
                  <a:srgbClr val="0070C0"/>
                </a:solidFill>
              </a:rPr>
              <a:t>string </a:t>
            </a:r>
            <a:r>
              <a:rPr lang="en-IN" dirty="0" smtClean="0"/>
              <a:t> to be converted into  </a:t>
            </a:r>
            <a:r>
              <a:rPr lang="en-IN" b="1" dirty="0" smtClean="0">
                <a:solidFill>
                  <a:srgbClr val="7030A0"/>
                </a:solidFill>
              </a:rPr>
              <a:t>Number</a:t>
            </a:r>
            <a:r>
              <a:rPr lang="en-IN" dirty="0" smtClean="0"/>
              <a:t> type</a:t>
            </a:r>
          </a:p>
          <a:p>
            <a:pPr lvl="1" fontAlgn="base"/>
            <a:endParaRPr lang="en-IN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</a:rPr>
              <a:t>format</a:t>
            </a:r>
            <a:r>
              <a:rPr lang="en-IN" dirty="0" smtClean="0">
                <a:solidFill>
                  <a:srgbClr val="C00000"/>
                </a:solidFill>
              </a:rPr>
              <a:t>: </a:t>
            </a:r>
            <a:r>
              <a:rPr lang="en-IN" dirty="0" smtClean="0"/>
              <a:t>This is the format that the </a:t>
            </a:r>
            <a:r>
              <a:rPr lang="en-IN" b="1" i="1" dirty="0" smtClean="0">
                <a:solidFill>
                  <a:srgbClr val="C00000"/>
                </a:solidFill>
              </a:rPr>
              <a:t>string</a:t>
            </a:r>
            <a:r>
              <a:rPr lang="en-IN" dirty="0" smtClean="0"/>
              <a:t> should be displayed as. If this is omitted, the function will use a default format</a:t>
            </a:r>
          </a:p>
          <a:p>
            <a:pPr lvl="1"/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CONVERSION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TO_CHAR()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The TO_NUMBER()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The TO_DATE()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</a:t>
            </a:r>
            <a:br>
              <a:rPr lang="en-US" sz="3200" b="1" dirty="0" smtClean="0"/>
            </a:br>
            <a:r>
              <a:rPr lang="en-US" sz="3200" b="1" dirty="0" smtClean="0"/>
              <a:t>TO_DATE()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converts a 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70C0"/>
                </a:solidFill>
              </a:rPr>
              <a:t>date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TO_DATE(</a:t>
            </a:r>
            <a:r>
              <a:rPr lang="en-US" sz="1900" b="1" dirty="0" err="1" smtClean="0">
                <a:solidFill>
                  <a:srgbClr val="0070C0"/>
                </a:solidFill>
              </a:rPr>
              <a:t>str,format</a:t>
            </a:r>
            <a:r>
              <a:rPr lang="en-US" sz="1900" b="1" dirty="0" smtClean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Arguments:</a:t>
            </a: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</a:rPr>
              <a:t>str</a:t>
            </a:r>
            <a:r>
              <a:rPr lang="en-IN" dirty="0" smtClean="0">
                <a:solidFill>
                  <a:srgbClr val="C00000"/>
                </a:solidFill>
              </a:rPr>
              <a:t>:</a:t>
            </a:r>
            <a:r>
              <a:rPr lang="en-IN" dirty="0" smtClean="0"/>
              <a:t> This is the </a:t>
            </a:r>
            <a:r>
              <a:rPr lang="en-IN" b="1" dirty="0" smtClean="0">
                <a:solidFill>
                  <a:srgbClr val="0070C0"/>
                </a:solidFill>
              </a:rPr>
              <a:t>string </a:t>
            </a:r>
            <a:r>
              <a:rPr lang="en-IN" dirty="0" smtClean="0"/>
              <a:t> to be converted into  </a:t>
            </a:r>
            <a:r>
              <a:rPr lang="en-IN" b="1" dirty="0" smtClean="0">
                <a:solidFill>
                  <a:srgbClr val="7030A0"/>
                </a:solidFill>
              </a:rPr>
              <a:t>Date</a:t>
            </a:r>
            <a:r>
              <a:rPr lang="en-IN" dirty="0" smtClean="0"/>
              <a:t> type</a:t>
            </a:r>
          </a:p>
          <a:p>
            <a:pPr lvl="1" fontAlgn="base"/>
            <a:endParaRPr lang="en-IN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</a:rPr>
              <a:t>format</a:t>
            </a:r>
            <a:r>
              <a:rPr lang="en-IN" dirty="0" smtClean="0">
                <a:solidFill>
                  <a:srgbClr val="C00000"/>
                </a:solidFill>
              </a:rPr>
              <a:t>: </a:t>
            </a:r>
            <a:r>
              <a:rPr lang="en-IN" dirty="0" smtClean="0"/>
              <a:t>This is the format in which the </a:t>
            </a:r>
            <a:r>
              <a:rPr lang="en-IN" b="1" dirty="0" smtClean="0">
                <a:solidFill>
                  <a:srgbClr val="C00000"/>
                </a:solidFill>
              </a:rPr>
              <a:t>string</a:t>
            </a:r>
            <a:r>
              <a:rPr lang="en-IN" dirty="0" smtClean="0"/>
              <a:t> is . If this is omitted, Oracle will expect the </a:t>
            </a:r>
            <a:r>
              <a:rPr lang="en-IN" b="1" dirty="0" smtClean="0">
                <a:solidFill>
                  <a:srgbClr val="C00000"/>
                </a:solidFill>
              </a:rPr>
              <a:t>string</a:t>
            </a:r>
            <a:r>
              <a:rPr lang="en-IN" dirty="0" smtClean="0"/>
              <a:t> to be in </a:t>
            </a:r>
            <a:r>
              <a:rPr lang="en-IN" b="1" dirty="0" smtClean="0">
                <a:solidFill>
                  <a:srgbClr val="7030A0"/>
                </a:solidFill>
              </a:rPr>
              <a:t>DD-MON-YY</a:t>
            </a:r>
            <a:r>
              <a:rPr lang="en-IN" dirty="0" smtClean="0"/>
              <a:t> format.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Data Type Conversion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Besides  utility functions,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b="1" dirty="0" smtClean="0"/>
              <a:t> </a:t>
            </a:r>
            <a:r>
              <a:rPr lang="en-IN" sz="2400" dirty="0" smtClean="0"/>
              <a:t>inbuilt function library contains </a:t>
            </a:r>
            <a:r>
              <a:rPr lang="en-IN" sz="2400" b="1" dirty="0" smtClean="0">
                <a:solidFill>
                  <a:srgbClr val="7030A0"/>
                </a:solidFill>
              </a:rPr>
              <a:t>Type Conversion </a:t>
            </a:r>
            <a:r>
              <a:rPr lang="en-IN" sz="2400" dirty="0" smtClean="0"/>
              <a:t>functions also.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may be scenarios where the </a:t>
            </a:r>
            <a:r>
              <a:rPr lang="en-IN" sz="2400" b="1" dirty="0" smtClean="0">
                <a:solidFill>
                  <a:srgbClr val="0070C0"/>
                </a:solidFill>
              </a:rPr>
              <a:t>query expects input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C00000"/>
                </a:solidFill>
              </a:rPr>
              <a:t>specific data type</a:t>
            </a:r>
            <a:r>
              <a:rPr lang="en-IN" sz="2400" dirty="0" smtClean="0"/>
              <a:t>, but it </a:t>
            </a:r>
            <a:r>
              <a:rPr lang="en-IN" sz="2400" b="1" dirty="0" smtClean="0">
                <a:solidFill>
                  <a:srgbClr val="00B050"/>
                </a:solidFill>
              </a:rPr>
              <a:t>receives </a:t>
            </a:r>
            <a:r>
              <a:rPr lang="en-IN" sz="2400" dirty="0" smtClean="0"/>
              <a:t>it in a </a:t>
            </a:r>
            <a:r>
              <a:rPr lang="en-IN" sz="2400" b="1" dirty="0" smtClean="0">
                <a:solidFill>
                  <a:srgbClr val="7030A0"/>
                </a:solidFill>
              </a:rPr>
              <a:t>different data type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such cases, </a:t>
            </a:r>
            <a:r>
              <a:rPr lang="en-IN" sz="2400" b="1" dirty="0" smtClean="0">
                <a:solidFill>
                  <a:srgbClr val="00B050"/>
                </a:solidFill>
              </a:rPr>
              <a:t>Oracle  itself implicitly </a:t>
            </a:r>
            <a:r>
              <a:rPr lang="en-IN" sz="2400" dirty="0" smtClean="0"/>
              <a:t>tries to </a:t>
            </a:r>
            <a:r>
              <a:rPr lang="en-IN" sz="2400" b="1" dirty="0" smtClean="0">
                <a:solidFill>
                  <a:srgbClr val="0070C0"/>
                </a:solidFill>
              </a:rPr>
              <a:t>convert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value </a:t>
            </a:r>
            <a:r>
              <a:rPr lang="en-IN" sz="2400" dirty="0" smtClean="0"/>
              <a:t>to a </a:t>
            </a:r>
            <a:r>
              <a:rPr lang="en-IN" sz="2400" b="1" dirty="0" smtClean="0">
                <a:solidFill>
                  <a:srgbClr val="7030A0"/>
                </a:solidFill>
              </a:rPr>
              <a:t>compatible data type </a:t>
            </a:r>
            <a:r>
              <a:rPr lang="en-IN" sz="2400" dirty="0" smtClean="0"/>
              <a:t>and 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conversion</a:t>
            </a:r>
            <a:r>
              <a:rPr lang="en-IN" sz="2400" dirty="0" smtClean="0"/>
              <a:t> is called </a:t>
            </a:r>
            <a:r>
              <a:rPr lang="en-IN" sz="2400" b="1" dirty="0" smtClean="0">
                <a:solidFill>
                  <a:schemeClr val="accent1"/>
                </a:solidFill>
              </a:rPr>
              <a:t>Implicit Conversion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Implicit Conversion </a:t>
            </a:r>
            <a:br>
              <a:rPr lang="en-US" sz="32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example, examine the below </a:t>
            </a:r>
            <a:r>
              <a:rPr lang="en-IN" sz="2400" b="1" dirty="0" smtClean="0">
                <a:solidFill>
                  <a:srgbClr val="0070C0"/>
                </a:solidFill>
              </a:rPr>
              <a:t>SELECT</a:t>
            </a:r>
            <a:r>
              <a:rPr lang="en-IN" sz="2400" dirty="0" smtClean="0"/>
              <a:t> queries. 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Query-1</a:t>
            </a:r>
          </a:p>
          <a:p>
            <a:pPr lvl="1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1900" b="1" dirty="0" err="1" smtClean="0">
                <a:solidFill>
                  <a:schemeClr val="accent6">
                    <a:lumMod val="75000"/>
                  </a:schemeClr>
                </a:solidFill>
              </a:rPr>
              <a:t>employee_id,first_name,salary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 FROM employees WHERE salary &gt; 15000;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Query-2</a:t>
            </a:r>
          </a:p>
          <a:p>
            <a:pPr lvl="1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1900" b="1" dirty="0" err="1" smtClean="0">
                <a:solidFill>
                  <a:schemeClr val="accent6">
                    <a:lumMod val="75000"/>
                  </a:schemeClr>
                </a:solidFill>
              </a:rPr>
              <a:t>employee_id,first_name,salary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 FROM employees WHERE salary &gt; '15000';</a:t>
            </a:r>
            <a:endParaRPr lang="en-US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IN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 smtClean="0"/>
              <a:t>Both the queries will give the same result because </a:t>
            </a:r>
            <a:r>
              <a:rPr lang="en-IN" sz="2400" b="1" dirty="0" smtClean="0">
                <a:solidFill>
                  <a:srgbClr val="C00000"/>
                </a:solidFill>
              </a:rPr>
              <a:t>Oracle will automatically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convert ‘</a:t>
            </a:r>
            <a:r>
              <a:rPr lang="en-IN" sz="2400" b="1" dirty="0" smtClean="0">
                <a:solidFill>
                  <a:srgbClr val="0070C0"/>
                </a:solidFill>
              </a:rPr>
              <a:t>15000’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15000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as same.</a:t>
            </a:r>
            <a:endParaRPr lang="en-IN" sz="2400" b="1" u="sn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Implicit Conversion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4" y="1500172"/>
          <a:ext cx="8786874" cy="4857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7"/>
                <a:gridCol w="4393437"/>
              </a:tblGrid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 dirty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 dirty="0">
                          <a:solidFill>
                            <a:schemeClr val="bg1"/>
                          </a:solidFill>
                        </a:rPr>
                        <a:t>TO</a:t>
                      </a:r>
                    </a:p>
                  </a:txBody>
                  <a:tcPr marL="76200" marR="76200" marT="76200" marB="76200" anchor="ctr"/>
                </a:tc>
              </a:tr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VARCHAR2 or CHAR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NUMBER</a:t>
                      </a:r>
                    </a:p>
                  </a:txBody>
                  <a:tcPr marL="133350" marR="133350" marT="66675" marB="66675" anchor="ctr"/>
                </a:tc>
              </a:tr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VARCHAR2 or CHAR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DATE</a:t>
                      </a:r>
                    </a:p>
                  </a:txBody>
                  <a:tcPr marL="133350" marR="133350" marT="66675" marB="66675" anchor="ctr"/>
                </a:tc>
              </a:tr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DATE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VARCHAR2</a:t>
                      </a:r>
                    </a:p>
                  </a:txBody>
                  <a:tcPr marL="133350" marR="133350" marT="66675" marB="66675" anchor="ctr"/>
                </a:tc>
              </a:tr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NUMBER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VARCHAR2</a:t>
                      </a:r>
                    </a:p>
                  </a:txBody>
                  <a:tcPr marL="133350" marR="133350" marT="66675" marB="66675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Explicit Conversion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Besides converting values </a:t>
            </a:r>
            <a:r>
              <a:rPr lang="en-IN" sz="2400" b="1" dirty="0" smtClean="0">
                <a:solidFill>
                  <a:srgbClr val="7030A0"/>
                </a:solidFill>
              </a:rPr>
              <a:t>implicitly</a:t>
            </a:r>
            <a:r>
              <a:rPr lang="en-IN" sz="2400" dirty="0" smtClean="0"/>
              <a:t> , 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0070C0"/>
                </a:solidFill>
              </a:rPr>
              <a:t>convert  one type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another</a:t>
            </a:r>
            <a:r>
              <a:rPr lang="en-IN" sz="2400" dirty="0" smtClean="0"/>
              <a:t> for displaying or formatting  and this is called  </a:t>
            </a:r>
            <a:r>
              <a:rPr lang="en-IN" sz="2400" b="1" dirty="0" smtClean="0">
                <a:solidFill>
                  <a:schemeClr val="accent1"/>
                </a:solidFill>
              </a:rPr>
              <a:t>Explicit Conversion. 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chemeClr val="accent1"/>
                </a:solidFill>
              </a:rPr>
              <a:t>Explicit Conversion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provides us </a:t>
            </a:r>
            <a:r>
              <a:rPr lang="en-US" sz="2400" b="1" dirty="0" smtClean="0">
                <a:solidFill>
                  <a:srgbClr val="0070C0"/>
                </a:solidFill>
              </a:rPr>
              <a:t>3 pre-defined functions </a:t>
            </a:r>
            <a:r>
              <a:rPr lang="en-US" sz="2400" dirty="0" smtClean="0"/>
              <a:t>and they are: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TO_CHAR()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TO_DATE()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TO_NUMBER()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Function TO_CHAR()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 smtClean="0"/>
              <a:t> converts a </a:t>
            </a:r>
            <a:r>
              <a:rPr lang="en-IN" sz="2400" b="1" dirty="0" smtClean="0">
                <a:solidFill>
                  <a:srgbClr val="0070C0"/>
                </a:solidFill>
              </a:rPr>
              <a:t>number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date</a:t>
            </a:r>
            <a:r>
              <a:rPr lang="en-IN" sz="2400" dirty="0" smtClean="0"/>
              <a:t> to a 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TO_CHAR(value,[format[)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Arguments:</a:t>
            </a: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</a:rPr>
              <a:t>value</a:t>
            </a:r>
            <a:r>
              <a:rPr lang="en-IN" dirty="0" smtClean="0">
                <a:solidFill>
                  <a:srgbClr val="C00000"/>
                </a:solidFill>
              </a:rPr>
              <a:t> :</a:t>
            </a:r>
            <a:r>
              <a:rPr lang="en-IN" dirty="0" smtClean="0"/>
              <a:t> This is the </a:t>
            </a:r>
            <a:r>
              <a:rPr lang="en-IN" b="1" dirty="0" smtClean="0">
                <a:solidFill>
                  <a:srgbClr val="0070C0"/>
                </a:solidFill>
              </a:rPr>
              <a:t>value</a:t>
            </a:r>
            <a:r>
              <a:rPr lang="en-IN" dirty="0" smtClean="0"/>
              <a:t> to convert into  </a:t>
            </a:r>
            <a:r>
              <a:rPr lang="en-IN" b="1" dirty="0" smtClean="0">
                <a:solidFill>
                  <a:srgbClr val="7030A0"/>
                </a:solidFill>
              </a:rPr>
              <a:t>String</a:t>
            </a:r>
            <a:r>
              <a:rPr lang="en-IN" dirty="0" smtClean="0"/>
              <a:t> type. This is the main input to the function, and this value can either be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en-IN" dirty="0" smtClean="0"/>
              <a:t> type or 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IN" dirty="0" smtClean="0"/>
              <a:t> type.</a:t>
            </a: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</a:rPr>
              <a:t>format</a:t>
            </a:r>
            <a:r>
              <a:rPr lang="en-IN" dirty="0" smtClean="0">
                <a:solidFill>
                  <a:srgbClr val="C00000"/>
                </a:solidFill>
              </a:rPr>
              <a:t>: </a:t>
            </a:r>
            <a:r>
              <a:rPr lang="en-IN" dirty="0" smtClean="0"/>
              <a:t>This is the format that the </a:t>
            </a:r>
            <a:r>
              <a:rPr lang="en-IN" b="1" i="1" dirty="0" smtClean="0">
                <a:solidFill>
                  <a:srgbClr val="C00000"/>
                </a:solidFill>
              </a:rPr>
              <a:t>value</a:t>
            </a:r>
            <a:r>
              <a:rPr lang="en-IN" dirty="0" smtClean="0"/>
              <a:t> should be displayed as. If this is omitted, the function will use a default format</a:t>
            </a:r>
          </a:p>
          <a:p>
            <a:pPr lvl="1"/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6" y="1428736"/>
            <a:ext cx="8819688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6143</TotalTime>
  <Words>567</Words>
  <Application>Microsoft Office PowerPoint</Application>
  <PresentationFormat>On-screen Show (4:3)</PresentationFormat>
  <Paragraphs>228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 Data Type Conversion</vt:lpstr>
      <vt:lpstr> Implicit Conversion  Example</vt:lpstr>
      <vt:lpstr> Implicit Conversion Types</vt:lpstr>
      <vt:lpstr> Explicit Conversion</vt:lpstr>
      <vt:lpstr> The Function TO_CHAR()</vt:lpstr>
      <vt:lpstr> Examples</vt:lpstr>
      <vt:lpstr> Examples</vt:lpstr>
      <vt:lpstr> Examples</vt:lpstr>
      <vt:lpstr> UsingTO_CHAR() With DATE</vt:lpstr>
      <vt:lpstr> UsingTO_CHAR() With DATE</vt:lpstr>
      <vt:lpstr> UsingTO_CHAR() With DATE</vt:lpstr>
      <vt:lpstr> UsingTO_CHAR() With DATE</vt:lpstr>
      <vt:lpstr> Queries</vt:lpstr>
      <vt:lpstr> Queries</vt:lpstr>
      <vt:lpstr> Queries</vt:lpstr>
      <vt:lpstr> The Function  TO_NUMBER()</vt:lpstr>
      <vt:lpstr> Examples</vt:lpstr>
      <vt:lpstr> Examples</vt:lpstr>
      <vt:lpstr> The Function  TO_DATE()</vt:lpstr>
      <vt:lpstr> Examples</vt:lpstr>
      <vt:lpstr>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510</cp:revision>
  <dcterms:created xsi:type="dcterms:W3CDTF">2015-12-21T13:46:48Z</dcterms:created>
  <dcterms:modified xsi:type="dcterms:W3CDTF">2020-06-19T08:51:33Z</dcterms:modified>
</cp:coreProperties>
</file>