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575" r:id="rId4"/>
    <p:sldId id="698" r:id="rId5"/>
    <p:sldId id="576" r:id="rId6"/>
    <p:sldId id="682" r:id="rId7"/>
    <p:sldId id="700" r:id="rId8"/>
    <p:sldId id="701" r:id="rId9"/>
    <p:sldId id="702" r:id="rId10"/>
    <p:sldId id="703" r:id="rId11"/>
    <p:sldId id="699" r:id="rId12"/>
    <p:sldId id="693" r:id="rId13"/>
    <p:sldId id="688" r:id="rId14"/>
    <p:sldId id="704" r:id="rId15"/>
    <p:sldId id="705" r:id="rId16"/>
    <p:sldId id="706" r:id="rId17"/>
    <p:sldId id="707" r:id="rId18"/>
    <p:sldId id="708" r:id="rId19"/>
    <p:sldId id="710" r:id="rId20"/>
    <p:sldId id="711" r:id="rId21"/>
    <p:sldId id="689" r:id="rId22"/>
    <p:sldId id="712" r:id="rId23"/>
    <p:sldId id="714" r:id="rId24"/>
    <p:sldId id="713" r:id="rId25"/>
    <p:sldId id="715" r:id="rId26"/>
    <p:sldId id="716" r:id="rId27"/>
    <p:sldId id="717" r:id="rId28"/>
    <p:sldId id="718" r:id="rId29"/>
    <p:sldId id="690" r:id="rId30"/>
    <p:sldId id="720" r:id="rId31"/>
    <p:sldId id="719" r:id="rId32"/>
    <p:sldId id="6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COUNT()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number of values </a:t>
            </a:r>
            <a:r>
              <a:rPr lang="en-IN" sz="2400" dirty="0" smtClean="0"/>
              <a:t>present in a </a:t>
            </a:r>
            <a:r>
              <a:rPr lang="en-IN" sz="2400" b="1" dirty="0" smtClean="0">
                <a:solidFill>
                  <a:srgbClr val="00B050"/>
                </a:solidFill>
              </a:rPr>
              <a:t>column </a:t>
            </a:r>
            <a:r>
              <a:rPr lang="en-IN" sz="2400" dirty="0" smtClean="0"/>
              <a:t>without considering </a:t>
            </a:r>
            <a:r>
              <a:rPr lang="en-IN" sz="2400" b="1" dirty="0" smtClean="0">
                <a:solidFill>
                  <a:srgbClr val="002060"/>
                </a:solidFill>
              </a:rPr>
              <a:t>NULL</a:t>
            </a:r>
            <a:r>
              <a:rPr lang="en-IN" sz="2400" dirty="0" smtClean="0"/>
              <a:t> values</a:t>
            </a:r>
            <a:endParaRPr lang="en-US" sz="2400" dirty="0" smtClean="0"/>
          </a:p>
          <a:p>
            <a:endParaRPr lang="en-IN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COUNT(</a:t>
            </a:r>
            <a:r>
              <a:rPr lang="en-US" sz="1900" b="1" dirty="0" err="1" smtClean="0">
                <a:solidFill>
                  <a:srgbClr val="0070C0"/>
                </a:solidFill>
              </a:rPr>
              <a:t>Col_name</a:t>
            </a:r>
            <a:r>
              <a:rPr lang="en-US" sz="1900" b="1" dirty="0" smtClean="0">
                <a:solidFill>
                  <a:srgbClr val="0070C0"/>
                </a:solidFill>
              </a:rPr>
              <a:t> or </a:t>
            </a:r>
            <a:r>
              <a:rPr lang="en-US" sz="1900" b="1" dirty="0" err="1" smtClean="0">
                <a:solidFill>
                  <a:srgbClr val="0070C0"/>
                </a:solidFill>
              </a:rPr>
              <a:t>expr</a:t>
            </a:r>
            <a:r>
              <a:rPr lang="en-US" sz="1900" b="1" dirty="0" smtClean="0">
                <a:solidFill>
                  <a:srgbClr val="0070C0"/>
                </a:solidFill>
              </a:rPr>
              <a:t> or *)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Col_name</a:t>
            </a:r>
            <a:r>
              <a:rPr lang="en-IN" b="1" dirty="0" smtClean="0">
                <a:solidFill>
                  <a:srgbClr val="C00000"/>
                </a:solidFill>
              </a:rPr>
              <a:t> or </a:t>
            </a:r>
            <a:r>
              <a:rPr lang="en-IN" b="1" dirty="0" err="1" smtClean="0">
                <a:solidFill>
                  <a:srgbClr val="C00000"/>
                </a:solidFill>
              </a:rPr>
              <a:t>expr</a:t>
            </a:r>
            <a:r>
              <a:rPr lang="en-IN" b="1" dirty="0" smtClean="0">
                <a:solidFill>
                  <a:srgbClr val="C00000"/>
                </a:solidFill>
              </a:rPr>
              <a:t> or value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column name </a:t>
            </a:r>
            <a:r>
              <a:rPr lang="en-IN" dirty="0" smtClean="0"/>
              <a:t>on which the function will be applied. We also can pass the an expression which results into a numeric value. </a:t>
            </a:r>
          </a:p>
          <a:p>
            <a:pPr lvl="1" fontAlgn="base"/>
            <a:r>
              <a:rPr lang="en-US" sz="2400" b="1" dirty="0" smtClean="0">
                <a:solidFill>
                  <a:srgbClr val="7030A0"/>
                </a:solidFill>
              </a:rPr>
              <a:t>Count() </a:t>
            </a:r>
            <a:r>
              <a:rPr lang="en-US" sz="2400" dirty="0" smtClean="0"/>
              <a:t>also allows us to pass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, and in that case it counts all the rows irrespective of whether there is a null in it or not.</a:t>
            </a:r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6" y="1428736"/>
            <a:ext cx="8819688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the date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last recruitment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average salary </a:t>
            </a:r>
            <a:r>
              <a:rPr lang="en-US" sz="2400" dirty="0" smtClean="0"/>
              <a:t>of  </a:t>
            </a:r>
            <a:r>
              <a:rPr lang="en-US" sz="2400" b="1" dirty="0" smtClean="0">
                <a:solidFill>
                  <a:srgbClr val="C00000"/>
                </a:solidFill>
              </a:rPr>
              <a:t>ANALYST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14554"/>
            <a:ext cx="8715436" cy="1928826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How many kinds of </a:t>
            </a:r>
            <a:r>
              <a:rPr lang="en-US" sz="2400" b="1" dirty="0" smtClean="0">
                <a:solidFill>
                  <a:srgbClr val="0070C0"/>
                </a:solidFill>
              </a:rPr>
              <a:t>jobs </a:t>
            </a:r>
            <a:r>
              <a:rPr lang="en-US" sz="2400" dirty="0" smtClean="0"/>
              <a:t>are there in the </a:t>
            </a:r>
            <a:r>
              <a:rPr lang="en-US" sz="2400" b="1" dirty="0" smtClean="0">
                <a:solidFill>
                  <a:srgbClr val="0070C0"/>
                </a:solidFill>
              </a:rPr>
              <a:t>company</a:t>
            </a:r>
            <a:r>
              <a:rPr lang="en-US" sz="2400" dirty="0" smtClean="0"/>
              <a:t>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If we closely </a:t>
            </a:r>
            <a:r>
              <a:rPr lang="en-US" sz="2400" b="1" dirty="0" smtClean="0">
                <a:solidFill>
                  <a:srgbClr val="00B050"/>
                </a:solidFill>
              </a:rPr>
              <a:t>observe</a:t>
            </a:r>
            <a:r>
              <a:rPr lang="en-US" sz="2400" dirty="0" smtClean="0"/>
              <a:t> the above query we will find out that it is </a:t>
            </a:r>
            <a:r>
              <a:rPr lang="en-US" sz="2400" b="1" dirty="0" smtClean="0">
                <a:solidFill>
                  <a:srgbClr val="0070C0"/>
                </a:solidFill>
              </a:rPr>
              <a:t>not reporting </a:t>
            </a:r>
            <a:r>
              <a:rPr lang="en-US" sz="2400" dirty="0" smtClean="0"/>
              <a:t>kinds of </a:t>
            </a:r>
            <a:r>
              <a:rPr lang="en-US" sz="2400" b="1" dirty="0" smtClean="0">
                <a:solidFill>
                  <a:srgbClr val="C00000"/>
                </a:solidFill>
              </a:rPr>
              <a:t>jobs</a:t>
            </a:r>
            <a:r>
              <a:rPr lang="en-US" sz="2400" dirty="0" smtClean="0"/>
              <a:t> , rather it is </a:t>
            </a:r>
            <a:r>
              <a:rPr lang="en-US" sz="2400" b="1" dirty="0" smtClean="0">
                <a:solidFill>
                  <a:srgbClr val="00B050"/>
                </a:solidFill>
              </a:rPr>
              <a:t>reporting total number of posts</a:t>
            </a:r>
            <a:r>
              <a:rPr lang="en-US" sz="2400" dirty="0" smtClean="0"/>
              <a:t> in the company.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the function </a:t>
            </a:r>
            <a:r>
              <a:rPr lang="en-US" sz="2400" b="1" dirty="0" smtClean="0">
                <a:solidFill>
                  <a:srgbClr val="7030A0"/>
                </a:solidFill>
              </a:rPr>
              <a:t>COUNT() </a:t>
            </a:r>
            <a:r>
              <a:rPr lang="en-US" sz="2400" dirty="0" smtClean="0"/>
              <a:t>counts every row in the </a:t>
            </a:r>
            <a:r>
              <a:rPr lang="en-US" sz="2400" b="1" dirty="0" smtClean="0">
                <a:solidFill>
                  <a:srgbClr val="C00000"/>
                </a:solidFill>
              </a:rPr>
              <a:t>JOB</a:t>
            </a:r>
            <a:r>
              <a:rPr lang="en-US" sz="2400" dirty="0" smtClean="0"/>
              <a:t> column </a:t>
            </a:r>
            <a:r>
              <a:rPr lang="en-US" sz="2400" b="1" dirty="0" smtClean="0">
                <a:solidFill>
                  <a:srgbClr val="7030A0"/>
                </a:solidFill>
              </a:rPr>
              <a:t>irrespective </a:t>
            </a:r>
            <a:r>
              <a:rPr lang="en-US" sz="2400" dirty="0" smtClean="0"/>
              <a:t>of values being </a:t>
            </a:r>
            <a:r>
              <a:rPr lang="en-US" sz="2400" b="1" dirty="0" smtClean="0">
                <a:solidFill>
                  <a:srgbClr val="0070C0"/>
                </a:solidFill>
              </a:rPr>
              <a:t>repeated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14554"/>
            <a:ext cx="871543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solve this issue , we must use the clause </a:t>
            </a:r>
            <a:r>
              <a:rPr lang="en-US" sz="2400" b="1" dirty="0" smtClean="0">
                <a:solidFill>
                  <a:srgbClr val="0070C0"/>
                </a:solidFill>
              </a:rPr>
              <a:t>DISTINCT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UNIQUE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00B050"/>
                </a:solidFill>
              </a:rPr>
              <a:t>clauses</a:t>
            </a:r>
            <a:r>
              <a:rPr lang="en-US" sz="2400" dirty="0" smtClean="0"/>
              <a:t> accept a </a:t>
            </a:r>
            <a:r>
              <a:rPr lang="en-US" sz="2400" b="1" dirty="0" smtClean="0">
                <a:solidFill>
                  <a:srgbClr val="7030A0"/>
                </a:solidFill>
              </a:rPr>
              <a:t>column name </a:t>
            </a:r>
            <a:r>
              <a:rPr lang="en-US" sz="2400" dirty="0" smtClean="0"/>
              <a:t>and return only </a:t>
            </a:r>
            <a:r>
              <a:rPr lang="en-US" sz="2400" b="1" dirty="0" smtClean="0">
                <a:solidFill>
                  <a:schemeClr val="accent1"/>
                </a:solidFill>
              </a:rPr>
              <a:t>UNIQUE values </a:t>
            </a:r>
            <a:r>
              <a:rPr lang="en-US" sz="2400" dirty="0" smtClean="0"/>
              <a:t>of that column.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f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250033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f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14818"/>
            <a:ext cx="8715436" cy="216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the solution to our query will be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f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Miscellaneous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Miscellaneous functions </a:t>
            </a:r>
            <a:r>
              <a:rPr lang="en-IN" sz="2400" dirty="0" smtClean="0"/>
              <a:t>are those functions which do not belong to any particular category but can be used for many useful purposes.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functions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NVL</a:t>
            </a: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NVL2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COALESCE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DECODE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USER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NVL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function converts a </a:t>
            </a:r>
            <a:r>
              <a:rPr lang="en-IN" sz="2400" b="1" dirty="0" smtClean="0">
                <a:solidFill>
                  <a:srgbClr val="0070C0"/>
                </a:solidFill>
              </a:rPr>
              <a:t>null value </a:t>
            </a:r>
            <a:r>
              <a:rPr lang="en-IN" sz="2400" dirty="0" smtClean="0"/>
              <a:t>to an </a:t>
            </a:r>
            <a:r>
              <a:rPr lang="en-IN" sz="2400" b="1" dirty="0" smtClean="0">
                <a:solidFill>
                  <a:srgbClr val="00B050"/>
                </a:solidFill>
              </a:rPr>
              <a:t>actual value</a:t>
            </a:r>
            <a:r>
              <a:rPr lang="en-IN" sz="2400" dirty="0" smtClean="0"/>
              <a:t>. 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NVL(expression1,expression2)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</a:rPr>
              <a:t>Expression1</a:t>
            </a:r>
            <a:r>
              <a:rPr lang="en-IN" dirty="0" smtClean="0">
                <a:solidFill>
                  <a:srgbClr val="C00000"/>
                </a:solidFill>
              </a:rPr>
              <a:t> 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column name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0070C0"/>
                </a:solidFill>
              </a:rPr>
              <a:t>expression</a:t>
            </a:r>
            <a:r>
              <a:rPr lang="en-IN" dirty="0" smtClean="0"/>
              <a:t> which has to be checked for NULL.</a:t>
            </a:r>
          </a:p>
          <a:p>
            <a:pPr lvl="1" fontAlgn="base"/>
            <a:r>
              <a:rPr lang="en-IN" sz="2400" b="1" dirty="0" smtClean="0">
                <a:solidFill>
                  <a:srgbClr val="C00000"/>
                </a:solidFill>
              </a:rPr>
              <a:t>Expression2</a:t>
            </a:r>
            <a:r>
              <a:rPr lang="en-IN" sz="2400" dirty="0" smtClean="0">
                <a:solidFill>
                  <a:srgbClr val="C00000"/>
                </a:solidFill>
              </a:rPr>
              <a:t> :</a:t>
            </a:r>
            <a:r>
              <a:rPr lang="en-IN" sz="2400" dirty="0" smtClean="0"/>
              <a:t> This is the </a:t>
            </a:r>
            <a:r>
              <a:rPr lang="en-IN" sz="2400" b="1" dirty="0" smtClean="0">
                <a:solidFill>
                  <a:srgbClr val="0070C0"/>
                </a:solidFill>
              </a:rPr>
              <a:t>column name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expression</a:t>
            </a:r>
            <a:r>
              <a:rPr lang="en-IN" sz="2400" dirty="0" smtClean="0"/>
              <a:t> which has to be returned if EXPRESSION1 is NULL.</a:t>
            </a:r>
          </a:p>
          <a:p>
            <a:pPr lvl="1" fontAlgn="base"/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Introduction To MISCELLANEOUS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Types Of MISCELLANEOUS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Ename,Sal,Comm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Total Income </a:t>
            </a:r>
            <a:r>
              <a:rPr lang="en-US" sz="2400" dirty="0" smtClean="0"/>
              <a:t>of all  </a:t>
            </a:r>
            <a:r>
              <a:rPr lang="en-US" sz="2400" b="1" dirty="0" smtClean="0">
                <a:solidFill>
                  <a:schemeClr val="accent1"/>
                </a:solidFill>
              </a:rPr>
              <a:t>employees</a:t>
            </a:r>
            <a:r>
              <a:rPr lang="en-US" sz="2400" dirty="0" smtClean="0"/>
              <a:t>. Make sure to display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if 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17462"/>
            <a:ext cx="8715436" cy="382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ALTERNATE SOLUTION: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1" y="2517462"/>
            <a:ext cx="8578738" cy="382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NVL2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NVL2()</a:t>
            </a:r>
            <a:r>
              <a:rPr lang="en-IN" sz="2400" dirty="0" smtClean="0"/>
              <a:t> function </a:t>
            </a:r>
            <a:r>
              <a:rPr lang="en-IN" sz="2400" b="1" dirty="0" smtClean="0">
                <a:solidFill>
                  <a:srgbClr val="00B050"/>
                </a:solidFill>
              </a:rPr>
              <a:t>examines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first expression</a:t>
            </a:r>
            <a:r>
              <a:rPr lang="en-IN" sz="2400" dirty="0" smtClean="0"/>
              <a:t>. If the </a:t>
            </a:r>
            <a:r>
              <a:rPr lang="en-IN" sz="2400" b="1" dirty="0" smtClean="0">
                <a:solidFill>
                  <a:srgbClr val="C00000"/>
                </a:solidFill>
              </a:rPr>
              <a:t>first expression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not NULL</a:t>
            </a:r>
            <a:r>
              <a:rPr lang="en-IN" sz="2400" dirty="0" smtClean="0"/>
              <a:t>, then it returns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second expression</a:t>
            </a:r>
            <a:r>
              <a:rPr lang="en-IN" sz="2400" dirty="0" smtClean="0"/>
              <a:t>. If the </a:t>
            </a:r>
            <a:r>
              <a:rPr lang="en-IN" sz="2400" b="1" dirty="0" smtClean="0">
                <a:solidFill>
                  <a:srgbClr val="C00000"/>
                </a:solidFill>
              </a:rPr>
              <a:t>first expression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third expression </a:t>
            </a:r>
            <a:r>
              <a:rPr lang="en-IN" sz="2400" dirty="0" smtClean="0"/>
              <a:t>is returned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NVL2(expression1,expression2,expression3)</a:t>
            </a:r>
          </a:p>
          <a:p>
            <a:endParaRPr lang="en-US" sz="2400" b="1" u="sng" dirty="0" smtClean="0"/>
          </a:p>
          <a:p>
            <a:pPr lvl="1" fontAlgn="base"/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Ename,Sal,Comm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Total Income </a:t>
            </a:r>
            <a:r>
              <a:rPr lang="en-US" sz="2400" dirty="0" smtClean="0"/>
              <a:t>of all  </a:t>
            </a:r>
            <a:r>
              <a:rPr lang="en-US" sz="2400" b="1" dirty="0" smtClean="0">
                <a:solidFill>
                  <a:schemeClr val="accent1"/>
                </a:solidFill>
              </a:rPr>
              <a:t>employees</a:t>
            </a:r>
            <a:r>
              <a:rPr lang="en-US" sz="2400" dirty="0" smtClean="0"/>
              <a:t>. Make sure to display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if 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17462"/>
            <a:ext cx="8858312" cy="382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COALESCE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COALESCE() </a:t>
            </a:r>
            <a:r>
              <a:rPr lang="en-IN" sz="2400" dirty="0" smtClean="0"/>
              <a:t>function </a:t>
            </a:r>
            <a:r>
              <a:rPr lang="en-IN" sz="2400" b="1" dirty="0" smtClean="0">
                <a:solidFill>
                  <a:srgbClr val="00B050"/>
                </a:solidFill>
              </a:rPr>
              <a:t>examines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first expression</a:t>
            </a:r>
            <a:r>
              <a:rPr lang="en-IN" sz="2400" dirty="0" smtClean="0"/>
              <a:t>, if the </a:t>
            </a:r>
            <a:r>
              <a:rPr lang="en-IN" sz="2400" b="1" dirty="0" smtClean="0">
                <a:solidFill>
                  <a:srgbClr val="C00000"/>
                </a:solidFill>
              </a:rPr>
              <a:t>first expression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not NULL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; Otherwise, it does a </a:t>
            </a:r>
            <a:r>
              <a:rPr lang="en-IN" sz="2400" b="1" dirty="0" smtClean="0">
                <a:solidFill>
                  <a:schemeClr val="accent6"/>
                </a:solidFill>
              </a:rPr>
              <a:t>COALESCE</a:t>
            </a:r>
            <a:r>
              <a:rPr lang="en-IN" sz="2400" dirty="0" smtClean="0"/>
              <a:t> of the remaining expressions.</a:t>
            </a:r>
            <a:br>
              <a:rPr lang="en-IN" sz="2400" dirty="0" smtClean="0"/>
            </a:br>
            <a:r>
              <a:rPr lang="en-IN" sz="2400" dirty="0" smtClean="0"/>
              <a:t>The advantage of the </a:t>
            </a:r>
            <a:r>
              <a:rPr lang="en-IN" sz="2400" b="1" dirty="0" smtClean="0">
                <a:solidFill>
                  <a:srgbClr val="0070C0"/>
                </a:solidFill>
              </a:rPr>
              <a:t>COALESCE() </a:t>
            </a:r>
            <a:r>
              <a:rPr lang="en-IN" sz="2400" dirty="0" smtClean="0"/>
              <a:t>function over the </a:t>
            </a:r>
            <a:r>
              <a:rPr lang="en-IN" sz="2400" b="1" dirty="0" smtClean="0">
                <a:solidFill>
                  <a:srgbClr val="0070C0"/>
                </a:solidFill>
              </a:rPr>
              <a:t>NVL() </a:t>
            </a:r>
            <a:r>
              <a:rPr lang="en-IN" sz="2400" dirty="0" smtClean="0"/>
              <a:t>function is that it can take multiple alternate values.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COALESCE(expression1,expression2,expression3,……expression n)</a:t>
            </a:r>
          </a:p>
          <a:p>
            <a:endParaRPr lang="en-US" sz="2400" b="1" u="sng" dirty="0" smtClean="0"/>
          </a:p>
          <a:p>
            <a:pPr lvl="1" fontAlgn="base"/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Ename,Sal,Comm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Total Income </a:t>
            </a:r>
            <a:r>
              <a:rPr lang="en-US" sz="2400" dirty="0" smtClean="0"/>
              <a:t>of all  </a:t>
            </a:r>
            <a:r>
              <a:rPr lang="en-US" sz="2400" b="1" dirty="0" smtClean="0">
                <a:solidFill>
                  <a:schemeClr val="accent1"/>
                </a:solidFill>
              </a:rPr>
              <a:t>employees</a:t>
            </a:r>
            <a:r>
              <a:rPr lang="en-US" sz="2400" dirty="0" smtClean="0"/>
              <a:t>. Make sure to display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if 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42987"/>
            <a:ext cx="8858312" cy="377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DECODE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1"/>
                </a:solidFill>
              </a:rPr>
              <a:t>function</a:t>
            </a:r>
            <a:r>
              <a:rPr lang="en-IN" sz="2400" dirty="0" smtClean="0"/>
              <a:t> facilitates </a:t>
            </a:r>
            <a:r>
              <a:rPr lang="en-IN" sz="2400" b="1" dirty="0" smtClean="0">
                <a:solidFill>
                  <a:srgbClr val="0070C0"/>
                </a:solidFill>
              </a:rPr>
              <a:t>conditional inquiries </a:t>
            </a:r>
            <a:r>
              <a:rPr lang="en-IN" sz="2400" dirty="0" smtClean="0"/>
              <a:t>by doing the work of a </a:t>
            </a:r>
            <a:r>
              <a:rPr lang="en-IN" sz="2400" b="1" dirty="0" smtClean="0">
                <a:solidFill>
                  <a:srgbClr val="00B050"/>
                </a:solidFill>
              </a:rPr>
              <a:t>CASE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IF-THEN-ELSE</a:t>
            </a:r>
            <a:r>
              <a:rPr lang="en-IN" sz="2400" dirty="0" smtClean="0"/>
              <a:t> statement.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decodes an </a:t>
            </a:r>
            <a:r>
              <a:rPr lang="en-IN" sz="2400" b="1" dirty="0" smtClean="0">
                <a:solidFill>
                  <a:srgbClr val="7030A0"/>
                </a:solidFill>
              </a:rPr>
              <a:t>expression</a:t>
            </a:r>
            <a:r>
              <a:rPr lang="en-IN" sz="2400" dirty="0" smtClean="0"/>
              <a:t> in a way similar to the </a:t>
            </a:r>
            <a:r>
              <a:rPr lang="en-IN" sz="2400" b="1" dirty="0" smtClean="0">
                <a:solidFill>
                  <a:srgbClr val="00B050"/>
                </a:solidFill>
              </a:rPr>
              <a:t>IF-THEN-ELSE</a:t>
            </a:r>
            <a:r>
              <a:rPr lang="en-IN" sz="2400" dirty="0" smtClean="0"/>
              <a:t> logic used in </a:t>
            </a:r>
            <a:r>
              <a:rPr lang="en-IN" sz="2400" b="1" dirty="0" smtClean="0">
                <a:solidFill>
                  <a:srgbClr val="0070C0"/>
                </a:solidFill>
              </a:rPr>
              <a:t>various languages</a:t>
            </a:r>
            <a:r>
              <a:rPr lang="en-IN" sz="2400" dirty="0" smtClean="0"/>
              <a:t>. </a:t>
            </a:r>
          </a:p>
          <a:p>
            <a:endParaRPr lang="en-US" sz="2400" b="1" u="sng" dirty="0" smtClean="0"/>
          </a:p>
          <a:p>
            <a:pPr lvl="1" fontAlgn="base"/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DECODE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DECODE() </a:t>
            </a:r>
            <a:r>
              <a:rPr lang="en-IN" sz="2400" dirty="0" smtClean="0"/>
              <a:t>function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decodes expression </a:t>
            </a:r>
            <a:r>
              <a:rPr lang="en-IN" sz="2400" dirty="0" smtClean="0"/>
              <a:t>after </a:t>
            </a:r>
            <a:r>
              <a:rPr lang="en-IN" sz="2400" b="1" dirty="0" smtClean="0">
                <a:solidFill>
                  <a:srgbClr val="7030A0"/>
                </a:solidFill>
              </a:rPr>
              <a:t>comparing</a:t>
            </a:r>
            <a:r>
              <a:rPr lang="en-IN" sz="2400" dirty="0" smtClean="0"/>
              <a:t> it to each </a:t>
            </a:r>
            <a:r>
              <a:rPr lang="en-IN" sz="2400" b="1" dirty="0" smtClean="0">
                <a:solidFill>
                  <a:srgbClr val="C00000"/>
                </a:solidFill>
              </a:rPr>
              <a:t>search</a:t>
            </a:r>
            <a:r>
              <a:rPr lang="en-IN" sz="2400" dirty="0" smtClean="0"/>
              <a:t> value.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 is the </a:t>
            </a:r>
            <a:r>
              <a:rPr lang="en-IN" sz="2400" dirty="0" smtClean="0">
                <a:solidFill>
                  <a:srgbClr val="0070C0"/>
                </a:solidFill>
              </a:rPr>
              <a:t>same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search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C00000"/>
                </a:solidFill>
              </a:rPr>
              <a:t>result</a:t>
            </a:r>
            <a:r>
              <a:rPr lang="en-IN" sz="2400" dirty="0" smtClean="0"/>
              <a:t> is returned.</a:t>
            </a:r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dirty="0" smtClean="0">
                <a:solidFill>
                  <a:srgbClr val="0070C0"/>
                </a:solidFill>
              </a:rPr>
              <a:t>default value </a:t>
            </a:r>
            <a:r>
              <a:rPr lang="en-IN" sz="2400" dirty="0" smtClean="0"/>
              <a:t>is omitted, a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value is returned where a </a:t>
            </a:r>
            <a:r>
              <a:rPr lang="en-IN" sz="2400" b="1" dirty="0" err="1" smtClean="0">
                <a:solidFill>
                  <a:srgbClr val="C00000"/>
                </a:solidFill>
              </a:rPr>
              <a:t>col</a:t>
            </a:r>
            <a:r>
              <a:rPr lang="en-IN" sz="2400" b="1" dirty="0" smtClean="0">
                <a:solidFill>
                  <a:srgbClr val="C00000"/>
                </a:solidFill>
              </a:rPr>
              <a:t> value </a:t>
            </a:r>
            <a:r>
              <a:rPr lang="en-IN" sz="2400" dirty="0" smtClean="0"/>
              <a:t>does not match any of the </a:t>
            </a:r>
            <a:r>
              <a:rPr lang="en-IN" sz="2400" b="1" dirty="0" smtClean="0">
                <a:solidFill>
                  <a:srgbClr val="C00000"/>
                </a:solidFill>
              </a:rPr>
              <a:t>search values</a:t>
            </a:r>
            <a:r>
              <a:rPr lang="en-IN" sz="2400" dirty="0" smtClean="0"/>
              <a:t>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DECODE(</a:t>
            </a:r>
            <a:r>
              <a:rPr lang="en-IN" sz="2000" b="1" dirty="0" err="1" smtClean="0">
                <a:solidFill>
                  <a:srgbClr val="0070C0"/>
                </a:solidFill>
              </a:rPr>
              <a:t>col|expression</a:t>
            </a:r>
            <a:r>
              <a:rPr lang="en-IN" sz="2000" b="1" dirty="0" smtClean="0">
                <a:solidFill>
                  <a:srgbClr val="0070C0"/>
                </a:solidFill>
              </a:rPr>
              <a:t>, search1, result1 [, search2, result2,...,][, default])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 lvl="1" fontAlgn="base"/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Sal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Revised Sal </a:t>
            </a:r>
            <a:r>
              <a:rPr lang="en-US" sz="2400" dirty="0" smtClean="0"/>
              <a:t>of Employees. The condition is that for </a:t>
            </a:r>
            <a:r>
              <a:rPr lang="en-US" sz="2400" b="1" dirty="0" smtClean="0">
                <a:solidFill>
                  <a:srgbClr val="C00000"/>
                </a:solidFill>
              </a:rPr>
              <a:t>ANALYST</a:t>
            </a:r>
            <a:r>
              <a:rPr lang="en-US" sz="2400" dirty="0" smtClean="0"/>
              <a:t> , the increment is </a:t>
            </a:r>
            <a:r>
              <a:rPr lang="en-US" sz="2400" b="1" dirty="0" smtClean="0">
                <a:solidFill>
                  <a:srgbClr val="7030A0"/>
                </a:solidFill>
              </a:rPr>
              <a:t>20%</a:t>
            </a:r>
            <a:r>
              <a:rPr lang="en-US" sz="2400" dirty="0" smtClean="0"/>
              <a:t>, for </a:t>
            </a:r>
            <a:r>
              <a:rPr lang="en-US" sz="2400" b="1" dirty="0" smtClean="0">
                <a:solidFill>
                  <a:srgbClr val="C00000"/>
                </a:solidFill>
              </a:rPr>
              <a:t>CLERK</a:t>
            </a:r>
            <a:r>
              <a:rPr lang="en-US" sz="2400" dirty="0" smtClean="0"/>
              <a:t> the increment is </a:t>
            </a:r>
            <a:r>
              <a:rPr lang="en-US" sz="2400" b="1" dirty="0" smtClean="0">
                <a:solidFill>
                  <a:srgbClr val="7030A0"/>
                </a:solidFill>
              </a:rPr>
              <a:t>10%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 increment </a:t>
            </a:r>
            <a:r>
              <a:rPr lang="en-US" sz="2400" dirty="0" smtClean="0"/>
              <a:t>for others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86874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Group functions </a:t>
            </a:r>
            <a:r>
              <a:rPr lang="en-IN" sz="2400" dirty="0" smtClean="0"/>
              <a:t>are built-in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functions that </a:t>
            </a:r>
            <a:r>
              <a:rPr lang="en-IN" sz="2400" b="1" dirty="0" smtClean="0">
                <a:solidFill>
                  <a:srgbClr val="0070C0"/>
                </a:solidFill>
              </a:rPr>
              <a:t>operate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rgbClr val="C00000"/>
                </a:solidFill>
              </a:rPr>
              <a:t>groups of rows </a:t>
            </a:r>
            <a:r>
              <a:rPr lang="en-IN" sz="2400" dirty="0" smtClean="0"/>
              <a:t>and return </a:t>
            </a:r>
            <a:r>
              <a:rPr lang="en-IN" sz="2400" b="1" dirty="0" smtClean="0">
                <a:solidFill>
                  <a:srgbClr val="0070C0"/>
                </a:solidFill>
              </a:rPr>
              <a:t>one value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entire group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instead of </a:t>
            </a:r>
            <a:r>
              <a:rPr lang="en-US" sz="2400" b="1" dirty="0" smtClean="0">
                <a:solidFill>
                  <a:srgbClr val="00B050"/>
                </a:solidFill>
              </a:rPr>
              <a:t>operating</a:t>
            </a:r>
            <a:r>
              <a:rPr lang="en-US" sz="2400" dirty="0" smtClean="0"/>
              <a:t> on </a:t>
            </a:r>
            <a:r>
              <a:rPr lang="en-US" sz="2400" b="1" dirty="0" smtClean="0">
                <a:solidFill>
                  <a:srgbClr val="0070C0"/>
                </a:solidFill>
              </a:rPr>
              <a:t>one row at a time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returning </a:t>
            </a:r>
            <a:r>
              <a:rPr lang="en-US" sz="2400" dirty="0" smtClean="0"/>
              <a:t>the result , they </a:t>
            </a:r>
            <a:r>
              <a:rPr lang="en-US" sz="2400" b="1" dirty="0" smtClean="0">
                <a:solidFill>
                  <a:srgbClr val="00B050"/>
                </a:solidFill>
              </a:rPr>
              <a:t>operate</a:t>
            </a:r>
            <a:r>
              <a:rPr lang="en-US" sz="2400" dirty="0" smtClean="0"/>
              <a:t> on a </a:t>
            </a:r>
            <a:r>
              <a:rPr lang="en-US" sz="2400" b="1" dirty="0" smtClean="0">
                <a:solidFill>
                  <a:srgbClr val="0070C0"/>
                </a:solidFill>
              </a:rPr>
              <a:t>set of rows </a:t>
            </a:r>
            <a:r>
              <a:rPr lang="en-US" sz="2400" dirty="0" smtClean="0"/>
              <a:t>and return </a:t>
            </a:r>
            <a:r>
              <a:rPr lang="en-US" sz="2400" b="1" dirty="0" smtClean="0">
                <a:solidFill>
                  <a:srgbClr val="C00000"/>
                </a:solidFill>
              </a:rPr>
              <a:t>one result </a:t>
            </a:r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rgbClr val="7030A0"/>
                </a:solidFill>
              </a:rPr>
              <a:t>entire set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Due to this </a:t>
            </a:r>
            <a:r>
              <a:rPr lang="en-IN" sz="2400" b="1" dirty="0" smtClean="0">
                <a:solidFill>
                  <a:srgbClr val="0070C0"/>
                </a:solidFill>
              </a:rPr>
              <a:t>behaviour</a:t>
            </a:r>
            <a:r>
              <a:rPr lang="en-IN" sz="2400" dirty="0" smtClean="0"/>
              <a:t> they are also called </a:t>
            </a:r>
            <a:r>
              <a:rPr lang="en-IN" sz="2400" b="1" dirty="0" smtClean="0">
                <a:solidFill>
                  <a:srgbClr val="002060"/>
                </a:solidFill>
              </a:rPr>
              <a:t>aggregate functions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bookname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subject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bookprice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the boos from </a:t>
            </a:r>
            <a:r>
              <a:rPr lang="en-US" sz="2400" b="1" dirty="0" smtClean="0">
                <a:solidFill>
                  <a:srgbClr val="7030A0"/>
                </a:solidFill>
              </a:rPr>
              <a:t>ALLBOOKS</a:t>
            </a:r>
            <a:r>
              <a:rPr lang="en-US" sz="2400" dirty="0" smtClean="0"/>
              <a:t> table. </a:t>
            </a:r>
            <a:r>
              <a:rPr lang="en-US" sz="2400" dirty="0" smtClean="0"/>
              <a:t>The condition is that </a:t>
            </a:r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rgbClr val="002060"/>
                </a:solidFill>
              </a:rPr>
              <a:t>subject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JSE</a:t>
            </a:r>
            <a:r>
              <a:rPr lang="en-US" sz="24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smtClean="0"/>
              <a:t>display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CORE JAVA </a:t>
            </a:r>
            <a:r>
              <a:rPr lang="en-US" sz="2400" dirty="0" smtClean="0"/>
              <a:t>and for </a:t>
            </a:r>
            <a:r>
              <a:rPr lang="en-US" sz="2400" b="1" dirty="0" smtClean="0">
                <a:solidFill>
                  <a:srgbClr val="C00000"/>
                </a:solidFill>
              </a:rPr>
              <a:t>JEE</a:t>
            </a:r>
            <a:r>
              <a:rPr lang="en-US" sz="2400" dirty="0" smtClean="0"/>
              <a:t> display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ADV JAVA </a:t>
            </a:r>
            <a:r>
              <a:rPr lang="en-US" sz="2400" dirty="0" smtClean="0"/>
              <a:t>, while for others display actual subject name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86874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Sal</a:t>
            </a:r>
            <a:r>
              <a:rPr lang="en-US" sz="2400" dirty="0" smtClean="0"/>
              <a:t> of </a:t>
            </a:r>
            <a:r>
              <a:rPr lang="en-US" sz="2400" dirty="0" smtClean="0"/>
              <a:t>Employees. </a:t>
            </a:r>
            <a:r>
              <a:rPr lang="en-US" sz="2400" dirty="0" smtClean="0"/>
              <a:t>But the  </a:t>
            </a:r>
            <a:r>
              <a:rPr lang="en-US" sz="2400" dirty="0" smtClean="0"/>
              <a:t>condition is that </a:t>
            </a: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SAL</a:t>
            </a:r>
            <a:r>
              <a:rPr lang="en-US" sz="2400" dirty="0" smtClean="0"/>
              <a:t> is less than or equal to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dirty="0" smtClean="0"/>
              <a:t> , then display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00B050"/>
                </a:solidFill>
              </a:rPr>
              <a:t>salary</a:t>
            </a:r>
            <a:r>
              <a:rPr lang="en-US" sz="2400" dirty="0" smtClean="0"/>
              <a:t> and if it is more than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dirty="0" smtClean="0"/>
              <a:t> then display the actual salary.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00372"/>
            <a:ext cx="8786873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USER()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name of the CURRENT USER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USER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f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72074"/>
            <a:ext cx="871543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These functions are: 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00B050"/>
                </a:solidFill>
              </a:rPr>
              <a:t>SUM</a:t>
            </a:r>
            <a:r>
              <a:rPr lang="en-IN" sz="1900" b="1" dirty="0" smtClean="0"/>
              <a:t>  </a:t>
            </a:r>
          </a:p>
          <a:p>
            <a:pPr lvl="1"/>
            <a:endParaRPr lang="en-IN" sz="1900" b="1" dirty="0" smtClean="0">
              <a:solidFill>
                <a:schemeClr val="accent6"/>
              </a:solidFill>
            </a:endParaRPr>
          </a:p>
          <a:p>
            <a:pPr lvl="1"/>
            <a:r>
              <a:rPr lang="en-IN" sz="1900" b="1" dirty="0" smtClean="0"/>
              <a:t>MAX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MIN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AVG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6"/>
                </a:solidFill>
              </a:rPr>
              <a:t>COUNT</a:t>
            </a:r>
            <a:endParaRPr lang="en-IN" sz="1900" b="1" dirty="0" smtClean="0">
              <a:solidFill>
                <a:schemeClr val="accent6"/>
              </a:solidFill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9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SUM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sum </a:t>
            </a:r>
            <a:r>
              <a:rPr lang="en-IN" sz="2400" dirty="0" smtClean="0"/>
              <a:t>of the values of a </a:t>
            </a:r>
            <a:r>
              <a:rPr lang="en-IN" sz="2400" b="1" dirty="0" smtClean="0">
                <a:solidFill>
                  <a:srgbClr val="0070C0"/>
                </a:solidFill>
              </a:rPr>
              <a:t>numeric </a:t>
            </a:r>
            <a:r>
              <a:rPr lang="en-IN" sz="2400" dirty="0" smtClean="0"/>
              <a:t>column without considering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values</a:t>
            </a:r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SUM(</a:t>
            </a:r>
            <a:r>
              <a:rPr lang="en-US" sz="1900" b="1" dirty="0" err="1" smtClean="0">
                <a:solidFill>
                  <a:srgbClr val="0070C0"/>
                </a:solidFill>
              </a:rPr>
              <a:t>col_name</a:t>
            </a:r>
            <a:r>
              <a:rPr lang="en-US" sz="1900" b="1" dirty="0" smtClean="0">
                <a:solidFill>
                  <a:srgbClr val="0070C0"/>
                </a:solidFill>
              </a:rPr>
              <a:t> or </a:t>
            </a:r>
            <a:r>
              <a:rPr lang="en-US" sz="1900" b="1" dirty="0" err="1" smtClean="0">
                <a:solidFill>
                  <a:srgbClr val="0070C0"/>
                </a:solidFill>
              </a:rPr>
              <a:t>expr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Col_name</a:t>
            </a:r>
            <a:r>
              <a:rPr lang="en-IN" b="1" dirty="0" smtClean="0">
                <a:solidFill>
                  <a:srgbClr val="C00000"/>
                </a:solidFill>
              </a:rPr>
              <a:t> or </a:t>
            </a:r>
            <a:r>
              <a:rPr lang="en-IN" b="1" dirty="0" err="1" smtClean="0">
                <a:solidFill>
                  <a:srgbClr val="C00000"/>
                </a:solidFill>
              </a:rPr>
              <a:t>expr</a:t>
            </a:r>
            <a:r>
              <a:rPr lang="en-IN" dirty="0" smtClean="0">
                <a:solidFill>
                  <a:srgbClr val="C00000"/>
                </a:solidFill>
              </a:rPr>
              <a:t> 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column name </a:t>
            </a:r>
            <a:r>
              <a:rPr lang="en-IN" dirty="0" smtClean="0"/>
              <a:t>on which the function will be applied. We also can pass the an expression which results into a numeric value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AVG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average </a:t>
            </a:r>
            <a:r>
              <a:rPr lang="en-IN" sz="2400" dirty="0" smtClean="0"/>
              <a:t>of the values of a </a:t>
            </a:r>
            <a:r>
              <a:rPr lang="en-IN" sz="2400" b="1" dirty="0" smtClean="0">
                <a:solidFill>
                  <a:srgbClr val="0070C0"/>
                </a:solidFill>
              </a:rPr>
              <a:t>numeric </a:t>
            </a:r>
            <a:r>
              <a:rPr lang="en-IN" sz="2400" dirty="0" smtClean="0"/>
              <a:t>column without considering NULL values</a:t>
            </a:r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avg</a:t>
            </a:r>
            <a:r>
              <a:rPr lang="en-US" sz="1900" b="1" dirty="0" smtClean="0">
                <a:solidFill>
                  <a:srgbClr val="0070C0"/>
                </a:solidFill>
              </a:rPr>
              <a:t>(</a:t>
            </a:r>
            <a:r>
              <a:rPr lang="en-US" sz="1900" b="1" dirty="0" err="1" smtClean="0">
                <a:solidFill>
                  <a:srgbClr val="0070C0"/>
                </a:solidFill>
              </a:rPr>
              <a:t>col_name</a:t>
            </a:r>
            <a:r>
              <a:rPr lang="en-US" sz="1900" b="1" dirty="0" smtClean="0">
                <a:solidFill>
                  <a:srgbClr val="0070C0"/>
                </a:solidFill>
              </a:rPr>
              <a:t> or </a:t>
            </a:r>
            <a:r>
              <a:rPr lang="en-US" sz="1900" b="1" dirty="0" err="1" smtClean="0">
                <a:solidFill>
                  <a:srgbClr val="0070C0"/>
                </a:solidFill>
              </a:rPr>
              <a:t>expr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Col_name</a:t>
            </a:r>
            <a:r>
              <a:rPr lang="en-IN" b="1" dirty="0" smtClean="0">
                <a:solidFill>
                  <a:srgbClr val="C00000"/>
                </a:solidFill>
              </a:rPr>
              <a:t> or </a:t>
            </a:r>
            <a:r>
              <a:rPr lang="en-IN" b="1" dirty="0" err="1" smtClean="0">
                <a:solidFill>
                  <a:srgbClr val="C00000"/>
                </a:solidFill>
              </a:rPr>
              <a:t>expr</a:t>
            </a:r>
            <a:r>
              <a:rPr lang="en-IN" dirty="0" smtClean="0">
                <a:solidFill>
                  <a:srgbClr val="C00000"/>
                </a:solidFill>
              </a:rPr>
              <a:t> 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column name </a:t>
            </a:r>
            <a:r>
              <a:rPr lang="en-IN" dirty="0" smtClean="0"/>
              <a:t>on which the function will be applied. We also can pass the an expression which results into a numeric value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MAX ()</a:t>
            </a:r>
            <a:br>
              <a:rPr lang="en-US" sz="3200" b="1" dirty="0" smtClean="0"/>
            </a:br>
            <a:r>
              <a:rPr lang="en-US" sz="3200" b="1" dirty="0" smtClean="0"/>
              <a:t>And MIN()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en-IN" sz="2400" dirty="0" smtClean="0"/>
              <a:t> return the </a:t>
            </a:r>
            <a:r>
              <a:rPr lang="en-IN" sz="2400" b="1" dirty="0" smtClean="0">
                <a:solidFill>
                  <a:srgbClr val="7030A0"/>
                </a:solidFill>
              </a:rPr>
              <a:t>max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min</a:t>
            </a:r>
            <a:r>
              <a:rPr lang="en-IN" sz="2400" dirty="0" smtClean="0"/>
              <a:t> of the values of a column without considering NULL values</a:t>
            </a:r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max(</a:t>
            </a:r>
            <a:r>
              <a:rPr lang="en-US" sz="1900" b="1" dirty="0" err="1" smtClean="0">
                <a:solidFill>
                  <a:srgbClr val="0070C0"/>
                </a:solidFill>
              </a:rPr>
              <a:t>col_name</a:t>
            </a:r>
            <a:r>
              <a:rPr lang="en-US" sz="1900" b="1" dirty="0" smtClean="0">
                <a:solidFill>
                  <a:srgbClr val="0070C0"/>
                </a:solidFill>
              </a:rPr>
              <a:t> or </a:t>
            </a:r>
            <a:r>
              <a:rPr lang="en-US" sz="1900" b="1" dirty="0" err="1" smtClean="0">
                <a:solidFill>
                  <a:srgbClr val="0070C0"/>
                </a:solidFill>
              </a:rPr>
              <a:t>expr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min(</a:t>
            </a:r>
            <a:r>
              <a:rPr lang="en-US" sz="1900" b="1" dirty="0" err="1" smtClean="0">
                <a:solidFill>
                  <a:srgbClr val="0070C0"/>
                </a:solidFill>
              </a:rPr>
              <a:t>col_name</a:t>
            </a:r>
            <a:r>
              <a:rPr lang="en-US" sz="1900" b="1" dirty="0" smtClean="0">
                <a:solidFill>
                  <a:srgbClr val="0070C0"/>
                </a:solidFill>
              </a:rPr>
              <a:t> or </a:t>
            </a:r>
            <a:r>
              <a:rPr lang="en-US" sz="1900" b="1" dirty="0" err="1" smtClean="0">
                <a:solidFill>
                  <a:srgbClr val="0070C0"/>
                </a:solidFill>
              </a:rPr>
              <a:t>expr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Col_name</a:t>
            </a:r>
            <a:r>
              <a:rPr lang="en-IN" b="1" dirty="0" smtClean="0">
                <a:solidFill>
                  <a:srgbClr val="C00000"/>
                </a:solidFill>
              </a:rPr>
              <a:t> or </a:t>
            </a:r>
            <a:r>
              <a:rPr lang="en-IN" b="1" dirty="0" err="1" smtClean="0">
                <a:solidFill>
                  <a:srgbClr val="C00000"/>
                </a:solidFill>
              </a:rPr>
              <a:t>expr</a:t>
            </a:r>
            <a:r>
              <a:rPr lang="en-IN" dirty="0" smtClean="0">
                <a:solidFill>
                  <a:srgbClr val="C00000"/>
                </a:solidFill>
              </a:rPr>
              <a:t> 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column name </a:t>
            </a:r>
            <a:r>
              <a:rPr lang="en-IN" dirty="0" smtClean="0"/>
              <a:t>on which the function will be applied. We also can pass the an expression which results into a numeric value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6323</TotalTime>
  <Words>785</Words>
  <Application>Microsoft Office PowerPoint</Application>
  <PresentationFormat>On-screen Show (4:3)</PresentationFormat>
  <Paragraphs>209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Group Functions</vt:lpstr>
      <vt:lpstr> Group Functions</vt:lpstr>
      <vt:lpstr> The Function SUM ()</vt:lpstr>
      <vt:lpstr> Examples</vt:lpstr>
      <vt:lpstr> The Function AVG ()</vt:lpstr>
      <vt:lpstr> Examples</vt:lpstr>
      <vt:lpstr> The Function MAX () And MIN()</vt:lpstr>
      <vt:lpstr> Examples</vt:lpstr>
      <vt:lpstr> The Function COUNT()</vt:lpstr>
      <vt:lpstr> Examples</vt:lpstr>
      <vt:lpstr> Queries</vt:lpstr>
      <vt:lpstr> Queries</vt:lpstr>
      <vt:lpstr> Queries</vt:lpstr>
      <vt:lpstr> Queries</vt:lpstr>
      <vt:lpstr> Queries</vt:lpstr>
      <vt:lpstr> Miscellaneous Functions</vt:lpstr>
      <vt:lpstr> The Function NVL ()</vt:lpstr>
      <vt:lpstr> Examples</vt:lpstr>
      <vt:lpstr> Queries</vt:lpstr>
      <vt:lpstr> Queries</vt:lpstr>
      <vt:lpstr> The Function NVL2 ()</vt:lpstr>
      <vt:lpstr> Queries</vt:lpstr>
      <vt:lpstr> The Function COALESCE ()</vt:lpstr>
      <vt:lpstr> Queries</vt:lpstr>
      <vt:lpstr> The Function DECODE ()</vt:lpstr>
      <vt:lpstr> The Function DECODE ()</vt:lpstr>
      <vt:lpstr> Queries</vt:lpstr>
      <vt:lpstr> Queries</vt:lpstr>
      <vt:lpstr> Queries</vt:lpstr>
      <vt:lpstr> The Function USER()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529</cp:revision>
  <dcterms:created xsi:type="dcterms:W3CDTF">2015-12-21T13:46:48Z</dcterms:created>
  <dcterms:modified xsi:type="dcterms:W3CDTF">2020-06-22T07:57:08Z</dcterms:modified>
</cp:coreProperties>
</file>