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575" r:id="rId4"/>
    <p:sldId id="721" r:id="rId5"/>
    <p:sldId id="722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17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Sorting On Multiple Cols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above </a:t>
            </a:r>
            <a:r>
              <a:rPr lang="en-IN" sz="2400" b="1" dirty="0" smtClean="0">
                <a:solidFill>
                  <a:srgbClr val="C00000"/>
                </a:solidFill>
              </a:rPr>
              <a:t>query</a:t>
            </a:r>
            <a:r>
              <a:rPr lang="en-IN" sz="2400" dirty="0" smtClean="0"/>
              <a:t> first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sorts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rgbClr val="0070C0"/>
                </a:solidFill>
              </a:rPr>
              <a:t>SAL</a:t>
            </a:r>
            <a:r>
              <a:rPr lang="en-IN" sz="2400" dirty="0" smtClean="0"/>
              <a:t> and wherever </a:t>
            </a:r>
            <a:r>
              <a:rPr lang="en-IN" sz="2400" b="1" dirty="0" smtClean="0">
                <a:solidFill>
                  <a:srgbClr val="0070C0"/>
                </a:solidFill>
              </a:rPr>
              <a:t>SAL</a:t>
            </a:r>
            <a:r>
              <a:rPr lang="en-IN" sz="2400" dirty="0" smtClean="0"/>
              <a:t> is same , it considers </a:t>
            </a:r>
            <a:r>
              <a:rPr lang="en-IN" sz="2400" b="1" dirty="0" smtClean="0">
                <a:solidFill>
                  <a:srgbClr val="00B050"/>
                </a:solidFill>
              </a:rPr>
              <a:t>ASCENDING ORDER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ENAME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33081"/>
            <a:ext cx="8786874" cy="3720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DISTINCT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clause often </a:t>
            </a:r>
            <a:r>
              <a:rPr lang="en-IN" sz="2400" b="1" dirty="0" smtClean="0">
                <a:solidFill>
                  <a:srgbClr val="00B050"/>
                </a:solidFill>
              </a:rPr>
              <a:t>contains columns</a:t>
            </a:r>
            <a:r>
              <a:rPr lang="en-IN" sz="2400" dirty="0" smtClean="0"/>
              <a:t> listed in the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clause, but it is </a:t>
            </a:r>
            <a:r>
              <a:rPr lang="en-IN" sz="2400" b="1" dirty="0" smtClean="0">
                <a:solidFill>
                  <a:srgbClr val="0070C0"/>
                </a:solidFill>
              </a:rPr>
              <a:t>also possible </a:t>
            </a:r>
            <a:r>
              <a:rPr lang="en-IN" sz="2400" dirty="0" smtClean="0"/>
              <a:t>to use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rgbClr val="00B050"/>
                </a:solidFill>
              </a:rPr>
              <a:t>columns</a:t>
            </a:r>
            <a:r>
              <a:rPr lang="en-IN" sz="2400" dirty="0" smtClean="0"/>
              <a:t> that are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not selected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One </a:t>
            </a:r>
            <a:r>
              <a:rPr lang="en-IN" sz="2400" b="1" dirty="0" smtClean="0">
                <a:solidFill>
                  <a:srgbClr val="0070C0"/>
                </a:solidFill>
              </a:rPr>
              <a:t>exception </a:t>
            </a:r>
            <a:r>
              <a:rPr lang="en-IN" sz="2400" dirty="0" smtClean="0"/>
              <a:t>is columns qualified using the </a:t>
            </a:r>
            <a:r>
              <a:rPr lang="en-IN" sz="2400" b="1" dirty="0" smtClean="0">
                <a:solidFill>
                  <a:srgbClr val="7030A0"/>
                </a:solidFill>
              </a:rPr>
              <a:t>DISTINCT </a:t>
            </a:r>
            <a:r>
              <a:rPr lang="en-IN" sz="2400" dirty="0" smtClean="0"/>
              <a:t>keyword: </a:t>
            </a:r>
            <a:endParaRPr lang="en-IN" sz="2400" dirty="0" smtClean="0"/>
          </a:p>
          <a:p>
            <a:endParaRPr lang="en-IN" sz="2400" dirty="0" smtClean="0"/>
          </a:p>
          <a:p>
            <a:pPr lvl="1"/>
            <a:r>
              <a:rPr lang="en-IN" dirty="0" smtClean="0"/>
              <a:t>If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SELECT</a:t>
            </a:r>
            <a:r>
              <a:rPr lang="en-IN" dirty="0" smtClean="0"/>
              <a:t> list contains </a:t>
            </a:r>
            <a:r>
              <a:rPr lang="en-IN" b="1" dirty="0" smtClean="0">
                <a:solidFill>
                  <a:srgbClr val="7030A0"/>
                </a:solidFill>
              </a:rPr>
              <a:t>DISTINCT</a:t>
            </a:r>
            <a:r>
              <a:rPr lang="en-IN" dirty="0" smtClean="0"/>
              <a:t>, </a:t>
            </a:r>
            <a:r>
              <a:rPr lang="en-IN" dirty="0" smtClean="0"/>
              <a:t>then the </a:t>
            </a:r>
            <a:r>
              <a:rPr lang="en-IN" b="1" dirty="0" smtClean="0">
                <a:solidFill>
                  <a:srgbClr val="7030A0"/>
                </a:solidFill>
              </a:rPr>
              <a:t>ORDER BY </a:t>
            </a:r>
            <a:r>
              <a:rPr lang="en-IN" dirty="0" smtClean="0"/>
              <a:t>clause can only </a:t>
            </a:r>
            <a:r>
              <a:rPr lang="en-IN" b="1" dirty="0" smtClean="0">
                <a:solidFill>
                  <a:srgbClr val="00B050"/>
                </a:solidFill>
              </a:rPr>
              <a:t>contain those columns </a:t>
            </a:r>
            <a:r>
              <a:rPr lang="en-IN" dirty="0" smtClean="0"/>
              <a:t>which are a part of </a:t>
            </a:r>
            <a:r>
              <a:rPr lang="en-IN" b="1" dirty="0" smtClean="0">
                <a:solidFill>
                  <a:srgbClr val="7030A0"/>
                </a:solidFill>
              </a:rPr>
              <a:t>SELECT</a:t>
            </a:r>
            <a:r>
              <a:rPr lang="en-IN" dirty="0" smtClean="0"/>
              <a:t> not any other column</a:t>
            </a:r>
            <a:endParaRPr lang="en-IN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DISTINCT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next example shows that the </a:t>
            </a:r>
            <a:r>
              <a:rPr lang="en-IN" sz="2400" b="1" dirty="0" smtClean="0">
                <a:solidFill>
                  <a:srgbClr val="0070C0"/>
                </a:solidFill>
              </a:rPr>
              <a:t>DEPTNO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column is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not a column listed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DISTINCT SELECT </a:t>
            </a:r>
            <a:r>
              <a:rPr lang="en-IN" sz="2400" dirty="0" smtClean="0"/>
              <a:t>list and therefore results in an </a:t>
            </a:r>
            <a:r>
              <a:rPr lang="en-IN" sz="2400" b="1" dirty="0" smtClean="0">
                <a:solidFill>
                  <a:srgbClr val="002060"/>
                </a:solidFill>
              </a:rPr>
              <a:t>Oracle error message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rdby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429000"/>
            <a:ext cx="864399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NULL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By default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column</a:t>
            </a:r>
            <a:r>
              <a:rPr lang="en-IN" sz="2400" dirty="0" smtClean="0"/>
              <a:t> on which </a:t>
            </a:r>
            <a:r>
              <a:rPr lang="en-IN" sz="2400" b="1" dirty="0" smtClean="0">
                <a:solidFill>
                  <a:srgbClr val="00B050"/>
                </a:solidFill>
              </a:rPr>
              <a:t>sorting</a:t>
            </a:r>
            <a:r>
              <a:rPr lang="en-IN" sz="2400" dirty="0" smtClean="0"/>
              <a:t> is being done contains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/>
              <a:t>values then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places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values at the </a:t>
            </a:r>
            <a:r>
              <a:rPr lang="en-IN" sz="2400" b="1" dirty="0" smtClean="0">
                <a:solidFill>
                  <a:srgbClr val="0070C0"/>
                </a:solidFill>
              </a:rPr>
              <a:t>end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query on next slide orders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COMM</a:t>
            </a:r>
            <a:r>
              <a:rPr lang="en-IN" sz="2400" dirty="0" smtClean="0"/>
              <a:t> </a:t>
            </a:r>
            <a:r>
              <a:rPr lang="en-IN" sz="2400" dirty="0" smtClean="0"/>
              <a:t>column </a:t>
            </a:r>
            <a:r>
              <a:rPr lang="en-IN" sz="2400" dirty="0" smtClean="0"/>
              <a:t>and all the  </a:t>
            </a:r>
            <a:r>
              <a:rPr lang="en-IN" sz="2400" dirty="0" smtClean="0"/>
              <a:t>row with a </a:t>
            </a:r>
            <a:r>
              <a:rPr lang="en-IN" sz="2400" b="1" dirty="0" smtClean="0">
                <a:solidFill>
                  <a:srgbClr val="0070C0"/>
                </a:solidFill>
              </a:rPr>
              <a:t>COMM</a:t>
            </a:r>
            <a:r>
              <a:rPr lang="en-IN" sz="2400" dirty="0" smtClean="0"/>
              <a:t> </a:t>
            </a:r>
            <a:r>
              <a:rPr lang="en-IN" sz="2400" dirty="0" smtClean="0"/>
              <a:t>column value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 smtClean="0"/>
              <a:t> </a:t>
            </a:r>
            <a:r>
              <a:rPr lang="en-IN" sz="2400" dirty="0" smtClean="0"/>
              <a:t>become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trailing rows</a:t>
            </a:r>
            <a:r>
              <a:rPr lang="en-IN" sz="2400" dirty="0" smtClean="0"/>
              <a:t>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sort order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NULL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NULL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0070C0"/>
                </a:solidFill>
              </a:rPr>
              <a:t>change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ordering of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NULLs </a:t>
            </a:r>
            <a:r>
              <a:rPr lang="en-IN" sz="2400" dirty="0" smtClean="0"/>
              <a:t>with </a:t>
            </a:r>
            <a:r>
              <a:rPr lang="en-IN" sz="2400" dirty="0" smtClean="0"/>
              <a:t>the option </a:t>
            </a:r>
            <a:r>
              <a:rPr lang="en-IN" sz="2400" b="1" dirty="0" smtClean="0">
                <a:solidFill>
                  <a:srgbClr val="0070C0"/>
                </a:solidFill>
              </a:rPr>
              <a:t>NULLS FIRST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NULLS LAST </a:t>
            </a:r>
            <a:r>
              <a:rPr lang="en-IN" sz="2400" dirty="0" smtClean="0"/>
              <a:t>in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clause, as shown in the next statement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14620"/>
            <a:ext cx="8715436" cy="3686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ORDER </a:t>
            </a: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BY Clause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Sorting Order Of ORDER BY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Sorting On Multiple Columns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Behavior  Of DISTINCT And NULL In ORDER BY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</a:t>
            </a:r>
            <a:r>
              <a:rPr lang="en-US" sz="3200" b="1" dirty="0" smtClean="0"/>
              <a:t>ORDER </a:t>
            </a:r>
            <a:r>
              <a:rPr lang="en-US" sz="3200" b="1" dirty="0" smtClean="0"/>
              <a:t>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, the data </a:t>
            </a:r>
            <a:r>
              <a:rPr lang="en-IN" sz="2400" dirty="0" smtClean="0"/>
              <a:t>is not stored in a table in any </a:t>
            </a:r>
            <a:r>
              <a:rPr lang="en-IN" sz="2400" b="1" dirty="0" smtClean="0">
                <a:solidFill>
                  <a:srgbClr val="0070C0"/>
                </a:solidFill>
              </a:rPr>
              <a:t>particular order. 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, when we </a:t>
            </a:r>
            <a:r>
              <a:rPr lang="en-IN" sz="2400" b="1" dirty="0" smtClean="0">
                <a:solidFill>
                  <a:srgbClr val="C00000"/>
                </a:solidFill>
              </a:rPr>
              <a:t>display </a:t>
            </a:r>
            <a:r>
              <a:rPr lang="en-IN" sz="2400" b="1" dirty="0" smtClean="0">
                <a:solidFill>
                  <a:srgbClr val="C00000"/>
                </a:solidFill>
              </a:rPr>
              <a:t>data </a:t>
            </a:r>
            <a:r>
              <a:rPr lang="en-IN" sz="2400" dirty="0" smtClean="0"/>
              <a:t>they </a:t>
            </a:r>
            <a:r>
              <a:rPr lang="en-IN" sz="2400" dirty="0" smtClean="0"/>
              <a:t>happen to be returned from the </a:t>
            </a:r>
            <a:r>
              <a:rPr lang="en-IN" sz="2400" dirty="0" smtClean="0"/>
              <a:t>database in </a:t>
            </a:r>
            <a:r>
              <a:rPr lang="en-IN" sz="2400" b="1" dirty="0" smtClean="0">
                <a:solidFill>
                  <a:srgbClr val="0070C0"/>
                </a:solidFill>
              </a:rPr>
              <a:t>any random order </a:t>
            </a:r>
            <a:r>
              <a:rPr lang="en-IN" sz="2400" dirty="0" smtClean="0"/>
              <a:t>which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 decides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However</a:t>
            </a:r>
            <a:r>
              <a:rPr lang="en-IN" sz="2400" dirty="0" smtClean="0"/>
              <a:t>, </a:t>
            </a:r>
            <a:r>
              <a:rPr lang="en-IN" sz="2400" dirty="0" smtClean="0"/>
              <a:t>we </a:t>
            </a:r>
            <a:r>
              <a:rPr lang="en-IN" sz="2400" dirty="0" smtClean="0"/>
              <a:t>might want to </a:t>
            </a:r>
            <a:r>
              <a:rPr lang="en-IN" sz="2400" b="1" dirty="0" smtClean="0">
                <a:solidFill>
                  <a:srgbClr val="00B050"/>
                </a:solidFill>
              </a:rPr>
              <a:t>view data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0070C0"/>
                </a:solidFill>
              </a:rPr>
              <a:t>certain order</a:t>
            </a:r>
            <a:r>
              <a:rPr lang="en-IN" sz="2400" dirty="0" smtClean="0"/>
              <a:t>, and </a:t>
            </a:r>
            <a:r>
              <a:rPr lang="en-IN" sz="2400" dirty="0" smtClean="0"/>
              <a:t>for this we can </a:t>
            </a:r>
            <a:r>
              <a:rPr lang="en-IN" sz="2400" dirty="0" smtClean="0"/>
              <a:t>use the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clause.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Syntax Of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r>
              <a:rPr lang="en-IN" sz="3400" b="1" u="sng" dirty="0" smtClean="0"/>
              <a:t>Syntax: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columns | expressions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conditions  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ORDER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expression [ 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ASC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| 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 ];   </a:t>
            </a:r>
          </a:p>
          <a:p>
            <a:pPr>
              <a:buNone/>
            </a:pPr>
            <a:endParaRPr lang="en-IN" sz="2400" b="1" u="sng" dirty="0" smtClean="0"/>
          </a:p>
          <a:p>
            <a:r>
              <a:rPr lang="en-US" sz="3400" b="1" u="sng" dirty="0" smtClean="0"/>
              <a:t>Parameters</a:t>
            </a:r>
          </a:p>
          <a:p>
            <a:pPr lvl="1"/>
            <a:r>
              <a:rPr lang="en-IN" sz="2600" b="1" dirty="0" smtClean="0">
                <a:solidFill>
                  <a:srgbClr val="0070C0"/>
                </a:solidFill>
              </a:rPr>
              <a:t>Columns | expressions</a:t>
            </a:r>
            <a:r>
              <a:rPr lang="en-IN" sz="2600" b="1" dirty="0" smtClean="0">
                <a:solidFill>
                  <a:srgbClr val="0070C0"/>
                </a:solidFill>
              </a:rPr>
              <a:t>:</a:t>
            </a:r>
            <a:r>
              <a:rPr lang="en-IN" sz="2600" dirty="0" smtClean="0"/>
              <a:t> It specifies columns that you want to retrieve.</a:t>
            </a:r>
          </a:p>
          <a:p>
            <a:pPr lvl="1"/>
            <a:r>
              <a:rPr lang="en-IN" sz="2600" b="1" dirty="0" smtClean="0">
                <a:solidFill>
                  <a:srgbClr val="0070C0"/>
                </a:solidFill>
              </a:rPr>
              <a:t>tables:</a:t>
            </a:r>
            <a:r>
              <a:rPr lang="en-IN" sz="2600" dirty="0" smtClean="0"/>
              <a:t> It specifies the table name from where you want to retrieve records.</a:t>
            </a:r>
          </a:p>
          <a:p>
            <a:pPr lvl="1"/>
            <a:r>
              <a:rPr lang="en-IN" sz="2600" b="1" dirty="0" smtClean="0">
                <a:solidFill>
                  <a:srgbClr val="0070C0"/>
                </a:solidFill>
              </a:rPr>
              <a:t>conditions:</a:t>
            </a:r>
            <a:r>
              <a:rPr lang="en-IN" sz="2600" dirty="0" smtClean="0"/>
              <a:t> It specifies the conditions that must be fulfilled for the records to be selected</a:t>
            </a:r>
            <a:r>
              <a:rPr lang="en-IN" sz="2600" dirty="0" smtClean="0"/>
              <a:t>.</a:t>
            </a:r>
          </a:p>
          <a:p>
            <a:pPr lvl="1"/>
            <a:r>
              <a:rPr lang="en-US" sz="2600" b="1" dirty="0" smtClean="0">
                <a:solidFill>
                  <a:srgbClr val="00B050"/>
                </a:solidFill>
              </a:rPr>
              <a:t>ORDER BY</a:t>
            </a:r>
            <a:r>
              <a:rPr lang="en-US" sz="2600" dirty="0" smtClean="0"/>
              <a:t>: The clause indicating that data is to be sorted </a:t>
            </a:r>
          </a:p>
          <a:p>
            <a:pPr lvl="1"/>
            <a:r>
              <a:rPr lang="en-US" sz="2600" b="1" dirty="0" smtClean="0">
                <a:solidFill>
                  <a:srgbClr val="00B050"/>
                </a:solidFill>
              </a:rPr>
              <a:t>Expression:</a:t>
            </a:r>
            <a:r>
              <a:rPr lang="en-US" sz="2600" dirty="0" smtClean="0"/>
              <a:t> </a:t>
            </a:r>
            <a:r>
              <a:rPr lang="en-IN" sz="2600" dirty="0" smtClean="0"/>
              <a:t>It specifies columns </a:t>
            </a:r>
            <a:r>
              <a:rPr lang="en-IN" sz="2600" dirty="0" smtClean="0"/>
              <a:t>or expression on which sorting is to be done.</a:t>
            </a:r>
            <a:endParaRPr lang="en-IN" sz="2600" dirty="0" smtClean="0"/>
          </a:p>
          <a:p>
            <a:pPr lvl="1"/>
            <a:r>
              <a:rPr lang="en-IN" sz="2600" b="1" dirty="0" smtClean="0">
                <a:solidFill>
                  <a:srgbClr val="00B050"/>
                </a:solidFill>
              </a:rPr>
              <a:t>ASC:</a:t>
            </a:r>
            <a:r>
              <a:rPr lang="en-IN" sz="2600" dirty="0" smtClean="0"/>
              <a:t> It is an optional parameter that is used to sort records in </a:t>
            </a:r>
            <a:r>
              <a:rPr lang="en-IN" sz="2600" b="1" dirty="0" smtClean="0">
                <a:solidFill>
                  <a:srgbClr val="002060"/>
                </a:solidFill>
              </a:rPr>
              <a:t>ascending order.</a:t>
            </a:r>
          </a:p>
          <a:p>
            <a:pPr lvl="1"/>
            <a:r>
              <a:rPr lang="en-IN" sz="2600" b="1" dirty="0" smtClean="0">
                <a:solidFill>
                  <a:srgbClr val="00B050"/>
                </a:solidFill>
              </a:rPr>
              <a:t>DESC</a:t>
            </a:r>
            <a:r>
              <a:rPr lang="en-IN" sz="2600" b="1" dirty="0" smtClean="0">
                <a:solidFill>
                  <a:srgbClr val="00B050"/>
                </a:solidFill>
              </a:rPr>
              <a:t>:</a:t>
            </a:r>
            <a:r>
              <a:rPr lang="en-IN" sz="2600" dirty="0" smtClean="0"/>
              <a:t> It is also an optional parameter that is used to sort records in </a:t>
            </a:r>
            <a:r>
              <a:rPr lang="en-IN" sz="2600" b="1" dirty="0" smtClean="0">
                <a:solidFill>
                  <a:srgbClr val="002060"/>
                </a:solidFill>
              </a:rPr>
              <a:t>descending order</a:t>
            </a:r>
            <a:r>
              <a:rPr lang="en-IN" sz="2600" b="1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sz="2600" b="1" dirty="0" smtClean="0">
                <a:solidFill>
                  <a:srgbClr val="C00000"/>
                </a:solidFill>
              </a:rPr>
              <a:t>DEFAULT SORTING ORDER IS ASCENDING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/>
              <a:t>of employees in  </a:t>
            </a:r>
            <a:r>
              <a:rPr lang="en-US" sz="2400" b="1" dirty="0" smtClean="0">
                <a:solidFill>
                  <a:srgbClr val="00B050"/>
                </a:solidFill>
              </a:rPr>
              <a:t>ascending order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786874" cy="38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/>
              <a:t>of employees in  </a:t>
            </a:r>
            <a:r>
              <a:rPr lang="en-US" sz="2400" b="1" dirty="0" err="1" smtClean="0">
                <a:solidFill>
                  <a:srgbClr val="00B050"/>
                </a:solidFill>
              </a:rPr>
              <a:t>desending</a:t>
            </a:r>
            <a:r>
              <a:rPr lang="en-US" sz="2400" b="1" dirty="0" smtClean="0">
                <a:solidFill>
                  <a:srgbClr val="00B050"/>
                </a:solidFill>
              </a:rPr>
              <a:t> order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2571744"/>
            <a:ext cx="8715436" cy="38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Sorting On Col Position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Instead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listing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name of the column </a:t>
            </a:r>
            <a:r>
              <a:rPr lang="en-IN" sz="2400" dirty="0" smtClean="0"/>
              <a:t>to be ordered, </a:t>
            </a:r>
            <a:r>
              <a:rPr lang="en-IN" sz="2400" dirty="0" smtClean="0"/>
              <a:t>we </a:t>
            </a:r>
            <a:r>
              <a:rPr lang="en-IN" sz="2400" dirty="0" smtClean="0"/>
              <a:t>can list the </a:t>
            </a:r>
            <a:r>
              <a:rPr lang="en-IN" sz="2400" b="1" dirty="0" smtClean="0">
                <a:solidFill>
                  <a:srgbClr val="00B050"/>
                </a:solidFill>
              </a:rPr>
              <a:t>sequence number </a:t>
            </a:r>
            <a:r>
              <a:rPr lang="en-IN" sz="2400" dirty="0" smtClean="0"/>
              <a:t>of the column in the </a:t>
            </a:r>
            <a:r>
              <a:rPr lang="en-IN" sz="2400" b="1" dirty="0" smtClean="0">
                <a:solidFill>
                  <a:srgbClr val="0070C0"/>
                </a:solidFill>
              </a:rPr>
              <a:t>SELECT</a:t>
            </a:r>
            <a:r>
              <a:rPr lang="en-IN" sz="2400" dirty="0" smtClean="0"/>
              <a:t> list.</a:t>
            </a: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statement </a:t>
            </a:r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0070C0"/>
                </a:solidFill>
              </a:rPr>
              <a:t>same result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C00000"/>
                </a:solidFill>
              </a:rPr>
              <a:t>first example </a:t>
            </a:r>
            <a:r>
              <a:rPr lang="en-IN" sz="2400" dirty="0" smtClean="0"/>
              <a:t>but </a:t>
            </a:r>
            <a:r>
              <a:rPr lang="en-IN" sz="2400" dirty="0" smtClean="0"/>
              <a:t>uses a different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clause. 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Sorting On Col Position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number 2</a:t>
            </a:r>
            <a:r>
              <a:rPr lang="en-IN" sz="2400" dirty="0" smtClean="0"/>
              <a:t> indicates the </a:t>
            </a:r>
            <a:r>
              <a:rPr lang="en-IN" sz="2400" b="1" dirty="0" smtClean="0">
                <a:solidFill>
                  <a:srgbClr val="C00000"/>
                </a:solidFill>
              </a:rPr>
              <a:t>second column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SELECT</a:t>
            </a:r>
            <a:r>
              <a:rPr lang="en-IN" sz="2400" dirty="0" smtClean="0"/>
              <a:t> list.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Sorting On Multiple Cols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result set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sorted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more than one column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columns </a:t>
            </a:r>
            <a:r>
              <a:rPr lang="en-IN" sz="2400" dirty="0" smtClean="0"/>
              <a:t>we </a:t>
            </a:r>
            <a:r>
              <a:rPr lang="en-IN" sz="2400" dirty="0" smtClean="0"/>
              <a:t>want to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sort</a:t>
            </a:r>
            <a:r>
              <a:rPr lang="en-IN" sz="2400" dirty="0" smtClean="0"/>
              <a:t> by need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only be included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ORDER BY </a:t>
            </a:r>
            <a:r>
              <a:rPr lang="en-IN" sz="2400" dirty="0" smtClean="0"/>
              <a:t>clause, </a:t>
            </a:r>
            <a:r>
              <a:rPr lang="en-IN" sz="2400" b="1" dirty="0" smtClean="0">
                <a:solidFill>
                  <a:srgbClr val="0070C0"/>
                </a:solidFill>
              </a:rPr>
              <a:t>separated by commas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case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first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sort</a:t>
            </a:r>
            <a:r>
              <a:rPr lang="en-US" sz="2400" dirty="0" smtClean="0"/>
              <a:t> on the basis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first column </a:t>
            </a:r>
            <a:r>
              <a:rPr lang="en-US" sz="2400" dirty="0" smtClean="0"/>
              <a:t>and if it finds a </a:t>
            </a:r>
            <a:r>
              <a:rPr lang="en-US" sz="2400" b="1" dirty="0" smtClean="0">
                <a:solidFill>
                  <a:srgbClr val="002060"/>
                </a:solidFill>
              </a:rPr>
              <a:t>duplicate value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first column </a:t>
            </a:r>
            <a:r>
              <a:rPr lang="en-US" sz="2400" dirty="0" smtClean="0"/>
              <a:t>then it considers the </a:t>
            </a:r>
            <a:r>
              <a:rPr lang="en-US" sz="2400" b="1" dirty="0" smtClean="0">
                <a:solidFill>
                  <a:srgbClr val="7030A0"/>
                </a:solidFill>
              </a:rPr>
              <a:t>second mentioned column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6576</TotalTime>
  <Words>435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 The ORDER BY Clause</vt:lpstr>
      <vt:lpstr> The Syntax Of ORDER BY</vt:lpstr>
      <vt:lpstr> Queries</vt:lpstr>
      <vt:lpstr> Queries</vt:lpstr>
      <vt:lpstr> Sorting On Col Position</vt:lpstr>
      <vt:lpstr> Sorting On Col Position</vt:lpstr>
      <vt:lpstr> Sorting On Multiple Cols</vt:lpstr>
      <vt:lpstr> Sorting On Multiple Cols</vt:lpstr>
      <vt:lpstr> DISTINCT And ORDER BY</vt:lpstr>
      <vt:lpstr> DISTINCT And ORDER BY</vt:lpstr>
      <vt:lpstr> NULL And ORDER BY</vt:lpstr>
      <vt:lpstr> NULL And ORDER BY</vt:lpstr>
      <vt:lpstr> NULL And ORDER 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558</cp:revision>
  <dcterms:created xsi:type="dcterms:W3CDTF">2015-12-21T13:46:48Z</dcterms:created>
  <dcterms:modified xsi:type="dcterms:W3CDTF">2020-06-26T07:12:18Z</dcterms:modified>
</cp:coreProperties>
</file>