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575" r:id="rId4"/>
    <p:sldId id="750" r:id="rId5"/>
    <p:sldId id="751" r:id="rId6"/>
    <p:sldId id="752" r:id="rId7"/>
    <p:sldId id="753" r:id="rId8"/>
    <p:sldId id="741" r:id="rId9"/>
    <p:sldId id="754" r:id="rId10"/>
    <p:sldId id="755" r:id="rId11"/>
    <p:sldId id="756" r:id="rId12"/>
    <p:sldId id="757" r:id="rId13"/>
    <p:sldId id="758" r:id="rId14"/>
    <p:sldId id="761" r:id="rId15"/>
    <p:sldId id="759" r:id="rId16"/>
    <p:sldId id="740" r:id="rId17"/>
    <p:sldId id="742" r:id="rId18"/>
    <p:sldId id="743" r:id="rId19"/>
    <p:sldId id="744" r:id="rId20"/>
    <p:sldId id="764" r:id="rId21"/>
    <p:sldId id="765" r:id="rId22"/>
    <p:sldId id="745" r:id="rId23"/>
    <p:sldId id="762" r:id="rId24"/>
    <p:sldId id="763" r:id="rId25"/>
    <p:sldId id="766" r:id="rId26"/>
    <p:sldId id="768" r:id="rId27"/>
    <p:sldId id="769" r:id="rId28"/>
    <p:sldId id="770" r:id="rId29"/>
    <p:sldId id="7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Cartesian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the </a:t>
            </a:r>
            <a:r>
              <a:rPr lang="en-US" sz="2400" b="1" dirty="0" smtClean="0">
                <a:solidFill>
                  <a:srgbClr val="0070C0"/>
                </a:solidFill>
              </a:rPr>
              <a:t>least popular form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JOIN </a:t>
            </a:r>
            <a:r>
              <a:rPr lang="en-US" sz="2400" dirty="0" smtClean="0"/>
              <a:t>and is generally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not used</a:t>
            </a:r>
            <a:r>
              <a:rPr lang="en-US" sz="2400" dirty="0" smtClean="0"/>
              <a:t>. 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It happens when in the </a:t>
            </a:r>
            <a:r>
              <a:rPr lang="en-US" sz="2400" b="1" dirty="0" smtClean="0">
                <a:solidFill>
                  <a:srgbClr val="7030A0"/>
                </a:solidFill>
              </a:rPr>
              <a:t>FROM</a:t>
            </a:r>
            <a:r>
              <a:rPr lang="en-US" sz="2400" dirty="0" smtClean="0"/>
              <a:t> clause of a </a:t>
            </a:r>
            <a:r>
              <a:rPr lang="en-US" sz="2400" b="1" dirty="0" smtClean="0">
                <a:solidFill>
                  <a:srgbClr val="7030A0"/>
                </a:solidFill>
              </a:rPr>
              <a:t>SELECT </a:t>
            </a:r>
            <a:r>
              <a:rPr lang="en-US" sz="2400" dirty="0" smtClean="0"/>
              <a:t>query we mention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2 or more tables </a:t>
            </a:r>
            <a:r>
              <a:rPr lang="en-US" sz="2400" dirty="0" smtClean="0"/>
              <a:t>without using </a:t>
            </a:r>
            <a:r>
              <a:rPr lang="en-US" sz="2400" b="1" dirty="0" smtClean="0">
                <a:solidFill>
                  <a:srgbClr val="00B050"/>
                </a:solidFill>
              </a:rPr>
              <a:t>any condition.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CROSS JOIN </a:t>
            </a:r>
            <a:r>
              <a:rPr lang="en-IN" sz="2400" dirty="0" smtClean="0"/>
              <a:t>specifies that </a:t>
            </a:r>
            <a:r>
              <a:rPr lang="en-IN" sz="2400" b="1" dirty="0" smtClean="0">
                <a:solidFill>
                  <a:srgbClr val="00B050"/>
                </a:solidFill>
              </a:rPr>
              <a:t>all rows from first table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joined</a:t>
            </a:r>
            <a:r>
              <a:rPr lang="en-IN" sz="2400" dirty="0" smtClean="0"/>
              <a:t>  with </a:t>
            </a:r>
            <a:r>
              <a:rPr lang="en-IN" sz="2400" b="1" dirty="0" smtClean="0">
                <a:solidFill>
                  <a:srgbClr val="002060"/>
                </a:solidFill>
              </a:rPr>
              <a:t>all of the rows of second table</a:t>
            </a:r>
            <a:r>
              <a:rPr lang="en-IN" sz="2400" dirty="0" smtClean="0"/>
              <a:t>. If there are </a:t>
            </a:r>
            <a:r>
              <a:rPr lang="en-IN" sz="2400" b="1" dirty="0" smtClean="0">
                <a:solidFill>
                  <a:srgbClr val="C00000"/>
                </a:solidFill>
              </a:rPr>
              <a:t>"x" </a:t>
            </a:r>
            <a:r>
              <a:rPr lang="en-IN" sz="2400" dirty="0" smtClean="0"/>
              <a:t>rows in </a:t>
            </a:r>
            <a:r>
              <a:rPr lang="en-IN" sz="2400" b="1" dirty="0" smtClean="0">
                <a:solidFill>
                  <a:srgbClr val="0070C0"/>
                </a:solidFill>
              </a:rPr>
              <a:t>table1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"y" </a:t>
            </a:r>
            <a:r>
              <a:rPr lang="en-IN" sz="2400" dirty="0" smtClean="0"/>
              <a:t>rows in t</a:t>
            </a:r>
            <a:r>
              <a:rPr lang="en-IN" sz="2400" b="1" dirty="0" smtClean="0">
                <a:solidFill>
                  <a:srgbClr val="0070C0"/>
                </a:solidFill>
              </a:rPr>
              <a:t>able2</a:t>
            </a:r>
            <a:r>
              <a:rPr lang="en-IN" sz="2400" dirty="0" smtClean="0"/>
              <a:t> then the </a:t>
            </a:r>
            <a:r>
              <a:rPr lang="en-IN" sz="2400" b="1" dirty="0" smtClean="0">
                <a:solidFill>
                  <a:srgbClr val="7030A0"/>
                </a:solidFill>
              </a:rPr>
              <a:t>CROSS JOIN </a:t>
            </a:r>
            <a:r>
              <a:rPr lang="en-IN" sz="2400" dirty="0" smtClean="0"/>
              <a:t>result set have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x*y </a:t>
            </a:r>
            <a:r>
              <a:rPr lang="en-IN" sz="2400" dirty="0" smtClean="0"/>
              <a:t>rows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Cartesian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ename,dname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emp,dept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above query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70C0"/>
                </a:solidFill>
              </a:rPr>
              <a:t>executed</a:t>
            </a:r>
            <a:r>
              <a:rPr lang="en-US" sz="2400" dirty="0" smtClean="0"/>
              <a:t> ,the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7030A0"/>
                </a:solidFill>
              </a:rPr>
              <a:t>every possible combination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70C0"/>
                </a:solidFill>
              </a:rPr>
              <a:t>ENAME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DNAME</a:t>
            </a:r>
            <a:r>
              <a:rPr lang="en-US" sz="2400" dirty="0" smtClean="0"/>
              <a:t> , without matching their </a:t>
            </a:r>
            <a:r>
              <a:rPr lang="en-US" sz="2400" b="1" dirty="0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.</a:t>
            </a:r>
            <a:endParaRPr lang="en-IN" sz="20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Cartesian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join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2864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</a:t>
            </a:r>
            <a:r>
              <a:rPr lang="en-US" sz="3200" b="1" dirty="0" smtClean="0"/>
              <a:t>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the </a:t>
            </a:r>
            <a:r>
              <a:rPr lang="en-US" sz="2400" b="1" dirty="0" smtClean="0">
                <a:solidFill>
                  <a:srgbClr val="0070C0"/>
                </a:solidFill>
              </a:rPr>
              <a:t>most </a:t>
            </a:r>
            <a:r>
              <a:rPr lang="en-US" sz="2400" b="1" dirty="0" smtClean="0">
                <a:solidFill>
                  <a:srgbClr val="0070C0"/>
                </a:solidFill>
              </a:rPr>
              <a:t>popular form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JOIN </a:t>
            </a:r>
            <a:r>
              <a:rPr lang="en-US" sz="2400" dirty="0" smtClean="0"/>
              <a:t>and is </a:t>
            </a:r>
            <a:r>
              <a:rPr lang="en-US" sz="2400" dirty="0" smtClean="0"/>
              <a:t>commonly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used</a:t>
            </a:r>
            <a:r>
              <a:rPr lang="en-US" sz="2400" dirty="0" smtClean="0"/>
              <a:t>. 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equijoin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chemeClr val="accent1"/>
                </a:solidFill>
              </a:rPr>
              <a:t>join</a:t>
            </a:r>
            <a:r>
              <a:rPr lang="en-IN" sz="2400" dirty="0" smtClean="0"/>
              <a:t> with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 condition </a:t>
            </a:r>
            <a:r>
              <a:rPr lang="en-IN" sz="2400" dirty="0" smtClean="0"/>
              <a:t>containing </a:t>
            </a:r>
            <a:r>
              <a:rPr lang="en-IN" sz="2400" b="1" dirty="0" smtClean="0">
                <a:solidFill>
                  <a:srgbClr val="002060"/>
                </a:solidFill>
              </a:rPr>
              <a:t>an equality </a:t>
            </a:r>
            <a:r>
              <a:rPr lang="en-IN" sz="2400" b="1" dirty="0" smtClean="0">
                <a:solidFill>
                  <a:srgbClr val="002060"/>
                </a:solidFill>
              </a:rPr>
              <a:t>operator </a:t>
            </a:r>
            <a:r>
              <a:rPr lang="en-IN" sz="2400" dirty="0" smtClean="0"/>
              <a:t>, which is </a:t>
            </a:r>
            <a:r>
              <a:rPr lang="en-IN" sz="2400" dirty="0" smtClean="0"/>
              <a:t>represented by </a:t>
            </a:r>
            <a:r>
              <a:rPr lang="en-IN" sz="2400" b="1" dirty="0" smtClean="0">
                <a:solidFill>
                  <a:srgbClr val="C00000"/>
                </a:solidFill>
              </a:rPr>
              <a:t>(=)</a:t>
            </a:r>
            <a:r>
              <a:rPr lang="en-IN" sz="2400" dirty="0" smtClean="0"/>
              <a:t> sign.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</a:t>
            </a:r>
            <a:r>
              <a:rPr lang="en-US" sz="3200" b="1" dirty="0" smtClean="0"/>
              <a:t>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b="1" dirty="0" err="1" smtClean="0">
                <a:solidFill>
                  <a:srgbClr val="0070C0"/>
                </a:solidFill>
              </a:rPr>
              <a:t>equi</a:t>
            </a:r>
            <a:r>
              <a:rPr lang="en-US" sz="2400" b="1" dirty="0" smtClean="0">
                <a:solidFill>
                  <a:srgbClr val="0070C0"/>
                </a:solidFill>
              </a:rPr>
              <a:t> join </a:t>
            </a:r>
            <a:r>
              <a:rPr lang="en-US" sz="2400" dirty="0" smtClean="0"/>
              <a:t>to work , it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compulsory</a:t>
            </a:r>
            <a:r>
              <a:rPr lang="en-US" sz="2400" dirty="0" smtClean="0"/>
              <a:t> that the </a:t>
            </a:r>
            <a:r>
              <a:rPr lang="en-US" sz="2400" b="1" dirty="0" smtClean="0">
                <a:solidFill>
                  <a:srgbClr val="002060"/>
                </a:solidFill>
              </a:rPr>
              <a:t>tables </a:t>
            </a:r>
            <a:r>
              <a:rPr lang="en-US" sz="2400" dirty="0" smtClean="0"/>
              <a:t>being joined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MUST HAVE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7030A0"/>
                </a:solidFill>
              </a:rPr>
              <a:t>COMMON COLUMN</a:t>
            </a:r>
            <a:r>
              <a:rPr lang="en-US" sz="2400" dirty="0" smtClean="0"/>
              <a:t> 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COLUMN</a:t>
            </a:r>
            <a:r>
              <a:rPr lang="en-US" sz="2400" dirty="0" smtClean="0"/>
              <a:t> is used in the </a:t>
            </a:r>
            <a:r>
              <a:rPr lang="en-US" sz="2400" b="1" dirty="0" smtClean="0">
                <a:solidFill>
                  <a:srgbClr val="0070C0"/>
                </a:solidFill>
              </a:rPr>
              <a:t>JOIN CONDITION.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column_list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 table1, table2....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table1.column_name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</a:rPr>
              <a:t>table2.column_name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  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</a:t>
            </a:r>
            <a:r>
              <a:rPr lang="en-US" sz="2400" dirty="0" smtClean="0"/>
              <a:t>all the employees in the company.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791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Displaying The </a:t>
            </a:r>
            <a:br>
              <a:rPr lang="en-US" sz="3200" b="1" dirty="0" smtClean="0"/>
            </a:br>
            <a:r>
              <a:rPr lang="en-US" sz="3200" b="1" dirty="0" smtClean="0"/>
              <a:t>Join Column Also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query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 also in the previous output.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786874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Using Table Aliases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Instead of using the </a:t>
            </a:r>
            <a:r>
              <a:rPr lang="en-IN" sz="2400" b="1" dirty="0" smtClean="0">
                <a:solidFill>
                  <a:srgbClr val="7030A0"/>
                </a:solidFill>
              </a:rPr>
              <a:t>table name </a:t>
            </a:r>
            <a:r>
              <a:rPr lang="en-IN" sz="2400" dirty="0" smtClean="0"/>
              <a:t>as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prefix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differentiate between the columns</a:t>
            </a:r>
            <a:r>
              <a:rPr lang="en-IN" sz="2400" dirty="0" smtClean="0"/>
              <a:t>, </a:t>
            </a:r>
            <a:r>
              <a:rPr lang="en-IN" sz="2400" dirty="0" smtClean="0"/>
              <a:t>we also </a:t>
            </a:r>
            <a:r>
              <a:rPr lang="en-IN" sz="2400" dirty="0" smtClean="0"/>
              <a:t>can use a </a:t>
            </a:r>
            <a:r>
              <a:rPr lang="en-IN" sz="2400" b="1" u="sng" dirty="0" smtClean="0">
                <a:solidFill>
                  <a:srgbClr val="0070C0"/>
                </a:solidFill>
              </a:rPr>
              <a:t>table alias</a:t>
            </a:r>
            <a:r>
              <a:rPr lang="en-IN" sz="2400" i="1" dirty="0" smtClean="0"/>
              <a:t>,</a:t>
            </a:r>
            <a:r>
              <a:rPr lang="en-IN" sz="2400" dirty="0" smtClean="0"/>
              <a:t> which qualifies the table using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short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abbreviation</a:t>
            </a:r>
            <a:r>
              <a:rPr lang="en-IN" sz="2400" dirty="0" smtClean="0"/>
              <a:t>.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qj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Narrowing Down The Result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previous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SQL statement </a:t>
            </a:r>
            <a:r>
              <a:rPr lang="en-IN" sz="2400" dirty="0" smtClean="0"/>
              <a:t>lists all the rows in the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DEPT</a:t>
            </a:r>
            <a:r>
              <a:rPr lang="en-IN" sz="2400" dirty="0" smtClean="0"/>
              <a:t> </a:t>
            </a:r>
            <a:r>
              <a:rPr lang="en-IN" sz="2400" dirty="0" smtClean="0"/>
              <a:t>tables with matching </a:t>
            </a:r>
            <a:r>
              <a:rPr lang="en-IN" sz="2400" b="1" dirty="0" smtClean="0">
                <a:solidFill>
                  <a:srgbClr val="7030A0"/>
                </a:solidFill>
              </a:rPr>
              <a:t>DEPTNO </a:t>
            </a:r>
            <a:r>
              <a:rPr lang="en-IN" sz="2400" dirty="0" smtClean="0"/>
              <a:t>values.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</a:t>
            </a:r>
            <a:r>
              <a:rPr lang="en-IN" sz="2400" dirty="0" smtClean="0"/>
              <a:t>want to </a:t>
            </a:r>
            <a:r>
              <a:rPr lang="en-IN" sz="2400" b="1" dirty="0" smtClean="0">
                <a:solidFill>
                  <a:srgbClr val="00B050"/>
                </a:solidFill>
              </a:rPr>
              <a:t>narrow down </a:t>
            </a:r>
            <a:r>
              <a:rPr lang="en-IN" sz="2400" dirty="0" smtClean="0"/>
              <a:t>the criteria to </a:t>
            </a:r>
            <a:r>
              <a:rPr lang="en-IN" sz="2400" b="1" dirty="0" smtClean="0">
                <a:solidFill>
                  <a:srgbClr val="002060"/>
                </a:solidFill>
              </a:rPr>
              <a:t>specific rows</a:t>
            </a:r>
            <a:r>
              <a:rPr lang="en-IN" sz="2400" dirty="0" smtClean="0"/>
              <a:t>, </a:t>
            </a:r>
            <a:r>
              <a:rPr lang="en-IN" sz="2400" dirty="0" smtClean="0"/>
              <a:t>then we  </a:t>
            </a:r>
            <a:r>
              <a:rPr lang="en-IN" sz="2400" dirty="0" smtClean="0"/>
              <a:t>can </a:t>
            </a:r>
            <a:r>
              <a:rPr lang="en-IN" sz="2400" dirty="0" smtClean="0"/>
              <a:t>do this by expanding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WHERE </a:t>
            </a:r>
            <a:r>
              <a:rPr lang="en-IN" sz="2400" dirty="0" smtClean="0"/>
              <a:t>clause to include </a:t>
            </a:r>
            <a:r>
              <a:rPr lang="en-IN" sz="2400" b="1" dirty="0" smtClean="0">
                <a:solidFill>
                  <a:srgbClr val="C00000"/>
                </a:solidFill>
              </a:rPr>
              <a:t>additional conditions</a:t>
            </a:r>
            <a:r>
              <a:rPr lang="en-IN" sz="2400" dirty="0" smtClean="0"/>
              <a:t>. 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</a:t>
            </a:r>
            <a:r>
              <a:rPr lang="en-US" sz="2400" dirty="0" smtClean="0"/>
              <a:t>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,</a:t>
            </a:r>
            <a:r>
              <a:rPr lang="en-US" sz="2400" b="1" dirty="0" err="1" smtClean="0">
                <a:solidFill>
                  <a:srgbClr val="0070C0"/>
                </a:solidFill>
              </a:rPr>
              <a:t>dname,deptno</a:t>
            </a:r>
            <a:r>
              <a:rPr lang="en-US" sz="2400" dirty="0" err="1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job </a:t>
            </a:r>
            <a:r>
              <a:rPr lang="en-US" sz="2400" dirty="0" smtClean="0"/>
              <a:t>of </a:t>
            </a:r>
            <a:r>
              <a:rPr lang="en-US" sz="2400" dirty="0" smtClean="0"/>
              <a:t>all the </a:t>
            </a:r>
            <a:r>
              <a:rPr lang="en-US" sz="2400" b="1" dirty="0" smtClean="0">
                <a:solidFill>
                  <a:srgbClr val="7030A0"/>
                </a:solidFill>
              </a:rPr>
              <a:t>ANALYST</a:t>
            </a:r>
            <a:r>
              <a:rPr lang="en-US" sz="2400" dirty="0" smtClean="0"/>
              <a:t> in </a:t>
            </a:r>
            <a:r>
              <a:rPr lang="en-US" sz="2400" dirty="0" smtClean="0"/>
              <a:t>the company.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qj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8715436" cy="2061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Joins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Joins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Cartesian Join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Equi</a:t>
            </a:r>
            <a:r>
              <a:rPr lang="en-US" sz="2900" b="1" smtClean="0">
                <a:solidFill>
                  <a:srgbClr val="C00000"/>
                </a:solidFill>
                <a:latin typeface="Corbel" pitchFamily="34" charset="0"/>
              </a:rPr>
              <a:t> Join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</a:t>
            </a:r>
            <a:r>
              <a:rPr lang="en-US" sz="2400" dirty="0" smtClean="0"/>
              <a:t>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,loc 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job </a:t>
            </a:r>
            <a:r>
              <a:rPr lang="en-US" sz="2400" dirty="0" smtClean="0"/>
              <a:t>of every </a:t>
            </a:r>
            <a:r>
              <a:rPr lang="en-US" sz="2400" b="1" dirty="0" smtClean="0">
                <a:solidFill>
                  <a:srgbClr val="7030A0"/>
                </a:solidFill>
              </a:rPr>
              <a:t>CLERK</a:t>
            </a:r>
            <a:r>
              <a:rPr lang="en-US" sz="2400" dirty="0" smtClean="0"/>
              <a:t> in the company whose name ends with  the letter </a:t>
            </a:r>
            <a:r>
              <a:rPr lang="en-US" sz="2400" b="1" dirty="0" smtClean="0">
                <a:solidFill>
                  <a:srgbClr val="C00000"/>
                </a:solidFill>
              </a:rPr>
              <a:t>‘S’</a:t>
            </a:r>
            <a:r>
              <a:rPr lang="en-US" sz="2400" dirty="0" smtClean="0"/>
              <a:t>.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qj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143248"/>
            <a:ext cx="8715436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</a:t>
            </a:r>
            <a:r>
              <a:rPr lang="en-US" sz="2400" dirty="0" smtClean="0"/>
              <a:t>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,loc 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comm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every employee who works in </a:t>
            </a:r>
            <a:r>
              <a:rPr lang="en-US" sz="2400" b="1" dirty="0" err="1" smtClean="0">
                <a:solidFill>
                  <a:srgbClr val="7030A0"/>
                </a:solidFill>
              </a:rPr>
              <a:t>CHICAGO</a:t>
            </a:r>
            <a:r>
              <a:rPr lang="en-US" sz="2400" dirty="0" err="1" smtClean="0"/>
              <a:t>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earns a commission</a:t>
            </a:r>
            <a:r>
              <a:rPr lang="en-US" sz="2400" dirty="0" smtClean="0"/>
              <a:t>.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qj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Equi</a:t>
            </a:r>
            <a:r>
              <a:rPr lang="en-US" sz="3200" b="1" dirty="0" smtClean="0"/>
              <a:t> Join And NULL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an </a:t>
            </a:r>
            <a:r>
              <a:rPr lang="en-IN" sz="2400" b="1" dirty="0" smtClean="0">
                <a:solidFill>
                  <a:srgbClr val="0070C0"/>
                </a:solidFill>
              </a:rPr>
              <a:t>equijoin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 </a:t>
            </a:r>
            <a:r>
              <a:rPr lang="en-IN" sz="2400" dirty="0" smtClean="0"/>
              <a:t>value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common column </a:t>
            </a:r>
            <a:r>
              <a:rPr lang="en-IN" sz="2400" dirty="0" smtClean="0"/>
              <a:t>has the effect of </a:t>
            </a:r>
            <a:r>
              <a:rPr lang="en-IN" sz="2400" b="1" dirty="0" smtClean="0">
                <a:solidFill>
                  <a:srgbClr val="002060"/>
                </a:solidFill>
              </a:rPr>
              <a:t>not including </a:t>
            </a:r>
            <a:r>
              <a:rPr lang="en-IN" sz="2400" dirty="0" smtClean="0"/>
              <a:t>the row in the </a:t>
            </a:r>
            <a:r>
              <a:rPr lang="en-IN" sz="2400" b="1" dirty="0" smtClean="0">
                <a:solidFill>
                  <a:srgbClr val="00B050"/>
                </a:solidFill>
              </a:rPr>
              <a:t>result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</a:t>
            </a:r>
            <a:r>
              <a:rPr lang="en-IN" sz="2400" dirty="0" smtClean="0"/>
              <a:t>value is </a:t>
            </a:r>
            <a:r>
              <a:rPr lang="en-IN" sz="2400" b="1" dirty="0" smtClean="0">
                <a:solidFill>
                  <a:srgbClr val="002060"/>
                </a:solidFill>
              </a:rPr>
              <a:t>not equal to any other value</a:t>
            </a:r>
            <a:r>
              <a:rPr lang="en-IN" sz="2400" dirty="0" smtClean="0"/>
              <a:t>, including another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</a:t>
            </a:r>
            <a:r>
              <a:rPr lang="en-IN" sz="2400" dirty="0" smtClean="0"/>
              <a:t>value.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Therefore rows with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in join column are  </a:t>
            </a:r>
            <a:r>
              <a:rPr lang="en-IN" sz="2400" b="1" dirty="0" smtClean="0">
                <a:solidFill>
                  <a:srgbClr val="002060"/>
                </a:solidFill>
              </a:rPr>
              <a:t>not included </a:t>
            </a:r>
            <a:r>
              <a:rPr lang="en-IN" sz="2400" dirty="0" smtClean="0"/>
              <a:t>in the </a:t>
            </a:r>
            <a:r>
              <a:rPr lang="en-IN" sz="2400" dirty="0" smtClean="0"/>
              <a:t>result.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Self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err="1" smtClean="0">
                <a:solidFill>
                  <a:srgbClr val="0070C0"/>
                </a:solidFill>
              </a:rPr>
              <a:t>equi</a:t>
            </a:r>
            <a:r>
              <a:rPr lang="en-IN" sz="2400" b="1" dirty="0" smtClean="0">
                <a:solidFill>
                  <a:srgbClr val="0070C0"/>
                </a:solidFill>
              </a:rPr>
              <a:t> join </a:t>
            </a:r>
            <a:r>
              <a:rPr lang="en-IN" sz="2400" dirty="0" smtClean="0"/>
              <a:t>always joins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IN" sz="2400" dirty="0" smtClean="0"/>
              <a:t>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multiple </a:t>
            </a:r>
            <a:r>
              <a:rPr lang="en-IN" sz="2400" dirty="0" smtClean="0"/>
              <a:t>tables.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self-join</a:t>
            </a:r>
            <a:r>
              <a:rPr lang="en-IN" sz="2400" dirty="0" smtClean="0"/>
              <a:t> joins a </a:t>
            </a:r>
            <a:r>
              <a:rPr lang="en-IN" sz="2400" b="1" dirty="0" smtClean="0">
                <a:solidFill>
                  <a:srgbClr val="002060"/>
                </a:solidFill>
              </a:rPr>
              <a:t>table to itself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pretending</a:t>
            </a:r>
            <a:r>
              <a:rPr lang="en-IN" sz="2400" dirty="0" smtClean="0"/>
              <a:t> there are </a:t>
            </a:r>
            <a:r>
              <a:rPr lang="en-IN" sz="2400" b="1" dirty="0" smtClean="0">
                <a:solidFill>
                  <a:srgbClr val="7030A0"/>
                </a:solidFill>
              </a:rPr>
              <a:t>different tables </a:t>
            </a:r>
            <a:r>
              <a:rPr lang="en-IN" sz="2400" dirty="0" smtClean="0"/>
              <a:t>involved.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is accomplished by using </a:t>
            </a:r>
            <a:r>
              <a:rPr lang="en-IN" sz="2400" b="1" dirty="0" smtClean="0">
                <a:solidFill>
                  <a:srgbClr val="C00000"/>
                </a:solidFill>
              </a:rPr>
              <a:t>table aliases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Self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One </a:t>
            </a:r>
            <a:r>
              <a:rPr lang="en-IN" sz="2400" b="1" dirty="0" smtClean="0">
                <a:solidFill>
                  <a:srgbClr val="0070C0"/>
                </a:solidFill>
              </a:rPr>
              <a:t>table </a:t>
            </a:r>
            <a:r>
              <a:rPr lang="en-IN" sz="2400" dirty="0" smtClean="0"/>
              <a:t>has </a:t>
            </a:r>
            <a:r>
              <a:rPr lang="en-IN" sz="2400" b="1" dirty="0" smtClean="0">
                <a:solidFill>
                  <a:srgbClr val="002060"/>
                </a:solidFill>
              </a:rPr>
              <a:t>one alias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0070C0"/>
                </a:solidFill>
              </a:rPr>
              <a:t>same table </a:t>
            </a:r>
            <a:r>
              <a:rPr lang="en-IN" sz="2400" dirty="0" smtClean="0"/>
              <a:t>also has </a:t>
            </a:r>
            <a:r>
              <a:rPr lang="en-IN" sz="2400" b="1" dirty="0" smtClean="0">
                <a:solidFill>
                  <a:srgbClr val="7030A0"/>
                </a:solidFill>
              </a:rPr>
              <a:t>another alias.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smtClean="0"/>
              <a:t>the purpose of executing the query,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treats them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two different tables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a.column_name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b.column_name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...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 </a:t>
            </a:r>
            <a:r>
              <a:rPr lang="en-IN" sz="2400" b="1" dirty="0" smtClean="0">
                <a:solidFill>
                  <a:srgbClr val="0070C0"/>
                </a:solidFill>
              </a:rPr>
              <a:t>table1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table1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b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 </a:t>
            </a:r>
            <a:r>
              <a:rPr lang="en-IN" sz="2400" b="1" dirty="0" smtClean="0">
                <a:solidFill>
                  <a:srgbClr val="002060"/>
                </a:solidFill>
              </a:rPr>
              <a:t>a.col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b.col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  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of every employee along with his </a:t>
            </a:r>
            <a:r>
              <a:rPr lang="en-US" sz="2400" b="1" dirty="0" smtClean="0">
                <a:solidFill>
                  <a:srgbClr val="0070C0"/>
                </a:solidFill>
              </a:rPr>
              <a:t>manager’s </a:t>
            </a:r>
            <a:r>
              <a:rPr lang="en-US" sz="2400" dirty="0" smtClean="0"/>
              <a:t>name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643997" cy="3791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of every employee along with his </a:t>
            </a:r>
            <a:r>
              <a:rPr lang="en-US" sz="2400" b="1" dirty="0" smtClean="0">
                <a:solidFill>
                  <a:srgbClr val="7030A0"/>
                </a:solidFill>
              </a:rPr>
              <a:t>manager’s name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70C0"/>
                </a:solidFill>
              </a:rPr>
              <a:t>employees </a:t>
            </a:r>
            <a:r>
              <a:rPr lang="en-US" sz="2400" dirty="0" smtClean="0"/>
              <a:t>who work in </a:t>
            </a:r>
            <a:r>
              <a:rPr lang="en-US" sz="2400" b="1" dirty="0" smtClean="0">
                <a:solidFill>
                  <a:srgbClr val="C00000"/>
                </a:solidFill>
              </a:rPr>
              <a:t>same dept </a:t>
            </a:r>
            <a:r>
              <a:rPr lang="en-US" sz="2400" dirty="0" smtClean="0"/>
              <a:t>as their </a:t>
            </a:r>
            <a:r>
              <a:rPr lang="en-US" sz="2400" b="1" dirty="0" smtClean="0">
                <a:solidFill>
                  <a:srgbClr val="7030A0"/>
                </a:solidFill>
              </a:rPr>
              <a:t>managers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5" cy="3576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of every employee along with his </a:t>
            </a:r>
            <a:r>
              <a:rPr lang="en-US" sz="2400" b="1" dirty="0" smtClean="0">
                <a:solidFill>
                  <a:srgbClr val="7030A0"/>
                </a:solidFill>
              </a:rPr>
              <a:t>manager’s name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70C0"/>
                </a:solidFill>
              </a:rPr>
              <a:t>employees </a:t>
            </a:r>
            <a:r>
              <a:rPr lang="en-US" sz="2400" dirty="0" smtClean="0"/>
              <a:t>who were </a:t>
            </a:r>
            <a:r>
              <a:rPr lang="en-US" sz="2400" b="1" dirty="0" smtClean="0">
                <a:solidFill>
                  <a:srgbClr val="C00000"/>
                </a:solidFill>
              </a:rPr>
              <a:t>hired after </a:t>
            </a:r>
            <a:r>
              <a:rPr lang="en-US" sz="2400" dirty="0" smtClean="0"/>
              <a:t>their </a:t>
            </a:r>
            <a:r>
              <a:rPr lang="en-US" sz="2400" b="1" dirty="0" smtClean="0">
                <a:solidFill>
                  <a:srgbClr val="7030A0"/>
                </a:solidFill>
              </a:rPr>
              <a:t>managers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786873" cy="3576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colleagues</a:t>
            </a:r>
            <a:r>
              <a:rPr lang="en-US" sz="2400" dirty="0" smtClean="0"/>
              <a:t> of the employee </a:t>
            </a:r>
            <a:r>
              <a:rPr lang="en-US" sz="2400" b="1" dirty="0" smtClean="0">
                <a:solidFill>
                  <a:srgbClr val="C00000"/>
                </a:solidFill>
              </a:rPr>
              <a:t>BLAKE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1"/>
            <a:ext cx="8786873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query to </a:t>
            </a:r>
            <a:r>
              <a:rPr lang="en-US" sz="2400" b="1" dirty="0" smtClean="0">
                <a:solidFill>
                  <a:srgbClr val="002060"/>
                </a:solidFill>
              </a:rPr>
              <a:t>remove</a:t>
            </a:r>
            <a:r>
              <a:rPr lang="en-US" sz="2400" dirty="0" smtClean="0"/>
              <a:t> the name of </a:t>
            </a:r>
            <a:r>
              <a:rPr lang="en-US" sz="2400" b="1" dirty="0" smtClean="0">
                <a:solidFill>
                  <a:srgbClr val="C00000"/>
                </a:solidFill>
              </a:rPr>
              <a:t>BLAKE</a:t>
            </a:r>
            <a:r>
              <a:rPr lang="en-US" sz="2400" dirty="0" smtClean="0"/>
              <a:t> from the output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q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68992"/>
            <a:ext cx="8786873" cy="3288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So far</a:t>
            </a:r>
            <a:r>
              <a:rPr lang="en-IN" sz="2400" dirty="0" smtClean="0"/>
              <a:t>, we have written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statements </a:t>
            </a:r>
            <a:r>
              <a:rPr lang="en-IN" sz="2400" dirty="0" smtClean="0"/>
              <a:t>against a </a:t>
            </a:r>
            <a:r>
              <a:rPr lang="en-IN" sz="2400" b="1" dirty="0" smtClean="0">
                <a:solidFill>
                  <a:srgbClr val="7030A0"/>
                </a:solidFill>
              </a:rPr>
              <a:t>SINGLE </a:t>
            </a:r>
            <a:r>
              <a:rPr lang="en-IN" sz="2400" dirty="0" smtClean="0"/>
              <a:t>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we will discuss  about </a:t>
            </a:r>
            <a:r>
              <a:rPr lang="en-IN" sz="2400" b="1" dirty="0" smtClean="0">
                <a:solidFill>
                  <a:srgbClr val="00B050"/>
                </a:solidFill>
              </a:rPr>
              <a:t>retrieving data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7030A0"/>
                </a:solidFill>
              </a:rPr>
              <a:t>multiple tables </a:t>
            </a:r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JOIN  </a:t>
            </a:r>
            <a:r>
              <a:rPr lang="en-IN" sz="2400" dirty="0" smtClean="0"/>
              <a:t>, which is one of the </a:t>
            </a:r>
            <a:r>
              <a:rPr lang="en-IN" sz="2400" b="1" u="sng" dirty="0" smtClean="0">
                <a:solidFill>
                  <a:srgbClr val="002060"/>
                </a:solidFill>
              </a:rPr>
              <a:t>most important aspects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language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Join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query</a:t>
            </a:r>
            <a:r>
              <a:rPr lang="en-IN" sz="2400" dirty="0" smtClean="0"/>
              <a:t> that is used to </a:t>
            </a:r>
            <a:r>
              <a:rPr lang="en-IN" sz="2400" b="1" dirty="0" smtClean="0">
                <a:solidFill>
                  <a:srgbClr val="0070C0"/>
                </a:solidFill>
              </a:rPr>
              <a:t>combine rows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two or more </a:t>
            </a:r>
            <a:r>
              <a:rPr lang="en-IN" sz="2400" b="1" dirty="0" smtClean="0">
                <a:solidFill>
                  <a:srgbClr val="0070C0"/>
                </a:solidFill>
              </a:rPr>
              <a:t>tables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views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00B050"/>
                </a:solidFill>
              </a:rPr>
              <a:t>retrieves data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7030A0"/>
                </a:solidFill>
              </a:rPr>
              <a:t>multiple tables </a:t>
            </a:r>
            <a:r>
              <a:rPr lang="en-IN" sz="2400" dirty="0" smtClean="0"/>
              <a:t>and presents a </a:t>
            </a:r>
            <a:r>
              <a:rPr lang="en-IN" sz="2400" b="1" dirty="0" smtClean="0">
                <a:solidFill>
                  <a:srgbClr val="002060"/>
                </a:solidFill>
              </a:rPr>
              <a:t>new table.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7030A0"/>
                </a:solidFill>
              </a:rPr>
              <a:t>JOIN</a:t>
            </a:r>
            <a:r>
              <a:rPr lang="en-IN" sz="2400" dirty="0" smtClean="0"/>
              <a:t> , consider the following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two tables </a:t>
            </a:r>
            <a:r>
              <a:rPr lang="en-IN" sz="2400" dirty="0" smtClean="0"/>
              <a:t>, called </a:t>
            </a:r>
            <a:r>
              <a:rPr lang="en-IN" sz="2400" b="1" dirty="0" smtClean="0">
                <a:solidFill>
                  <a:srgbClr val="C00000"/>
                </a:solidFill>
              </a:rPr>
              <a:t>EMP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DEPT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oi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14620"/>
            <a:ext cx="8715436" cy="3698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are rows in </a:t>
            </a:r>
            <a:r>
              <a:rPr lang="en-IN" sz="2400" b="1" dirty="0" smtClean="0">
                <a:solidFill>
                  <a:srgbClr val="C00000"/>
                </a:solidFill>
              </a:rPr>
              <a:t>EMP</a:t>
            </a:r>
            <a:r>
              <a:rPr lang="en-IN" sz="2400" dirty="0" smtClean="0"/>
              <a:t> table: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oi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are rows in </a:t>
            </a:r>
            <a:r>
              <a:rPr lang="en-IN" sz="2400" b="1" dirty="0" smtClean="0">
                <a:solidFill>
                  <a:srgbClr val="C00000"/>
                </a:solidFill>
              </a:rPr>
              <a:t>DEPT</a:t>
            </a:r>
            <a:r>
              <a:rPr lang="en-IN" sz="2400" dirty="0" smtClean="0"/>
              <a:t> table: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oi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Now suppose we want a </a:t>
            </a:r>
            <a:r>
              <a:rPr lang="en-US" sz="2400" b="1" dirty="0" smtClean="0">
                <a:solidFill>
                  <a:srgbClr val="00B050"/>
                </a:solidFill>
              </a:rPr>
              <a:t>list of all the employee names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0070C0"/>
                </a:solidFill>
              </a:rPr>
              <a:t>names of their corresponding departments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order to solve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above query </a:t>
            </a:r>
            <a:r>
              <a:rPr lang="en-US" sz="2400" dirty="0" smtClean="0"/>
              <a:t>we will have to </a:t>
            </a:r>
            <a:r>
              <a:rPr lang="en-US" sz="2400" b="1" dirty="0" smtClean="0">
                <a:solidFill>
                  <a:srgbClr val="7030A0"/>
                </a:solidFill>
              </a:rPr>
              <a:t>fetch the data </a:t>
            </a:r>
            <a:r>
              <a:rPr lang="en-US" sz="2400" dirty="0" smtClean="0"/>
              <a:t>from both the tables </a:t>
            </a:r>
            <a:r>
              <a:rPr lang="en-US" sz="2400" b="1" dirty="0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DEPT</a:t>
            </a:r>
            <a:r>
              <a:rPr lang="en-US" sz="2400" dirty="0" smtClean="0"/>
              <a:t> , because </a:t>
            </a:r>
            <a:r>
              <a:rPr lang="en-US" sz="2400" b="1" dirty="0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belongs to </a:t>
            </a:r>
            <a:r>
              <a:rPr lang="en-US" sz="2400" b="1" dirty="0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DNAME</a:t>
            </a:r>
            <a:r>
              <a:rPr lang="en-US" sz="2400" dirty="0" smtClean="0"/>
              <a:t> belongs to </a:t>
            </a:r>
            <a:r>
              <a:rPr lang="en-US" sz="2400" b="1" dirty="0" smtClean="0">
                <a:solidFill>
                  <a:srgbClr val="C00000"/>
                </a:solidFill>
              </a:rPr>
              <a:t>DEPT.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where we will have to apply JOINS.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Joins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Following are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various types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Joins</a:t>
            </a:r>
            <a:r>
              <a:rPr lang="en-US" sz="2400" dirty="0" smtClean="0"/>
              <a:t> supported by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CARTESIAN JOIN </a:t>
            </a:r>
            <a:r>
              <a:rPr lang="en-US" sz="2000" dirty="0" smtClean="0">
                <a:solidFill>
                  <a:schemeClr val="tx1"/>
                </a:solidFill>
              </a:rPr>
              <a:t>or</a:t>
            </a:r>
            <a:r>
              <a:rPr lang="en-US" sz="2000" b="1" dirty="0" smtClean="0">
                <a:solidFill>
                  <a:srgbClr val="C00000"/>
                </a:solidFill>
              </a:rPr>
              <a:t> CROSS JOIN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EQUI JOIN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SELF JOIN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LEFT OUTER JOIN </a:t>
            </a:r>
            <a:r>
              <a:rPr lang="en-US" sz="2000" b="1" dirty="0" smtClean="0">
                <a:solidFill>
                  <a:schemeClr val="tx1"/>
                </a:solidFill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RIGHT OUTER JOIN</a:t>
            </a:r>
            <a:r>
              <a:rPr lang="en-US" sz="2000" b="1" dirty="0" smtClean="0">
                <a:solidFill>
                  <a:schemeClr val="tx1"/>
                </a:solidFill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FULL OUTER JOIN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NON-EQUI JOIN</a:t>
            </a:r>
          </a:p>
          <a:p>
            <a:pPr lvl="1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NATURAL JOIN</a:t>
            </a:r>
            <a:endParaRPr lang="en-IN" sz="20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6696</TotalTime>
  <Words>727</Words>
  <Application>Microsoft Office PowerPoint</Application>
  <PresentationFormat>On-screen Show (4:3)</PresentationFormat>
  <Paragraphs>154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 Introduction To Joins</vt:lpstr>
      <vt:lpstr> Introduction To Joins</vt:lpstr>
      <vt:lpstr> Introduction To Joins</vt:lpstr>
      <vt:lpstr> Introduction To Joins</vt:lpstr>
      <vt:lpstr> Introduction To Joins</vt:lpstr>
      <vt:lpstr> Introduction To Join</vt:lpstr>
      <vt:lpstr> Types Of Joins</vt:lpstr>
      <vt:lpstr> Cartesian Join</vt:lpstr>
      <vt:lpstr> Cartesian Join</vt:lpstr>
      <vt:lpstr> Cartesian Join</vt:lpstr>
      <vt:lpstr> Equi Join</vt:lpstr>
      <vt:lpstr> Equi Join</vt:lpstr>
      <vt:lpstr> Example</vt:lpstr>
      <vt:lpstr> Displaying The  Join Column Also</vt:lpstr>
      <vt:lpstr> Using Table Aliases</vt:lpstr>
      <vt:lpstr> Narrowing Down The Result</vt:lpstr>
      <vt:lpstr> Example</vt:lpstr>
      <vt:lpstr> Queries</vt:lpstr>
      <vt:lpstr> Queries</vt:lpstr>
      <vt:lpstr> Equi Join And NULL</vt:lpstr>
      <vt:lpstr> Self Join</vt:lpstr>
      <vt:lpstr> Self Join</vt:lpstr>
      <vt:lpstr> Queries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574</cp:revision>
  <dcterms:created xsi:type="dcterms:W3CDTF">2015-12-21T13:46:48Z</dcterms:created>
  <dcterms:modified xsi:type="dcterms:W3CDTF">2020-06-29T07:33:53Z</dcterms:modified>
</cp:coreProperties>
</file>