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575" r:id="rId4"/>
    <p:sldId id="772" r:id="rId5"/>
    <p:sldId id="773" r:id="rId6"/>
    <p:sldId id="774" r:id="rId7"/>
    <p:sldId id="775" r:id="rId8"/>
    <p:sldId id="776" r:id="rId9"/>
    <p:sldId id="777" r:id="rId10"/>
    <p:sldId id="750" r:id="rId11"/>
    <p:sldId id="778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88" r:id="rId22"/>
    <p:sldId id="789" r:id="rId23"/>
    <p:sldId id="790" r:id="rId24"/>
    <p:sldId id="792" r:id="rId25"/>
    <p:sldId id="751" r:id="rId26"/>
    <p:sldId id="793" r:id="rId27"/>
    <p:sldId id="741" r:id="rId28"/>
    <p:sldId id="794" r:id="rId29"/>
    <p:sldId id="754" r:id="rId30"/>
    <p:sldId id="796" r:id="rId31"/>
    <p:sldId id="7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Oracle’s New Syntax </a:t>
            </a:r>
            <a:br>
              <a:rPr lang="en-US" sz="3200" b="1" dirty="0" smtClean="0"/>
            </a:br>
            <a:r>
              <a:rPr lang="en-US" sz="3200" b="1" dirty="0" smtClean="0"/>
              <a:t>For Joins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Oracle 9i </a:t>
            </a:r>
            <a:r>
              <a:rPr lang="en-IN" sz="2400" dirty="0" smtClean="0"/>
              <a:t>onwards 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has provided us </a:t>
            </a:r>
            <a:r>
              <a:rPr lang="en-IN" sz="2400" b="1" dirty="0" smtClean="0">
                <a:solidFill>
                  <a:srgbClr val="0070C0"/>
                </a:solidFill>
              </a:rPr>
              <a:t>new syntax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joins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These are called </a:t>
            </a:r>
            <a:r>
              <a:rPr lang="en-US" sz="2400" b="1" dirty="0" smtClean="0">
                <a:solidFill>
                  <a:srgbClr val="002060"/>
                </a:solidFill>
              </a:rPr>
              <a:t>ANSI JOIN  SYNTAX.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Their benefit is that , they </a:t>
            </a:r>
            <a:r>
              <a:rPr lang="en-US" sz="2400" b="1" dirty="0" smtClean="0">
                <a:solidFill>
                  <a:srgbClr val="7030A0"/>
                </a:solidFill>
              </a:rPr>
              <a:t>make the query more readable </a:t>
            </a:r>
            <a:r>
              <a:rPr lang="en-US" sz="2400" dirty="0" smtClean="0"/>
              <a:t>as well as support </a:t>
            </a:r>
            <a:r>
              <a:rPr lang="en-US" sz="2400" b="1" dirty="0" smtClean="0">
                <a:solidFill>
                  <a:srgbClr val="002060"/>
                </a:solidFill>
              </a:rPr>
              <a:t>FULL OUTER JOIN </a:t>
            </a:r>
            <a:r>
              <a:rPr lang="en-US" sz="2400" dirty="0" smtClean="0"/>
              <a:t>which is not supported by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traditional syntax </a:t>
            </a:r>
            <a:r>
              <a:rPr lang="en-US" sz="2400" dirty="0" smtClean="0"/>
              <a:t>of join given by </a:t>
            </a:r>
            <a:r>
              <a:rPr lang="en-US" sz="2400" b="1" dirty="0" smtClean="0">
                <a:solidFill>
                  <a:srgbClr val="00B050"/>
                </a:solidFill>
              </a:rPr>
              <a:t>Oracle.</a:t>
            </a:r>
            <a:endParaRPr lang="en-IN" sz="2400" b="1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Cross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col_names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&lt;table 1&gt; CROSS JOIN &lt;table2&gt;; 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Select  </a:t>
            </a:r>
            <a:r>
              <a:rPr lang="en-US" sz="2400" b="1" dirty="0" err="1" smtClean="0">
                <a:solidFill>
                  <a:srgbClr val="002060"/>
                </a:solidFill>
              </a:rPr>
              <a:t>ename,dname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From </a:t>
            </a:r>
            <a:r>
              <a:rPr lang="en-US" sz="2400" b="1" dirty="0" err="1" smtClean="0">
                <a:solidFill>
                  <a:srgbClr val="002060"/>
                </a:solidFill>
              </a:rPr>
              <a:t>emp</a:t>
            </a:r>
            <a:r>
              <a:rPr lang="en-US" sz="2400" b="1" dirty="0" smtClean="0">
                <a:solidFill>
                  <a:srgbClr val="002060"/>
                </a:solidFill>
              </a:rPr>
              <a:t> CROSS JOIN dept;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Equi</a:t>
            </a:r>
            <a:r>
              <a:rPr lang="en-US" sz="3200" b="1" dirty="0" smtClean="0"/>
              <a:t>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col_names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&lt;table 1&gt; INNER JOIN &lt;table2&gt;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 &lt;table1.col&gt;=&lt;table2.col&gt;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[Where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cond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&gt;];</a:t>
            </a:r>
          </a:p>
          <a:p>
            <a:pPr>
              <a:buNone/>
            </a:pPr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The keyword </a:t>
            </a:r>
            <a:r>
              <a:rPr lang="en-US" sz="2400" b="1" dirty="0" smtClean="0">
                <a:solidFill>
                  <a:srgbClr val="002060"/>
                </a:solidFill>
              </a:rPr>
              <a:t>INNER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B050"/>
                </a:solidFill>
              </a:rPr>
              <a:t>optional </a:t>
            </a:r>
            <a:r>
              <a:rPr lang="en-US" sz="2400" dirty="0" smtClean="0"/>
              <a:t>, so we also can just write </a:t>
            </a:r>
            <a:r>
              <a:rPr lang="en-US" sz="2400" b="1" dirty="0" smtClean="0">
                <a:solidFill>
                  <a:srgbClr val="7030A0"/>
                </a:solidFill>
              </a:rPr>
              <a:t>JOIN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Equi</a:t>
            </a:r>
            <a:r>
              <a:rPr lang="en-US" sz="3200" b="1" dirty="0" smtClean="0"/>
              <a:t>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>
                <a:solidFill>
                  <a:srgbClr val="0070C0"/>
                </a:solidFill>
              </a:rPr>
              <a:t> ,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dname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 all the employees in the company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ns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00306"/>
            <a:ext cx="8786874" cy="3960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Equi</a:t>
            </a:r>
            <a:r>
              <a:rPr lang="en-US" sz="3200" b="1" dirty="0" smtClean="0"/>
              <a:t>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>
                <a:solidFill>
                  <a:srgbClr val="0070C0"/>
                </a:solidFill>
              </a:rPr>
              <a:t> ,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dname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 all the employees who work in </a:t>
            </a:r>
            <a:r>
              <a:rPr lang="en-US" sz="2400" b="1" dirty="0" smtClean="0">
                <a:solidFill>
                  <a:srgbClr val="C00000"/>
                </a:solidFill>
              </a:rPr>
              <a:t>NEW YORK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ns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928934"/>
            <a:ext cx="8786874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Equi</a:t>
            </a:r>
            <a:r>
              <a:rPr lang="en-US" sz="3200" b="1" dirty="0" smtClean="0"/>
              <a:t>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>
                <a:solidFill>
                  <a:srgbClr val="0070C0"/>
                </a:solidFill>
              </a:rPr>
              <a:t> , </a:t>
            </a:r>
            <a:r>
              <a:rPr lang="en-US" sz="2400" b="1" dirty="0" err="1" smtClean="0">
                <a:solidFill>
                  <a:srgbClr val="0070C0"/>
                </a:solidFill>
              </a:rPr>
              <a:t>dname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comm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 all the employees who work in </a:t>
            </a:r>
            <a:r>
              <a:rPr lang="en-US" sz="2400" b="1" dirty="0" smtClean="0">
                <a:solidFill>
                  <a:srgbClr val="C00000"/>
                </a:solidFill>
              </a:rPr>
              <a:t>CHICAGO </a:t>
            </a:r>
            <a:r>
              <a:rPr lang="en-US" sz="2400" dirty="0" smtClean="0"/>
              <a:t>and get </a:t>
            </a:r>
            <a:r>
              <a:rPr lang="en-US" sz="2400" b="1" dirty="0" smtClean="0">
                <a:solidFill>
                  <a:srgbClr val="C00000"/>
                </a:solidFill>
              </a:rPr>
              <a:t>COMMISSION.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ns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643182"/>
            <a:ext cx="8786874" cy="371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Self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col_names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&lt;table &gt; &lt;alias 1&gt; JOIN &lt;table&gt; &lt;alias 2&gt;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 &lt;alias1.col&gt;=&lt;alias2.col&gt;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[Where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cond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&gt;];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Self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 </a:t>
            </a:r>
            <a:r>
              <a:rPr lang="en-US" sz="2400" dirty="0" smtClean="0"/>
              <a:t>of every employee along with his </a:t>
            </a:r>
            <a:r>
              <a:rPr lang="en-US" sz="2400" b="1" dirty="0" smtClean="0">
                <a:solidFill>
                  <a:srgbClr val="0070C0"/>
                </a:solidFill>
              </a:rPr>
              <a:t>manager’s </a:t>
            </a:r>
            <a:r>
              <a:rPr lang="en-US" sz="2400" dirty="0" smtClean="0"/>
              <a:t>name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ns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8715436" cy="3960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Self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hiredate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 every employee along with his </a:t>
            </a:r>
            <a:r>
              <a:rPr lang="en-US" sz="2400" b="1" dirty="0" smtClean="0">
                <a:solidFill>
                  <a:srgbClr val="0070C0"/>
                </a:solidFill>
              </a:rPr>
              <a:t>manager’s </a:t>
            </a:r>
            <a:r>
              <a:rPr lang="en-US" sz="2400" dirty="0" smtClean="0"/>
              <a:t>name and </a:t>
            </a:r>
            <a:r>
              <a:rPr lang="en-US" sz="2400" b="1" dirty="0" err="1" smtClean="0">
                <a:solidFill>
                  <a:srgbClr val="0070C0"/>
                </a:solidFill>
              </a:rPr>
              <a:t>hiredate</a:t>
            </a:r>
            <a:r>
              <a:rPr lang="en-US" sz="2400" dirty="0" smtClean="0"/>
              <a:t> , of all those employees who were hired after their managers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ns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416920"/>
            <a:ext cx="8715436" cy="2941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Left </a:t>
            </a:r>
            <a:r>
              <a:rPr lang="en-US" sz="3200" b="1" dirty="0" smtClean="0"/>
              <a:t>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columns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 table1 LEFT OUTER JOIN table2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table1.column = table2.column;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, the </a:t>
            </a:r>
            <a:r>
              <a:rPr lang="en-US" sz="2400" b="1" dirty="0" smtClean="0">
                <a:solidFill>
                  <a:srgbClr val="C00000"/>
                </a:solidFill>
              </a:rPr>
              <a:t>NON –DEFICIT  TABLE </a:t>
            </a:r>
            <a:r>
              <a:rPr lang="en-US" sz="2400" dirty="0" smtClean="0"/>
              <a:t>should remain </a:t>
            </a:r>
            <a:r>
              <a:rPr lang="en-US" sz="2400" b="1" dirty="0" smtClean="0">
                <a:solidFill>
                  <a:srgbClr val="00B050"/>
                </a:solidFill>
              </a:rPr>
              <a:t>on left </a:t>
            </a:r>
            <a:r>
              <a:rPr lang="en-US" sz="2400" dirty="0" smtClean="0"/>
              <a:t>of the keyword </a:t>
            </a:r>
            <a:r>
              <a:rPr lang="en-US" sz="2400" b="1" dirty="0" smtClean="0">
                <a:solidFill>
                  <a:srgbClr val="002060"/>
                </a:solidFill>
              </a:rPr>
              <a:t>LEFT OUTER JOIN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Outer Join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Outer Joins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ANSI Syntax For Join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Natural Join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Non-</a:t>
            </a:r>
            <a:r>
              <a:rPr lang="en-US" sz="2900" b="1" dirty="0" err="1" smtClean="0">
                <a:solidFill>
                  <a:srgbClr val="7030A0"/>
                </a:solidFill>
                <a:latin typeface="Corbel" pitchFamily="34" charset="0"/>
              </a:rPr>
              <a:t>Equi</a:t>
            </a: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 Join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Left 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the </a:t>
            </a:r>
            <a:r>
              <a:rPr lang="en-US" sz="2400" b="1" dirty="0" smtClean="0">
                <a:solidFill>
                  <a:srgbClr val="7030A0"/>
                </a:solidFill>
              </a:rPr>
              <a:t>complete list of all the departments </a:t>
            </a:r>
            <a:r>
              <a:rPr lang="en-US" sz="2400" dirty="0" smtClean="0"/>
              <a:t>run by the company. Your query should display </a:t>
            </a:r>
            <a:r>
              <a:rPr lang="en-US" sz="2400" b="1" dirty="0" smtClean="0">
                <a:solidFill>
                  <a:srgbClr val="0070C0"/>
                </a:solidFill>
              </a:rPr>
              <a:t>DEPTNO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DNAME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LOC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ENAME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JOB</a:t>
            </a:r>
            <a:r>
              <a:rPr lang="en-US" sz="2400" dirty="0" smtClean="0"/>
              <a:t> of the employees in the department , if any.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ns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715436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Right </a:t>
            </a:r>
            <a:r>
              <a:rPr lang="en-US" sz="3200" b="1" dirty="0" smtClean="0"/>
              <a:t>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columns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 table1 RIGHT OUTER JOIN table2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table1.column = table2.column;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, the </a:t>
            </a:r>
            <a:r>
              <a:rPr lang="en-US" sz="2400" b="1" dirty="0" smtClean="0">
                <a:solidFill>
                  <a:srgbClr val="C00000"/>
                </a:solidFill>
              </a:rPr>
              <a:t>NON –DEFICIT  TABLE </a:t>
            </a:r>
            <a:r>
              <a:rPr lang="en-US" sz="2400" dirty="0" smtClean="0"/>
              <a:t>should remain </a:t>
            </a:r>
            <a:r>
              <a:rPr lang="en-US" sz="2400" b="1" dirty="0" smtClean="0">
                <a:solidFill>
                  <a:srgbClr val="00B050"/>
                </a:solidFill>
              </a:rPr>
              <a:t>on right </a:t>
            </a:r>
            <a:r>
              <a:rPr lang="en-US" sz="2400" dirty="0" smtClean="0"/>
              <a:t>of the keyword </a:t>
            </a:r>
            <a:r>
              <a:rPr lang="en-US" sz="2400" b="1" dirty="0" smtClean="0">
                <a:solidFill>
                  <a:srgbClr val="002060"/>
                </a:solidFill>
              </a:rPr>
              <a:t>RIGHT OUTER JOIN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Right 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the </a:t>
            </a:r>
            <a:r>
              <a:rPr lang="en-US" sz="2400" b="1" dirty="0" smtClean="0">
                <a:solidFill>
                  <a:srgbClr val="7030A0"/>
                </a:solidFill>
              </a:rPr>
              <a:t>complete list of all the departments </a:t>
            </a:r>
            <a:r>
              <a:rPr lang="en-US" sz="2400" dirty="0" smtClean="0"/>
              <a:t>run by the company. Your query should display </a:t>
            </a:r>
            <a:r>
              <a:rPr lang="en-US" sz="2400" b="1" dirty="0" smtClean="0">
                <a:solidFill>
                  <a:srgbClr val="0070C0"/>
                </a:solidFill>
              </a:rPr>
              <a:t>DEPTNO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DNAME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LOC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ENAME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JOB</a:t>
            </a:r>
            <a:r>
              <a:rPr lang="en-US" sz="2400" dirty="0" smtClean="0"/>
              <a:t> of the employees in the department , if any.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ns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715435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Full </a:t>
            </a:r>
            <a:r>
              <a:rPr lang="en-US" sz="3200" b="1" dirty="0" smtClean="0"/>
              <a:t>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columns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 table1 FULL OUTER JOIN table2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table1.column = table2.column;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endParaRPr lang="en-US" sz="2400" dirty="0" smtClean="0"/>
          </a:p>
          <a:p>
            <a:r>
              <a:rPr lang="en-IN" sz="2400" dirty="0" smtClean="0"/>
              <a:t>This type of join </a:t>
            </a:r>
            <a:r>
              <a:rPr lang="en-IN" sz="2400" b="1" dirty="0" smtClean="0">
                <a:solidFill>
                  <a:srgbClr val="00B050"/>
                </a:solidFill>
              </a:rPr>
              <a:t>returns all rows </a:t>
            </a:r>
            <a:r>
              <a:rPr lang="en-IN" sz="2400" dirty="0" smtClean="0"/>
              <a:t>from the </a:t>
            </a:r>
            <a:r>
              <a:rPr lang="en-IN" sz="2400" b="1" dirty="0" smtClean="0">
                <a:solidFill>
                  <a:srgbClr val="0070C0"/>
                </a:solidFill>
              </a:rPr>
              <a:t>LEFT-hand table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RIGHT-hand table </a:t>
            </a: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C00000"/>
                </a:solidFill>
              </a:rPr>
              <a:t>nulls</a:t>
            </a:r>
            <a:r>
              <a:rPr lang="en-IN" sz="2400" dirty="0" smtClean="0"/>
              <a:t> in place where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join condition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2060"/>
                </a:solidFill>
              </a:rPr>
              <a:t>not met</a:t>
            </a:r>
            <a:r>
              <a:rPr lang="en-IN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Full 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Suppose we have following 2 tables:</a:t>
            </a:r>
          </a:p>
          <a:p>
            <a:pPr>
              <a:buNone/>
            </a:pPr>
            <a:r>
              <a:rPr lang="en-US" sz="2400" b="1" u="sng" dirty="0" smtClean="0"/>
              <a:t>SUPPLIER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u="sng" dirty="0" smtClean="0"/>
              <a:t>ORDERS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2500306"/>
          <a:ext cx="86439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999"/>
                <a:gridCol w="432199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err="1">
                          <a:solidFill>
                            <a:srgbClr val="FFFFFF"/>
                          </a:solidFill>
                        </a:rPr>
                        <a:t>supplier_id</a:t>
                      </a:r>
                      <a:endParaRPr lang="en-IN" b="1" dirty="0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err="1">
                          <a:solidFill>
                            <a:srgbClr val="FFFFFF"/>
                          </a:solidFill>
                        </a:rPr>
                        <a:t>supplier_name</a:t>
                      </a:r>
                      <a:endParaRPr lang="en-IN" b="1" dirty="0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10000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IBM</a:t>
                      </a:r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10001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Hewlett Packard</a:t>
                      </a:r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10002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Microsoft</a:t>
                      </a:r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10003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NVIDIA</a:t>
                      </a:r>
                    </a:p>
                  </a:txBody>
                  <a:tcPr marL="95250" marR="95250" marT="38100" marB="3810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5720" y="5000636"/>
          <a:ext cx="8715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err="1">
                          <a:solidFill>
                            <a:srgbClr val="FFFFFF"/>
                          </a:solidFill>
                        </a:rPr>
                        <a:t>order_id</a:t>
                      </a:r>
                      <a:endParaRPr lang="en-IN" b="1" dirty="0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rgbClr val="FFFFFF"/>
                          </a:solidFill>
                        </a:rPr>
                        <a:t>supplier_id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rgbClr val="FFFFFF"/>
                          </a:solidFill>
                        </a:rPr>
                        <a:t>order_date</a:t>
                      </a:r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500125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10000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12-AUG-2013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500126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10001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13-AUG-2013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500127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10004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14-AUG-2013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Full 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WAQ</a:t>
            </a:r>
            <a:r>
              <a:rPr lang="en-US" sz="2400" dirty="0" smtClean="0"/>
              <a:t> to display the complete list of all the </a:t>
            </a:r>
            <a:r>
              <a:rPr lang="en-US" sz="2400" b="1" dirty="0" smtClean="0">
                <a:solidFill>
                  <a:srgbClr val="002060"/>
                </a:solidFill>
              </a:rPr>
              <a:t>SUPPLIERS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ORDERS</a:t>
            </a:r>
            <a:r>
              <a:rPr lang="en-US" sz="2400" dirty="0" smtClean="0"/>
              <a:t> , irrespective of whether </a:t>
            </a:r>
            <a:r>
              <a:rPr lang="en-US" sz="2400" b="1" dirty="0" smtClean="0">
                <a:solidFill>
                  <a:srgbClr val="0070C0"/>
                </a:solidFill>
              </a:rPr>
              <a:t>supplier id’s </a:t>
            </a:r>
            <a:r>
              <a:rPr lang="en-US" sz="2400" dirty="0" smtClean="0"/>
              <a:t>match or not.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suppliers.supplier_id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suppliers.supplier_name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orders.order_date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FROM suppliers FULL OUTER JOIN orders ON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suppliers.supplier_id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orders.supplier_id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4143380"/>
          <a:ext cx="8643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33"/>
                <a:gridCol w="2881333"/>
                <a:gridCol w="288133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err="1">
                          <a:solidFill>
                            <a:srgbClr val="FFFFFF"/>
                          </a:solidFill>
                        </a:rPr>
                        <a:t>supplier_id</a:t>
                      </a:r>
                      <a:endParaRPr lang="en-IN" b="1" dirty="0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err="1">
                          <a:solidFill>
                            <a:srgbClr val="FFFFFF"/>
                          </a:solidFill>
                        </a:rPr>
                        <a:t>supplier_name</a:t>
                      </a:r>
                      <a:endParaRPr lang="en-IN" b="1" dirty="0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rgbClr val="FFFFFF"/>
                          </a:solidFill>
                        </a:rPr>
                        <a:t>order_date</a:t>
                      </a:r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10000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IBM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12-AUG-2013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10001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Hewlett Packard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13-AUG-2013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10002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Microsoft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10003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NVIDIA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marL="95250" marR="9525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&lt;null&gt;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14-AUG-2013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Natural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natural join </a:t>
            </a:r>
            <a:r>
              <a:rPr lang="en-IN" sz="2400" dirty="0" smtClean="0"/>
              <a:t>joins tables </a:t>
            </a:r>
            <a:r>
              <a:rPr lang="en-IN" sz="2400" b="1" dirty="0" smtClean="0">
                <a:solidFill>
                  <a:srgbClr val="7030A0"/>
                </a:solidFill>
              </a:rPr>
              <a:t>based on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columns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same name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 type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 Here there is </a:t>
            </a:r>
            <a:r>
              <a:rPr lang="en-IN" sz="2400" b="1" dirty="0" smtClean="0">
                <a:solidFill>
                  <a:srgbClr val="7030A0"/>
                </a:solidFill>
              </a:rPr>
              <a:t>no need to prefix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column name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table alias</a:t>
            </a:r>
            <a:r>
              <a:rPr lang="en-IN" sz="2400" dirty="0" smtClean="0"/>
              <a:t>, and the </a:t>
            </a:r>
            <a:r>
              <a:rPr lang="en-IN" sz="2400" b="1" dirty="0" smtClean="0">
                <a:solidFill>
                  <a:srgbClr val="7030A0"/>
                </a:solidFill>
              </a:rPr>
              <a:t>join is indicated </a:t>
            </a:r>
            <a:r>
              <a:rPr lang="en-IN" sz="2400" dirty="0" smtClean="0"/>
              <a:t>with the keywords </a:t>
            </a:r>
            <a:r>
              <a:rPr lang="en-IN" sz="2400" b="1" dirty="0" smtClean="0">
                <a:solidFill>
                  <a:srgbClr val="002060"/>
                </a:solidFill>
              </a:rPr>
              <a:t>NATURAL JOIN. </a:t>
            </a:r>
          </a:p>
          <a:p>
            <a:endParaRPr lang="en-IN" sz="2400" dirty="0" smtClean="0"/>
          </a:p>
          <a:p>
            <a:r>
              <a:rPr lang="en-IN" sz="2400" dirty="0" smtClean="0"/>
              <a:t>There is </a:t>
            </a:r>
            <a:r>
              <a:rPr lang="en-IN" sz="2400" b="1" dirty="0" smtClean="0">
                <a:solidFill>
                  <a:srgbClr val="0070C0"/>
                </a:solidFill>
              </a:rPr>
              <a:t>not even a mention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which column(s)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join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Any use of the </a:t>
            </a:r>
            <a:r>
              <a:rPr lang="en-IN" sz="2400" b="1" dirty="0" smtClean="0">
                <a:solidFill>
                  <a:srgbClr val="0070C0"/>
                </a:solidFill>
              </a:rPr>
              <a:t>ON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/>
              <a:t>clause is also </a:t>
            </a:r>
            <a:r>
              <a:rPr lang="en-IN" sz="2400" b="1" dirty="0" smtClean="0">
                <a:solidFill>
                  <a:srgbClr val="7030A0"/>
                </a:solidFill>
              </a:rPr>
              <a:t>not allowed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002060"/>
                </a:solidFill>
              </a:rPr>
              <a:t>NATURAL JOIN </a:t>
            </a:r>
            <a:r>
              <a:rPr lang="en-IN" sz="2400" dirty="0" smtClean="0"/>
              <a:t>keywords, and the </a:t>
            </a:r>
            <a:r>
              <a:rPr lang="en-IN" sz="2400" b="1" dirty="0" smtClean="0">
                <a:solidFill>
                  <a:srgbClr val="00B050"/>
                </a:solidFill>
              </a:rPr>
              <a:t>common columns </a:t>
            </a:r>
            <a:r>
              <a:rPr lang="en-IN" sz="2400" dirty="0" smtClean="0"/>
              <a:t>cannot list a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table alias</a:t>
            </a:r>
            <a:r>
              <a:rPr lang="en-IN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Natural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columns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 table1 NATURAL JOIN table2 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Natural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>
                <a:solidFill>
                  <a:srgbClr val="0070C0"/>
                </a:solidFill>
              </a:rPr>
              <a:t> ,</a:t>
            </a:r>
            <a:r>
              <a:rPr lang="en-US" sz="2400" b="1" dirty="0" err="1" smtClean="0">
                <a:solidFill>
                  <a:srgbClr val="0070C0"/>
                </a:solidFill>
              </a:rPr>
              <a:t>dname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deptno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 all the employees in the company.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ns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14620"/>
            <a:ext cx="8715436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Non </a:t>
            </a:r>
            <a:r>
              <a:rPr lang="en-US" sz="3200" b="1" dirty="0" err="1" smtClean="0"/>
              <a:t>Equi</a:t>
            </a:r>
            <a:r>
              <a:rPr lang="en-US" sz="3200" b="1" dirty="0" smtClean="0"/>
              <a:t>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Non </a:t>
            </a:r>
            <a:r>
              <a:rPr lang="en-IN" sz="2400" b="1" dirty="0" err="1" smtClean="0">
                <a:solidFill>
                  <a:srgbClr val="0070C0"/>
                </a:solidFill>
              </a:rPr>
              <a:t>equi</a:t>
            </a:r>
            <a:r>
              <a:rPr lang="en-IN" sz="2400" b="1" dirty="0" smtClean="0">
                <a:solidFill>
                  <a:srgbClr val="0070C0"/>
                </a:solidFill>
              </a:rPr>
              <a:t> joins </a:t>
            </a:r>
            <a:r>
              <a:rPr lang="en-IN" sz="2400" dirty="0" smtClean="0"/>
              <a:t>is used to </a:t>
            </a:r>
            <a:r>
              <a:rPr lang="en-IN" sz="2400" b="1" dirty="0" smtClean="0">
                <a:solidFill>
                  <a:srgbClr val="7030A0"/>
                </a:solidFill>
              </a:rPr>
              <a:t>return result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00B050"/>
                </a:solidFill>
              </a:rPr>
              <a:t>two or more tables </a:t>
            </a:r>
            <a:r>
              <a:rPr lang="en-IN" sz="2400" dirty="0" smtClean="0"/>
              <a:t>where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exact join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2060"/>
                </a:solidFill>
              </a:rPr>
              <a:t>not possible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 , suppose we have </a:t>
            </a:r>
            <a:r>
              <a:rPr lang="en-IN" sz="2400" b="1" dirty="0" smtClean="0">
                <a:solidFill>
                  <a:srgbClr val="7030A0"/>
                </a:solidFill>
              </a:rPr>
              <a:t>EMP</a:t>
            </a:r>
            <a:r>
              <a:rPr lang="en-IN" sz="2400" dirty="0" smtClean="0"/>
              <a:t> table and </a:t>
            </a:r>
            <a:r>
              <a:rPr lang="en-IN" sz="2400" b="1" dirty="0" smtClean="0">
                <a:solidFill>
                  <a:srgbClr val="7030A0"/>
                </a:solidFill>
              </a:rPr>
              <a:t>SALGRADE </a:t>
            </a:r>
            <a:r>
              <a:rPr lang="en-IN" sz="2400" dirty="0" smtClean="0"/>
              <a:t>table. 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70C0"/>
                </a:solidFill>
              </a:rPr>
              <a:t>outer join </a:t>
            </a:r>
            <a:r>
              <a:rPr lang="en-IN" sz="2400" dirty="0" smtClean="0"/>
              <a:t>is similar to an </a:t>
            </a:r>
            <a:r>
              <a:rPr lang="en-IN" sz="2400" b="1" dirty="0" smtClean="0">
                <a:solidFill>
                  <a:srgbClr val="0070C0"/>
                </a:solidFill>
              </a:rPr>
              <a:t>equijoin</a:t>
            </a:r>
            <a:r>
              <a:rPr lang="en-IN" sz="2400" dirty="0" smtClean="0"/>
              <a:t> because it returns </a:t>
            </a:r>
            <a:r>
              <a:rPr lang="en-IN" sz="2400" b="1" dirty="0" smtClean="0">
                <a:solidFill>
                  <a:srgbClr val="00B050"/>
                </a:solidFill>
              </a:rPr>
              <a:t>all the records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70C0"/>
                </a:solidFill>
              </a:rPr>
              <a:t>equijoin</a:t>
            </a:r>
            <a:r>
              <a:rPr lang="en-IN" sz="2400" dirty="0" smtClean="0"/>
              <a:t> returns.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it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also returns records </a:t>
            </a:r>
            <a:r>
              <a:rPr lang="en-IN" sz="2400" dirty="0" smtClean="0"/>
              <a:t>that are in </a:t>
            </a:r>
            <a:r>
              <a:rPr lang="en-IN" sz="2400" b="1" dirty="0" smtClean="0">
                <a:solidFill>
                  <a:srgbClr val="002060"/>
                </a:solidFill>
              </a:rPr>
              <a:t>one of the tables </a:t>
            </a: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7030A0"/>
                </a:solidFill>
              </a:rPr>
              <a:t>no matching records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002060"/>
                </a:solidFill>
              </a:rPr>
              <a:t>another table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Non </a:t>
            </a:r>
            <a:r>
              <a:rPr lang="en-US" sz="3200" b="1" dirty="0" err="1" smtClean="0"/>
              <a:t>Equi</a:t>
            </a:r>
            <a:r>
              <a:rPr lang="en-US" sz="3200" b="1" dirty="0" smtClean="0"/>
              <a:t>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SALGRADE</a:t>
            </a:r>
            <a:r>
              <a:rPr lang="en-IN" sz="2400" dirty="0" smtClean="0"/>
              <a:t> table contains </a:t>
            </a:r>
            <a:r>
              <a:rPr lang="en-IN" sz="2400" b="1" dirty="0" smtClean="0">
                <a:solidFill>
                  <a:srgbClr val="0070C0"/>
                </a:solidFill>
              </a:rPr>
              <a:t>GRADE</a:t>
            </a:r>
            <a:r>
              <a:rPr lang="en-IN" sz="2400" dirty="0" smtClean="0"/>
              <a:t> and their </a:t>
            </a:r>
            <a:r>
              <a:rPr lang="en-IN" sz="2400" b="1" dirty="0" smtClean="0">
                <a:solidFill>
                  <a:srgbClr val="0070C0"/>
                </a:solidFill>
              </a:rPr>
              <a:t>LOW SALARY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HIGH SALARY</a:t>
            </a:r>
            <a:r>
              <a:rPr lang="en-IN" sz="2400" dirty="0" smtClean="0"/>
              <a:t>. 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j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496"/>
            <a:ext cx="8715436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Non </a:t>
            </a:r>
            <a:r>
              <a:rPr lang="en-US" sz="3200" b="1" dirty="0" err="1" smtClean="0"/>
              <a:t>Equi</a:t>
            </a:r>
            <a:r>
              <a:rPr lang="en-US" sz="3200" b="1" dirty="0" smtClean="0"/>
              <a:t>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, suppose we want to find the </a:t>
            </a:r>
            <a:r>
              <a:rPr lang="en-IN" sz="2400" b="1" dirty="0" smtClean="0">
                <a:solidFill>
                  <a:srgbClr val="0070C0"/>
                </a:solidFill>
              </a:rPr>
              <a:t>GRADE</a:t>
            </a:r>
            <a:r>
              <a:rPr lang="en-IN" sz="2400" dirty="0" smtClean="0"/>
              <a:t> of employees based on their salaries then we can use </a:t>
            </a:r>
            <a:r>
              <a:rPr lang="en-IN" sz="2400" b="1" dirty="0" smtClean="0">
                <a:solidFill>
                  <a:srgbClr val="002060"/>
                </a:solidFill>
              </a:rPr>
              <a:t>NON EQUI </a:t>
            </a:r>
            <a:r>
              <a:rPr lang="en-IN" sz="2400" dirty="0" smtClean="0"/>
              <a:t>join.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428868"/>
            <a:ext cx="8858312" cy="3932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, this consider the following 2 tables: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EMP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</a:rPr>
              <a:t>EmpNo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Age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EMP_SKILLS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Skills</a:t>
            </a: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 Arrow 6"/>
          <p:cNvSpPr/>
          <p:nvPr/>
        </p:nvSpPr>
        <p:spPr>
          <a:xfrm>
            <a:off x="2786050" y="3286124"/>
            <a:ext cx="1143008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2857488" y="5072074"/>
            <a:ext cx="1143008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071934" y="3214686"/>
            <a:ext cx="4722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This table holds the information about all the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employees  of the company and has one row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each for every employee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4791686"/>
            <a:ext cx="4976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This table holds the information about the skills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an employee has. Some employees have more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than one skill , while some may not have any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skill at all.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Now , suppose we have to </a:t>
            </a:r>
            <a:r>
              <a:rPr lang="en-US" sz="2400" b="1" dirty="0" smtClean="0">
                <a:solidFill>
                  <a:srgbClr val="7030A0"/>
                </a:solidFill>
              </a:rPr>
              <a:t>print entire details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every employee </a:t>
            </a:r>
            <a:r>
              <a:rPr lang="en-US" sz="2400" dirty="0" smtClean="0"/>
              <a:t>along with the </a:t>
            </a:r>
            <a:r>
              <a:rPr lang="en-US" sz="2400" b="1" dirty="0" smtClean="0">
                <a:solidFill>
                  <a:srgbClr val="002060"/>
                </a:solidFill>
              </a:rPr>
              <a:t>skills </a:t>
            </a:r>
            <a:r>
              <a:rPr lang="en-US" sz="2400" dirty="0" smtClean="0"/>
              <a:t>if he has them.</a:t>
            </a:r>
          </a:p>
          <a:p>
            <a:endParaRPr lang="en-US" sz="2400" dirty="0" smtClean="0"/>
          </a:p>
          <a:p>
            <a:r>
              <a:rPr lang="en-US" sz="2400" dirty="0" smtClean="0"/>
              <a:t>Now , suppose we write the following query for this: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e1.empno,e1.ename,e1.age,e2.skills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e1,emp_skills e2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e1.ename=e2.ename;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above query </a:t>
            </a:r>
            <a:r>
              <a:rPr lang="en-US" sz="2400" dirty="0" smtClean="0"/>
              <a:t>will </a:t>
            </a:r>
            <a:r>
              <a:rPr lang="en-IN" sz="2400" dirty="0" smtClean="0"/>
              <a:t>return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only those rows </a:t>
            </a:r>
            <a:r>
              <a:rPr lang="en-IN" sz="2400" dirty="0" smtClean="0"/>
              <a:t>where a match for the </a:t>
            </a:r>
            <a:r>
              <a:rPr lang="en-IN" sz="2400" b="1" dirty="0" smtClean="0">
                <a:solidFill>
                  <a:srgbClr val="0070C0"/>
                </a:solidFill>
              </a:rPr>
              <a:t>ENAME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/>
              <a:t>column is found in both the </a:t>
            </a:r>
            <a:r>
              <a:rPr lang="en-IN" sz="2400" b="1" dirty="0" smtClean="0">
                <a:solidFill>
                  <a:srgbClr val="7030A0"/>
                </a:solidFill>
              </a:rPr>
              <a:t>EMP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EMP_SKILLS </a:t>
            </a:r>
            <a:r>
              <a:rPr lang="en-IN" sz="2400" dirty="0" smtClean="0"/>
              <a:t>tables.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But 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some Employees will not be included </a:t>
            </a:r>
            <a:r>
              <a:rPr lang="en-IN" sz="2400" dirty="0" smtClean="0"/>
              <a:t>in the result because there are no matching </a:t>
            </a:r>
            <a:r>
              <a:rPr lang="en-IN" sz="2400" b="1" dirty="0" smtClean="0">
                <a:solidFill>
                  <a:srgbClr val="0070C0"/>
                </a:solidFill>
              </a:rPr>
              <a:t>ENAME</a:t>
            </a:r>
            <a:r>
              <a:rPr lang="en-IN" sz="2400" dirty="0" smtClean="0"/>
              <a:t>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EMP_SKILLS </a:t>
            </a:r>
            <a:r>
              <a:rPr lang="en-IN" sz="2400" dirty="0" smtClean="0"/>
              <a:t>table.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To solve this issue we use </a:t>
            </a:r>
            <a:r>
              <a:rPr lang="en-US" sz="2400" b="1" dirty="0" smtClean="0">
                <a:solidFill>
                  <a:srgbClr val="002060"/>
                </a:solidFill>
              </a:rPr>
              <a:t>OUTER JOIN.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rgbClr val="002060"/>
                </a:solidFill>
              </a:rPr>
              <a:t>OUTER JOIN </a:t>
            </a:r>
            <a:r>
              <a:rPr lang="en-IN" sz="2400" dirty="0" smtClean="0"/>
              <a:t>returns not only results which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satisfy all conditions</a:t>
            </a:r>
            <a:r>
              <a:rPr lang="en-IN" sz="2400" dirty="0" smtClean="0"/>
              <a:t>, but </a:t>
            </a:r>
            <a:r>
              <a:rPr lang="en-IN" sz="2400" b="1" dirty="0" smtClean="0">
                <a:solidFill>
                  <a:srgbClr val="7030A0"/>
                </a:solidFill>
              </a:rPr>
              <a:t>also returns rows from one table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00B050"/>
                </a:solidFill>
              </a:rPr>
              <a:t>did not satisfy the condition</a:t>
            </a:r>
            <a:r>
              <a:rPr lang="en-IN" sz="2400" dirty="0" smtClean="0"/>
              <a:t>. </a:t>
            </a:r>
            <a:endParaRPr lang="en-US" sz="2400" dirty="0" smtClean="0"/>
          </a:p>
          <a:p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case of </a:t>
            </a:r>
            <a:r>
              <a:rPr lang="en-US" sz="2400" b="1" dirty="0" smtClean="0">
                <a:solidFill>
                  <a:srgbClr val="002060"/>
                </a:solidFill>
              </a:rPr>
              <a:t>OUTER JOIN </a:t>
            </a:r>
            <a:r>
              <a:rPr lang="en-US" sz="2400" dirty="0" smtClean="0"/>
              <a:t>to work we </a:t>
            </a:r>
            <a:r>
              <a:rPr lang="en-US" sz="2400" b="1" dirty="0" smtClean="0">
                <a:solidFill>
                  <a:srgbClr val="00B050"/>
                </a:solidFill>
              </a:rPr>
              <a:t>first have to identify </a:t>
            </a:r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rgbClr val="C00000"/>
                </a:solidFill>
              </a:rPr>
              <a:t>deficit</a:t>
            </a:r>
            <a:r>
              <a:rPr lang="en-US" sz="2400" dirty="0" smtClean="0"/>
              <a:t> table.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table is called a </a:t>
            </a:r>
            <a:r>
              <a:rPr lang="en-US" sz="2400" b="1" u="sng" dirty="0" smtClean="0">
                <a:solidFill>
                  <a:srgbClr val="C00000"/>
                </a:solidFill>
              </a:rPr>
              <a:t>DEFICIT TABLE </a:t>
            </a:r>
            <a:r>
              <a:rPr lang="en-US" sz="2400" dirty="0" smtClean="0"/>
              <a:t>if it </a:t>
            </a:r>
            <a:r>
              <a:rPr lang="en-US" sz="2400" b="1" dirty="0" smtClean="0">
                <a:solidFill>
                  <a:srgbClr val="7030A0"/>
                </a:solidFill>
              </a:rPr>
              <a:t>does not contain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B050"/>
                </a:solidFill>
              </a:rPr>
              <a:t>matching value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join column </a:t>
            </a:r>
            <a:r>
              <a:rPr lang="en-US" sz="2400" dirty="0" smtClean="0"/>
              <a:t>as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compared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7030A0"/>
                </a:solidFill>
              </a:rPr>
              <a:t>the value of other table.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simple terms , in our example </a:t>
            </a:r>
            <a:r>
              <a:rPr lang="en-US" sz="2400" b="1" dirty="0" smtClean="0">
                <a:solidFill>
                  <a:srgbClr val="7030A0"/>
                </a:solidFill>
              </a:rPr>
              <a:t>EMP_SKILLS</a:t>
            </a:r>
            <a:r>
              <a:rPr lang="en-US" sz="2400" dirty="0" smtClean="0"/>
              <a:t> is the </a:t>
            </a:r>
            <a:r>
              <a:rPr lang="en-US" sz="2400" b="1" dirty="0" smtClean="0">
                <a:solidFill>
                  <a:srgbClr val="C00000"/>
                </a:solidFill>
              </a:rPr>
              <a:t>DEFICIT TABLE</a:t>
            </a:r>
            <a:r>
              <a:rPr lang="en-US" sz="2400" dirty="0" smtClean="0"/>
              <a:t> because there can be some </a:t>
            </a:r>
            <a:r>
              <a:rPr lang="en-US" sz="2400" b="1" dirty="0" smtClean="0">
                <a:solidFill>
                  <a:srgbClr val="0070C0"/>
                </a:solidFill>
              </a:rPr>
              <a:t>ENAME</a:t>
            </a:r>
            <a:r>
              <a:rPr lang="en-US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7030A0"/>
                </a:solidFill>
              </a:rPr>
              <a:t>EMP</a:t>
            </a:r>
            <a:r>
              <a:rPr lang="en-US" sz="2400" dirty="0" smtClean="0"/>
              <a:t> for which there is </a:t>
            </a:r>
            <a:r>
              <a:rPr lang="en-US" sz="2400" b="1" dirty="0" smtClean="0">
                <a:solidFill>
                  <a:srgbClr val="002060"/>
                </a:solidFill>
              </a:rPr>
              <a:t>no match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7030A0"/>
                </a:solidFill>
              </a:rPr>
              <a:t>EMP_SKILLS</a:t>
            </a:r>
            <a:r>
              <a:rPr lang="en-US" sz="2400" dirty="0" smtClean="0"/>
              <a:t> table.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Outer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, while writing the </a:t>
            </a:r>
            <a:r>
              <a:rPr lang="en-US" sz="2400" b="1" dirty="0" smtClean="0">
                <a:solidFill>
                  <a:srgbClr val="002060"/>
                </a:solidFill>
              </a:rPr>
              <a:t>OUTER JOIN </a:t>
            </a:r>
            <a:r>
              <a:rPr lang="en-US" sz="2400" dirty="0" smtClean="0"/>
              <a:t>query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entire syntax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00B050"/>
                </a:solidFill>
              </a:rPr>
              <a:t>same as </a:t>
            </a:r>
            <a:r>
              <a:rPr lang="en-US" sz="2400" dirty="0" smtClean="0"/>
              <a:t>that of </a:t>
            </a:r>
            <a:r>
              <a:rPr lang="en-US" sz="2400" b="1" dirty="0" smtClean="0">
                <a:solidFill>
                  <a:srgbClr val="002060"/>
                </a:solidFill>
              </a:rPr>
              <a:t>EQUI JOIN </a:t>
            </a:r>
            <a:r>
              <a:rPr lang="en-US" sz="2400" dirty="0" smtClean="0"/>
              <a:t>, but we place a </a:t>
            </a:r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r>
              <a:rPr lang="en-US" sz="2400" dirty="0" smtClean="0"/>
              <a:t> along with the column of </a:t>
            </a:r>
            <a:r>
              <a:rPr lang="en-US" sz="2400" b="1" dirty="0" smtClean="0">
                <a:solidFill>
                  <a:srgbClr val="C00000"/>
                </a:solidFill>
              </a:rPr>
              <a:t>DEFICIT TABLE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JOIN CONDITION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So in our case the query will be: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e1.empno,e1.ename,e1.age,e2.skills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e1,emp_skills e2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e1.ename=e2.ename</a:t>
            </a:r>
            <a:r>
              <a:rPr lang="en-US" sz="2400" b="1" dirty="0" smtClean="0">
                <a:solidFill>
                  <a:srgbClr val="002060"/>
                </a:solidFill>
              </a:rPr>
              <a:t>(+)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 Arrow 6"/>
          <p:cNvSpPr/>
          <p:nvPr/>
        </p:nvSpPr>
        <p:spPr>
          <a:xfrm rot="5209146">
            <a:off x="1579752" y="5278680"/>
            <a:ext cx="269456" cy="301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4282" y="5572140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Since we have the </a:t>
            </a:r>
            <a:r>
              <a:rPr lang="en-US" b="1" dirty="0" smtClean="0">
                <a:solidFill>
                  <a:srgbClr val="C00000"/>
                </a:solidFill>
              </a:rPr>
              <a:t>NON DEFICIT </a:t>
            </a:r>
            <a:r>
              <a:rPr lang="en-US" b="1" dirty="0" smtClean="0">
                <a:solidFill>
                  <a:srgbClr val="0070C0"/>
                </a:solidFill>
              </a:rPr>
              <a:t>table on </a:t>
            </a:r>
            <a:r>
              <a:rPr lang="en-US" b="1" dirty="0" smtClean="0">
                <a:solidFill>
                  <a:srgbClr val="C00000"/>
                </a:solidFill>
              </a:rPr>
              <a:t>left of join condition 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this is called </a:t>
            </a:r>
            <a:r>
              <a:rPr lang="en-US" b="1" dirty="0" smtClean="0">
                <a:solidFill>
                  <a:srgbClr val="C00000"/>
                </a:solidFill>
              </a:rPr>
              <a:t>LEFT OUTER JOIN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the </a:t>
            </a:r>
            <a:r>
              <a:rPr lang="en-US" sz="2400" b="1" dirty="0" smtClean="0">
                <a:solidFill>
                  <a:srgbClr val="7030A0"/>
                </a:solidFill>
              </a:rPr>
              <a:t>complete list </a:t>
            </a:r>
            <a:r>
              <a:rPr lang="en-US" sz="2400" dirty="0" smtClean="0"/>
              <a:t>of all the </a:t>
            </a:r>
            <a:r>
              <a:rPr lang="en-US" sz="2400" b="1" dirty="0" smtClean="0">
                <a:solidFill>
                  <a:srgbClr val="0070C0"/>
                </a:solidFill>
              </a:rPr>
              <a:t>departments</a:t>
            </a:r>
            <a:r>
              <a:rPr lang="en-US" sz="2400" dirty="0" smtClean="0"/>
              <a:t> run by the company. Your query should display </a:t>
            </a:r>
            <a:r>
              <a:rPr lang="en-US" sz="2400" b="1" dirty="0" smtClean="0">
                <a:solidFill>
                  <a:srgbClr val="0070C0"/>
                </a:solidFill>
              </a:rPr>
              <a:t>DEPTNO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DNAME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LOC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ENAME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JOB</a:t>
            </a:r>
            <a:r>
              <a:rPr lang="en-US" sz="2400" dirty="0" smtClean="0"/>
              <a:t> of the employees in the department , if any.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143248"/>
            <a:ext cx="8715436" cy="319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6954</TotalTime>
  <Words>1103</Words>
  <Application>Microsoft Office PowerPoint</Application>
  <PresentationFormat>On-screen Show (4:3)</PresentationFormat>
  <Paragraphs>232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 Outer Join</vt:lpstr>
      <vt:lpstr> Outer Join</vt:lpstr>
      <vt:lpstr> Outer Join</vt:lpstr>
      <vt:lpstr> Outer Join</vt:lpstr>
      <vt:lpstr> Outer Join</vt:lpstr>
      <vt:lpstr> Outer Join</vt:lpstr>
      <vt:lpstr> Query</vt:lpstr>
      <vt:lpstr> Oracle’s New Syntax  For Joins</vt:lpstr>
      <vt:lpstr> Cross Join</vt:lpstr>
      <vt:lpstr> Equi Join</vt:lpstr>
      <vt:lpstr> Equi Join</vt:lpstr>
      <vt:lpstr> Equi Join</vt:lpstr>
      <vt:lpstr> Equi Join</vt:lpstr>
      <vt:lpstr> Self Join</vt:lpstr>
      <vt:lpstr> Self Join</vt:lpstr>
      <vt:lpstr> Self Join</vt:lpstr>
      <vt:lpstr> Left Outer Join</vt:lpstr>
      <vt:lpstr> Left Outer Join</vt:lpstr>
      <vt:lpstr> Right Outer Join</vt:lpstr>
      <vt:lpstr> Right Outer Join</vt:lpstr>
      <vt:lpstr> Full Outer Join</vt:lpstr>
      <vt:lpstr> Full Outer Join</vt:lpstr>
      <vt:lpstr> Full Outer Join</vt:lpstr>
      <vt:lpstr> Natural Join</vt:lpstr>
      <vt:lpstr> Natural Join</vt:lpstr>
      <vt:lpstr> Natural Join</vt:lpstr>
      <vt:lpstr> Non Equi Join</vt:lpstr>
      <vt:lpstr> Non Equi Join</vt:lpstr>
      <vt:lpstr> Non Equi Join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599</cp:revision>
  <dcterms:created xsi:type="dcterms:W3CDTF">2015-12-21T13:46:48Z</dcterms:created>
  <dcterms:modified xsi:type="dcterms:W3CDTF">2020-07-01T12:48:49Z</dcterms:modified>
</cp:coreProperties>
</file>