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467" r:id="rId4"/>
    <p:sldId id="468" r:id="rId5"/>
    <p:sldId id="489" r:id="rId6"/>
    <p:sldId id="469" r:id="rId7"/>
    <p:sldId id="488" r:id="rId8"/>
    <p:sldId id="491" r:id="rId9"/>
    <p:sldId id="490" r:id="rId10"/>
    <p:sldId id="399" r:id="rId11"/>
    <p:sldId id="439" r:id="rId12"/>
    <p:sldId id="440" r:id="rId13"/>
    <p:sldId id="471" r:id="rId14"/>
    <p:sldId id="472" r:id="rId15"/>
    <p:sldId id="473" r:id="rId16"/>
    <p:sldId id="474" r:id="rId17"/>
    <p:sldId id="441" r:id="rId18"/>
    <p:sldId id="475" r:id="rId19"/>
    <p:sldId id="442" r:id="rId20"/>
    <p:sldId id="476" r:id="rId21"/>
    <p:sldId id="484" r:id="rId22"/>
    <p:sldId id="485" r:id="rId23"/>
    <p:sldId id="477" r:id="rId24"/>
    <p:sldId id="483" r:id="rId25"/>
    <p:sldId id="478" r:id="rId26"/>
    <p:sldId id="486" r:id="rId27"/>
    <p:sldId id="48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25-05-2020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25-05-2020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25-05-2020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25-05-2020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Oracle Vs SQL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Oracle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SQL</a:t>
            </a:r>
            <a:r>
              <a:rPr lang="en-IN" sz="2400" dirty="0" smtClean="0"/>
              <a:t> are two </a:t>
            </a:r>
            <a:r>
              <a:rPr lang="en-IN" sz="2400" b="1" dirty="0" smtClean="0">
                <a:solidFill>
                  <a:srgbClr val="00B050"/>
                </a:solidFill>
              </a:rPr>
              <a:t>different </a:t>
            </a:r>
            <a:r>
              <a:rPr lang="en-IN" sz="2400" dirty="0" smtClean="0"/>
              <a:t>things 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pPr lvl="1"/>
            <a:r>
              <a:rPr lang="en-IN" sz="1900" dirty="0" smtClean="0"/>
              <a:t>While  </a:t>
            </a:r>
            <a:r>
              <a:rPr lang="en-IN" sz="1900" b="1" dirty="0" smtClean="0">
                <a:solidFill>
                  <a:srgbClr val="C00000"/>
                </a:solidFill>
              </a:rPr>
              <a:t>Oracle</a:t>
            </a:r>
            <a:r>
              <a:rPr lang="en-IN" sz="1900" dirty="0" smtClean="0"/>
              <a:t> is an </a:t>
            </a:r>
            <a:r>
              <a:rPr lang="en-IN" sz="1900" b="1" dirty="0" smtClean="0">
                <a:solidFill>
                  <a:srgbClr val="0070C0"/>
                </a:solidFill>
              </a:rPr>
              <a:t>OORDBMS</a:t>
            </a:r>
            <a:r>
              <a:rPr lang="en-IN" sz="1900" dirty="0" smtClean="0"/>
              <a:t> , </a:t>
            </a:r>
            <a:r>
              <a:rPr lang="en-IN" sz="1900" b="1" dirty="0" smtClean="0">
                <a:solidFill>
                  <a:srgbClr val="C00000"/>
                </a:solidFill>
              </a:rPr>
              <a:t>SQL</a:t>
            </a:r>
            <a:r>
              <a:rPr lang="en-IN" sz="1900" dirty="0" smtClean="0"/>
              <a:t> is a </a:t>
            </a:r>
            <a:r>
              <a:rPr lang="en-IN" sz="1900" b="1" dirty="0" smtClean="0">
                <a:solidFill>
                  <a:srgbClr val="0070C0"/>
                </a:solidFill>
              </a:rPr>
              <a:t>special purpose language </a:t>
            </a:r>
            <a:r>
              <a:rPr lang="en-IN" sz="1900" dirty="0" smtClean="0"/>
              <a:t>used to </a:t>
            </a:r>
            <a:r>
              <a:rPr lang="en-IN" sz="1900" b="1" dirty="0" smtClean="0">
                <a:solidFill>
                  <a:srgbClr val="00B050"/>
                </a:solidFill>
              </a:rPr>
              <a:t>query</a:t>
            </a:r>
            <a:r>
              <a:rPr lang="en-IN" sz="1900" dirty="0" smtClean="0"/>
              <a:t> the </a:t>
            </a:r>
            <a:r>
              <a:rPr lang="en-IN" sz="1900" b="1" dirty="0" smtClean="0">
                <a:solidFill>
                  <a:srgbClr val="7030A0"/>
                </a:solidFill>
              </a:rPr>
              <a:t>relational database</a:t>
            </a:r>
            <a:r>
              <a:rPr lang="en-IN" sz="19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pPr lvl="1"/>
            <a:r>
              <a:rPr lang="en-IN" sz="1900" dirty="0" smtClean="0"/>
              <a:t>As of </a:t>
            </a:r>
            <a:r>
              <a:rPr lang="en-IN" sz="1900" b="1" dirty="0" smtClean="0">
                <a:solidFill>
                  <a:srgbClr val="0070C0"/>
                </a:solidFill>
              </a:rPr>
              <a:t>2020</a:t>
            </a:r>
            <a:r>
              <a:rPr lang="en-IN" sz="1900" dirty="0" smtClean="0"/>
              <a:t> ,  the standards of </a:t>
            </a:r>
            <a:r>
              <a:rPr lang="en-IN" sz="1900" b="1" dirty="0" smtClean="0">
                <a:solidFill>
                  <a:srgbClr val="C00000"/>
                </a:solidFill>
              </a:rPr>
              <a:t>SQL</a:t>
            </a:r>
            <a:r>
              <a:rPr lang="en-IN" sz="1900" dirty="0" smtClean="0"/>
              <a:t> are set by </a:t>
            </a:r>
            <a:r>
              <a:rPr lang="en-IN" sz="1900" b="1" dirty="0" smtClean="0">
                <a:solidFill>
                  <a:srgbClr val="00B050"/>
                </a:solidFill>
              </a:rPr>
              <a:t>ANSI</a:t>
            </a:r>
            <a:r>
              <a:rPr lang="en-IN" sz="1900" dirty="0" smtClean="0"/>
              <a:t> and each </a:t>
            </a:r>
            <a:r>
              <a:rPr lang="en-IN" sz="1900" b="1" dirty="0" smtClean="0">
                <a:solidFill>
                  <a:srgbClr val="7030A0"/>
                </a:solidFill>
              </a:rPr>
              <a:t>relational database </a:t>
            </a:r>
            <a:r>
              <a:rPr lang="en-IN" sz="1900" dirty="0" smtClean="0"/>
              <a:t>has to provide their own  </a:t>
            </a:r>
            <a:r>
              <a:rPr lang="en-IN" sz="1900" b="1" dirty="0" smtClean="0">
                <a:solidFill>
                  <a:srgbClr val="0070C0"/>
                </a:solidFill>
              </a:rPr>
              <a:t>SQL </a:t>
            </a:r>
            <a:r>
              <a:rPr lang="en-IN" sz="1900" b="1" dirty="0" smtClean="0">
                <a:solidFill>
                  <a:srgbClr val="0070C0"/>
                </a:solidFill>
              </a:rPr>
              <a:t>Engine </a:t>
            </a:r>
            <a:r>
              <a:rPr lang="en-IN" sz="1900" dirty="0" smtClean="0"/>
              <a:t>which </a:t>
            </a:r>
            <a:r>
              <a:rPr lang="en-IN" sz="1900" dirty="0" smtClean="0"/>
              <a:t>contains </a:t>
            </a:r>
            <a:r>
              <a:rPr lang="en-IN" sz="1900" b="1" dirty="0" smtClean="0">
                <a:solidFill>
                  <a:srgbClr val="00B050"/>
                </a:solidFill>
              </a:rPr>
              <a:t>certain features </a:t>
            </a:r>
            <a:r>
              <a:rPr lang="en-IN" sz="1900" dirty="0" smtClean="0"/>
              <a:t>of </a:t>
            </a:r>
            <a:r>
              <a:rPr lang="en-IN" sz="1900" b="1" dirty="0" smtClean="0">
                <a:solidFill>
                  <a:srgbClr val="C00000"/>
                </a:solidFill>
              </a:rPr>
              <a:t>standard SQL </a:t>
            </a:r>
            <a:r>
              <a:rPr lang="en-IN" sz="1900" dirty="0" smtClean="0"/>
              <a:t>and they may implement </a:t>
            </a:r>
            <a:r>
              <a:rPr lang="en-IN" sz="1900" b="1" dirty="0" smtClean="0">
                <a:solidFill>
                  <a:srgbClr val="00B050"/>
                </a:solidFill>
              </a:rPr>
              <a:t>certain features </a:t>
            </a:r>
            <a:r>
              <a:rPr lang="en-IN" sz="1900" dirty="0" smtClean="0"/>
              <a:t>in their </a:t>
            </a:r>
            <a:r>
              <a:rPr lang="en-IN" sz="1900" b="1" dirty="0" smtClean="0">
                <a:solidFill>
                  <a:srgbClr val="7030A0"/>
                </a:solidFill>
              </a:rPr>
              <a:t>own</a:t>
            </a:r>
            <a:r>
              <a:rPr lang="en-IN" sz="1900" dirty="0" smtClean="0"/>
              <a:t> way. </a:t>
            </a:r>
            <a:endParaRPr lang="en-US" sz="12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What Is PL-SQL?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PL/SQL</a:t>
            </a:r>
            <a:r>
              <a:rPr lang="en-IN" sz="2400" dirty="0" smtClean="0"/>
              <a:t> is a </a:t>
            </a:r>
            <a:r>
              <a:rPr lang="en-IN" sz="2400" b="1" dirty="0" smtClean="0">
                <a:solidFill>
                  <a:srgbClr val="7030A0"/>
                </a:solidFill>
              </a:rPr>
              <a:t>programming language </a:t>
            </a:r>
            <a:r>
              <a:rPr lang="en-IN" sz="2400" dirty="0" smtClean="0"/>
              <a:t>developed by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and it  enables developers to combine the </a:t>
            </a:r>
            <a:r>
              <a:rPr lang="en-IN" sz="2400" b="1" dirty="0" smtClean="0">
                <a:solidFill>
                  <a:srgbClr val="0070C0"/>
                </a:solidFill>
              </a:rPr>
              <a:t>power of SQL </a:t>
            </a:r>
            <a:r>
              <a:rPr lang="en-IN" sz="2400" dirty="0" smtClean="0"/>
              <a:t>with </a:t>
            </a:r>
            <a:r>
              <a:rPr lang="en-IN" sz="2400" b="1" dirty="0" smtClean="0">
                <a:solidFill>
                  <a:srgbClr val="0070C0"/>
                </a:solidFill>
              </a:rPr>
              <a:t>procedural</a:t>
            </a:r>
            <a:r>
              <a:rPr lang="en-IN" sz="2400" dirty="0" smtClean="0"/>
              <a:t> statements.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 supports all the </a:t>
            </a:r>
            <a:r>
              <a:rPr lang="en-US" sz="2400" b="1" dirty="0" smtClean="0">
                <a:solidFill>
                  <a:srgbClr val="C00000"/>
                </a:solidFill>
              </a:rPr>
              <a:t>programming elements </a:t>
            </a:r>
            <a:r>
              <a:rPr lang="en-US" sz="2400" dirty="0" smtClean="0"/>
              <a:t>which are supported by any </a:t>
            </a:r>
            <a:r>
              <a:rPr lang="en-US" sz="2400" b="1" dirty="0" smtClean="0">
                <a:solidFill>
                  <a:srgbClr val="7030A0"/>
                </a:solidFill>
              </a:rPr>
              <a:t>procedural programming language </a:t>
            </a:r>
            <a:r>
              <a:rPr lang="en-US" sz="2400" dirty="0" smtClean="0"/>
              <a:t>like  </a:t>
            </a:r>
            <a:r>
              <a:rPr lang="en-US" sz="2400" b="1" dirty="0" smtClean="0">
                <a:solidFill>
                  <a:srgbClr val="00B050"/>
                </a:solidFill>
              </a:rPr>
              <a:t>variables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00B050"/>
                </a:solidFill>
              </a:rPr>
              <a:t>control statements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functions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00B050"/>
                </a:solidFill>
              </a:rPr>
              <a:t>procedures</a:t>
            </a:r>
            <a:r>
              <a:rPr lang="en-US" sz="2400" dirty="0" smtClean="0"/>
              <a:t> etc.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How To Use SQL/Pl-SQL </a:t>
            </a:r>
            <a:br>
              <a:rPr lang="en-US" sz="2800" b="1" dirty="0" smtClean="0"/>
            </a:br>
            <a:r>
              <a:rPr lang="en-US" sz="2800" b="1" dirty="0" smtClean="0"/>
              <a:t>In Oracle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Oracle provides us 2 </a:t>
            </a:r>
            <a:r>
              <a:rPr lang="en-US" sz="2400" b="1" u="sng" dirty="0" smtClean="0">
                <a:solidFill>
                  <a:srgbClr val="0070C0"/>
                </a:solidFill>
              </a:rPr>
              <a:t>tools</a:t>
            </a:r>
            <a:r>
              <a:rPr lang="en-US" sz="2400" dirty="0" smtClean="0"/>
              <a:t> to use write </a:t>
            </a:r>
            <a:r>
              <a:rPr lang="en-US" sz="2400" b="1" dirty="0" smtClean="0">
                <a:solidFill>
                  <a:srgbClr val="C00000"/>
                </a:solidFill>
              </a:rPr>
              <a:t>SQL</a:t>
            </a:r>
            <a:r>
              <a:rPr lang="en-US" sz="2400" dirty="0" smtClean="0"/>
              <a:t> queries and </a:t>
            </a:r>
            <a:r>
              <a:rPr lang="en-US" sz="2400" b="1" dirty="0" smtClean="0">
                <a:solidFill>
                  <a:srgbClr val="C00000"/>
                </a:solidFill>
              </a:rPr>
              <a:t>PL-SQL </a:t>
            </a:r>
            <a:r>
              <a:rPr lang="en-US" sz="2400" dirty="0" smtClean="0"/>
              <a:t>programs.</a:t>
            </a:r>
          </a:p>
          <a:p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b="1" u="sng" dirty="0" smtClean="0">
                <a:solidFill>
                  <a:srgbClr val="0070C0"/>
                </a:solidFill>
              </a:rPr>
              <a:t>tools</a:t>
            </a:r>
            <a:r>
              <a:rPr lang="en-US" sz="2400" dirty="0" smtClean="0"/>
              <a:t> are called:</a:t>
            </a:r>
          </a:p>
          <a:p>
            <a:endParaRPr lang="en-US" sz="2400" dirty="0" smtClean="0"/>
          </a:p>
          <a:p>
            <a:pPr lvl="1"/>
            <a:r>
              <a:rPr lang="en-US" sz="1900" b="1" u="sng" dirty="0" smtClean="0">
                <a:solidFill>
                  <a:srgbClr val="0070C0"/>
                </a:solidFill>
              </a:rPr>
              <a:t>SQL * Plus</a:t>
            </a:r>
            <a:r>
              <a:rPr lang="en-US" sz="1900" dirty="0" smtClean="0"/>
              <a:t>:  It is a </a:t>
            </a:r>
            <a:r>
              <a:rPr lang="en-US" sz="1900" b="1" dirty="0" smtClean="0">
                <a:solidFill>
                  <a:srgbClr val="7030A0"/>
                </a:solidFill>
              </a:rPr>
              <a:t>command line tool </a:t>
            </a:r>
            <a:r>
              <a:rPr lang="en-US" sz="1900" dirty="0" smtClean="0"/>
              <a:t>and we have to </a:t>
            </a:r>
            <a:r>
              <a:rPr lang="en-US" sz="1900" b="1" dirty="0" smtClean="0">
                <a:solidFill>
                  <a:srgbClr val="C00000"/>
                </a:solidFill>
              </a:rPr>
              <a:t>type in</a:t>
            </a:r>
            <a:r>
              <a:rPr lang="en-US" sz="1900" dirty="0" smtClean="0"/>
              <a:t> all the </a:t>
            </a:r>
            <a:r>
              <a:rPr lang="en-US" sz="1900" b="1" dirty="0" smtClean="0">
                <a:solidFill>
                  <a:srgbClr val="7030A0"/>
                </a:solidFill>
              </a:rPr>
              <a:t>queries</a:t>
            </a:r>
            <a:r>
              <a:rPr lang="en-US" sz="1900" dirty="0" smtClean="0"/>
              <a:t> and </a:t>
            </a:r>
            <a:r>
              <a:rPr lang="en-US" sz="1900" b="1" dirty="0" smtClean="0">
                <a:solidFill>
                  <a:srgbClr val="7030A0"/>
                </a:solidFill>
              </a:rPr>
              <a:t>programs</a:t>
            </a:r>
            <a:r>
              <a:rPr lang="en-US" sz="1900" dirty="0" smtClean="0"/>
              <a:t> to run them.</a:t>
            </a:r>
          </a:p>
          <a:p>
            <a:endParaRPr lang="en-US" sz="2400" dirty="0" smtClean="0"/>
          </a:p>
          <a:p>
            <a:pPr lvl="1"/>
            <a:r>
              <a:rPr lang="en-US" sz="1900" b="1" u="sng" dirty="0" smtClean="0">
                <a:solidFill>
                  <a:srgbClr val="0070C0"/>
                </a:solidFill>
              </a:rPr>
              <a:t>Oracle SQL Developer</a:t>
            </a:r>
            <a:r>
              <a:rPr lang="en-US" sz="1900" dirty="0" smtClean="0"/>
              <a:t>: </a:t>
            </a:r>
            <a:r>
              <a:rPr lang="en-IN" sz="1900" dirty="0" smtClean="0"/>
              <a:t>It is an </a:t>
            </a:r>
            <a:r>
              <a:rPr lang="en-IN" sz="1900" b="1" dirty="0" smtClean="0">
                <a:solidFill>
                  <a:srgbClr val="7030A0"/>
                </a:solidFill>
              </a:rPr>
              <a:t>Integrated development environment </a:t>
            </a:r>
            <a:r>
              <a:rPr lang="en-IN" sz="1900" dirty="0" smtClean="0"/>
              <a:t>(IDE) for working with </a:t>
            </a:r>
            <a:r>
              <a:rPr lang="en-IN" sz="1900" b="1" dirty="0" smtClean="0">
                <a:solidFill>
                  <a:srgbClr val="00B050"/>
                </a:solidFill>
              </a:rPr>
              <a:t>SQL &amp; PL-SQL </a:t>
            </a:r>
            <a:r>
              <a:rPr lang="en-IN" sz="1900" dirty="0" smtClean="0"/>
              <a:t>in </a:t>
            </a:r>
            <a:r>
              <a:rPr lang="en-IN" sz="1900" b="1" dirty="0" smtClean="0">
                <a:solidFill>
                  <a:srgbClr val="C00000"/>
                </a:solidFill>
              </a:rPr>
              <a:t>Oracle databases</a:t>
            </a:r>
            <a:r>
              <a:rPr lang="en-IN" sz="1900" dirty="0" smtClean="0"/>
              <a:t>.  The  </a:t>
            </a:r>
            <a:r>
              <a:rPr lang="en-IN" sz="1900" b="1" dirty="0" smtClean="0">
                <a:solidFill>
                  <a:srgbClr val="0070C0"/>
                </a:solidFill>
              </a:rPr>
              <a:t>Oracle Corporation</a:t>
            </a:r>
            <a:r>
              <a:rPr lang="en-IN" sz="1900" dirty="0" smtClean="0"/>
              <a:t> provides this product </a:t>
            </a:r>
            <a:r>
              <a:rPr lang="en-IN" sz="1900" b="1" dirty="0" smtClean="0">
                <a:solidFill>
                  <a:srgbClr val="00B050"/>
                </a:solidFill>
              </a:rPr>
              <a:t>free</a:t>
            </a:r>
            <a:r>
              <a:rPr lang="en-IN" sz="1900" dirty="0" smtClean="0"/>
              <a:t>; it uses the </a:t>
            </a:r>
            <a:r>
              <a:rPr lang="en-IN" sz="1900" b="1" dirty="0" smtClean="0">
                <a:solidFill>
                  <a:srgbClr val="C00000"/>
                </a:solidFill>
              </a:rPr>
              <a:t>Java Development Kit</a:t>
            </a:r>
            <a:r>
              <a:rPr lang="en-IN" sz="1900" dirty="0" smtClean="0"/>
              <a:t>.</a:t>
            </a:r>
            <a:endParaRPr lang="en-US" sz="1900" dirty="0" smtClean="0"/>
          </a:p>
          <a:p>
            <a:endParaRPr lang="en-US" sz="2200" dirty="0" smtClean="0"/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SQL* Plus Tool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qlcm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6466"/>
            <a:ext cx="9144000" cy="5521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SQL* Plus Tool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qlcm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8736"/>
            <a:ext cx="9144000" cy="5429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SQL Developer Tool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qlcm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8736"/>
            <a:ext cx="9144000" cy="5429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SQL Developer Tool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qlcm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8736"/>
            <a:ext cx="9144000" cy="5429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SQL Commands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Learning </a:t>
            </a:r>
            <a:r>
              <a:rPr lang="en-IN" sz="2400" b="1" dirty="0" smtClean="0">
                <a:solidFill>
                  <a:srgbClr val="0070C0"/>
                </a:solidFill>
              </a:rPr>
              <a:t>SQL commands </a:t>
            </a:r>
            <a:r>
              <a:rPr lang="en-IN" sz="2400" dirty="0" smtClean="0"/>
              <a:t>is the first step towards </a:t>
            </a:r>
            <a:r>
              <a:rPr lang="en-IN" sz="2400" b="1" dirty="0" smtClean="0">
                <a:solidFill>
                  <a:srgbClr val="00B050"/>
                </a:solidFill>
              </a:rPr>
              <a:t>learning SQL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Although there are many </a:t>
            </a:r>
            <a:r>
              <a:rPr lang="en-IN" sz="2400" b="1" dirty="0" smtClean="0">
                <a:solidFill>
                  <a:srgbClr val="0070C0"/>
                </a:solidFill>
              </a:rPr>
              <a:t>SQL commands </a:t>
            </a:r>
            <a:r>
              <a:rPr lang="en-IN" sz="2400" dirty="0" smtClean="0"/>
              <a:t>but </a:t>
            </a:r>
            <a:r>
              <a:rPr lang="en-IN" sz="2400" b="1" dirty="0" smtClean="0">
                <a:solidFill>
                  <a:srgbClr val="7030A0"/>
                </a:solidFill>
              </a:rPr>
              <a:t>collectively</a:t>
            </a:r>
            <a:r>
              <a:rPr lang="en-IN" sz="2400" dirty="0" smtClean="0"/>
              <a:t> they can be grouped in </a:t>
            </a:r>
            <a:r>
              <a:rPr lang="en-IN" sz="2400" b="1" dirty="0" smtClean="0">
                <a:solidFill>
                  <a:srgbClr val="C00000"/>
                </a:solidFill>
              </a:rPr>
              <a:t>5 categories </a:t>
            </a:r>
            <a:r>
              <a:rPr lang="en-IN" sz="2400" dirty="0" smtClean="0"/>
              <a:t>and they are:</a:t>
            </a:r>
          </a:p>
          <a:p>
            <a:endParaRPr lang="en-IN" sz="2400" dirty="0" smtClean="0"/>
          </a:p>
          <a:p>
            <a:pPr lvl="1"/>
            <a:r>
              <a:rPr lang="en-IN" sz="1900" b="1" dirty="0" smtClean="0">
                <a:solidFill>
                  <a:srgbClr val="7030A0"/>
                </a:solidFill>
              </a:rPr>
              <a:t>DDL</a:t>
            </a:r>
            <a:r>
              <a:rPr lang="en-IN" sz="1900" dirty="0" smtClean="0"/>
              <a:t> : Data Definition Language</a:t>
            </a:r>
          </a:p>
          <a:p>
            <a:pPr lvl="1"/>
            <a:r>
              <a:rPr lang="en-IN" sz="1900" b="1" dirty="0" smtClean="0">
                <a:solidFill>
                  <a:srgbClr val="7030A0"/>
                </a:solidFill>
              </a:rPr>
              <a:t>DML</a:t>
            </a:r>
            <a:r>
              <a:rPr lang="en-IN" sz="1900" dirty="0" smtClean="0"/>
              <a:t>: Data Manipulation Language</a:t>
            </a:r>
          </a:p>
          <a:p>
            <a:pPr lvl="1"/>
            <a:r>
              <a:rPr lang="en-IN" sz="1900" b="1" dirty="0" smtClean="0">
                <a:solidFill>
                  <a:srgbClr val="7030A0"/>
                </a:solidFill>
              </a:rPr>
              <a:t>DQL</a:t>
            </a:r>
            <a:r>
              <a:rPr lang="en-IN" sz="1900" dirty="0" smtClean="0"/>
              <a:t>: Data Query Language</a:t>
            </a:r>
          </a:p>
          <a:p>
            <a:pPr lvl="1"/>
            <a:r>
              <a:rPr lang="en-IN" sz="1900" b="1" dirty="0" smtClean="0">
                <a:solidFill>
                  <a:srgbClr val="7030A0"/>
                </a:solidFill>
              </a:rPr>
              <a:t>DCL</a:t>
            </a:r>
            <a:r>
              <a:rPr lang="en-IN" sz="1900" dirty="0" smtClean="0"/>
              <a:t>: Data Control Language</a:t>
            </a:r>
          </a:p>
          <a:p>
            <a:pPr lvl="1"/>
            <a:r>
              <a:rPr lang="en-IN" sz="1900" b="1" dirty="0" smtClean="0">
                <a:solidFill>
                  <a:srgbClr val="7030A0"/>
                </a:solidFill>
              </a:rPr>
              <a:t>TCL</a:t>
            </a:r>
            <a:r>
              <a:rPr lang="en-IN" sz="1900" dirty="0" smtClean="0"/>
              <a:t>: Transaction Control Language</a:t>
            </a:r>
            <a:endParaRPr lang="en-US" sz="12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/>
              <a:t>Categories Of SQL Commands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2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bms-sql-comma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9001156" cy="5357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Data Definition Language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Data Definition Language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7030A0"/>
                </a:solidFill>
              </a:rPr>
              <a:t>DDL commands</a:t>
            </a:r>
            <a:r>
              <a:rPr lang="en-IN" sz="2400" dirty="0" smtClean="0"/>
              <a:t> are used for </a:t>
            </a:r>
            <a:r>
              <a:rPr lang="en-IN" sz="2400" b="1" dirty="0" smtClean="0">
                <a:solidFill>
                  <a:srgbClr val="0070C0"/>
                </a:solidFill>
              </a:rPr>
              <a:t>changing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B050"/>
                </a:solidFill>
              </a:rPr>
              <a:t>structure</a:t>
            </a:r>
            <a:r>
              <a:rPr lang="en-IN" sz="2400" dirty="0" smtClean="0"/>
              <a:t> of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other words, </a:t>
            </a:r>
            <a:r>
              <a:rPr lang="en-IN" sz="2400" b="1" dirty="0" smtClean="0">
                <a:solidFill>
                  <a:srgbClr val="7030A0"/>
                </a:solidFill>
              </a:rPr>
              <a:t>DDL commands </a:t>
            </a:r>
            <a:r>
              <a:rPr lang="en-IN" sz="2400" dirty="0" smtClean="0"/>
              <a:t>are capable of </a:t>
            </a:r>
            <a:r>
              <a:rPr lang="en-IN" sz="2400" b="1" dirty="0" smtClean="0">
                <a:solidFill>
                  <a:srgbClr val="00B050"/>
                </a:solidFill>
              </a:rPr>
              <a:t>creating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deleting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00B050"/>
                </a:solidFill>
              </a:rPr>
              <a:t>modifying </a:t>
            </a:r>
            <a:r>
              <a:rPr lang="en-IN" sz="2400" dirty="0" smtClean="0"/>
              <a:t>the</a:t>
            </a:r>
            <a:r>
              <a:rPr lang="en-IN" sz="2400" b="1" dirty="0" smtClean="0">
                <a:solidFill>
                  <a:srgbClr val="00B050"/>
                </a:solidFill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structural information </a:t>
            </a:r>
            <a:r>
              <a:rPr lang="en-IN" sz="2400" dirty="0" smtClean="0"/>
              <a:t>about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endParaRPr lang="en-IN" sz="2400" dirty="0" smtClean="0"/>
          </a:p>
          <a:p>
            <a:endParaRPr lang="en-IN" sz="2400" dirty="0" smtClean="0"/>
          </a:p>
          <a:p>
            <a:pPr>
              <a:buNone/>
            </a:pPr>
            <a:endParaRPr lang="en-US" sz="17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Introduction To SQL</a:t>
            </a:r>
            <a:endParaRPr lang="en-US" sz="2900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Oracle V/s SQL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History Of SQL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What Is PL-SQL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How To Use SQL &amp; PL-SQL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Types Of SQL Commands</a:t>
            </a: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Data Definition Language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These </a:t>
            </a:r>
            <a:r>
              <a:rPr lang="en-US" sz="2400" b="1" u="sng" dirty="0" smtClean="0">
                <a:solidFill>
                  <a:srgbClr val="0070C0"/>
                </a:solidFill>
              </a:rPr>
              <a:t>commands </a:t>
            </a:r>
            <a:r>
              <a:rPr lang="en-US" sz="2400" dirty="0" smtClean="0"/>
              <a:t>are:</a:t>
            </a:r>
          </a:p>
          <a:p>
            <a:pPr lvl="1"/>
            <a:endParaRPr lang="en-IN" b="1" u="sng" dirty="0" smtClean="0">
              <a:solidFill>
                <a:srgbClr val="C00000"/>
              </a:solidFill>
            </a:endParaRPr>
          </a:p>
          <a:p>
            <a:pPr lvl="1"/>
            <a:r>
              <a:rPr lang="en-IN" b="1" u="sng" dirty="0" smtClean="0">
                <a:solidFill>
                  <a:srgbClr val="C00000"/>
                </a:solidFill>
              </a:rPr>
              <a:t>CREATE TABLE</a:t>
            </a:r>
          </a:p>
          <a:p>
            <a:pPr lvl="2"/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Used for creating a </a:t>
            </a:r>
            <a:r>
              <a:rPr lang="en-IN" b="1" dirty="0" smtClean="0">
                <a:solidFill>
                  <a:srgbClr val="7030A0"/>
                </a:solidFill>
              </a:rPr>
              <a:t>new table 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in the database</a:t>
            </a:r>
          </a:p>
          <a:p>
            <a:pPr lvl="1"/>
            <a:r>
              <a:rPr lang="en-IN" b="1" u="sng" dirty="0" smtClean="0">
                <a:solidFill>
                  <a:srgbClr val="C00000"/>
                </a:solidFill>
              </a:rPr>
              <a:t>ALTER  TABLE</a:t>
            </a:r>
          </a:p>
          <a:p>
            <a:pPr lvl="2"/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Used altering structure of the table like </a:t>
            </a:r>
            <a:r>
              <a:rPr lang="en-IN" b="1" dirty="0" smtClean="0">
                <a:solidFill>
                  <a:srgbClr val="7030A0"/>
                </a:solidFill>
              </a:rPr>
              <a:t>adding /removing 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cols etc.</a:t>
            </a:r>
          </a:p>
          <a:p>
            <a:pPr lvl="1"/>
            <a:r>
              <a:rPr lang="en-IN" b="1" u="sng" dirty="0" smtClean="0">
                <a:solidFill>
                  <a:srgbClr val="C00000"/>
                </a:solidFill>
              </a:rPr>
              <a:t>TRUNCATE  TABLE</a:t>
            </a:r>
          </a:p>
          <a:p>
            <a:pPr lvl="2"/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 smtClean="0">
                <a:solidFill>
                  <a:srgbClr val="7030A0"/>
                </a:solidFill>
              </a:rPr>
              <a:t>deleting all rows 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from a table and free the space containing the table</a:t>
            </a:r>
          </a:p>
          <a:p>
            <a:pPr lvl="1"/>
            <a:r>
              <a:rPr lang="en-IN" b="1" u="sng" dirty="0" smtClean="0">
                <a:solidFill>
                  <a:srgbClr val="C00000"/>
                </a:solidFill>
              </a:rPr>
              <a:t>DROP  TABLE</a:t>
            </a:r>
          </a:p>
          <a:p>
            <a:pPr lvl="2"/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 smtClean="0">
                <a:solidFill>
                  <a:srgbClr val="7030A0"/>
                </a:solidFill>
              </a:rPr>
              <a:t>deleting an entire table 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from the database and </a:t>
            </a:r>
            <a:r>
              <a:rPr lang="en-IN" b="1" dirty="0" smtClean="0">
                <a:solidFill>
                  <a:srgbClr val="7030A0"/>
                </a:solidFill>
              </a:rPr>
              <a:t>all the data 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stored in it.</a:t>
            </a:r>
            <a:endParaRPr lang="en-US" sz="1900" b="1" dirty="0" smtClean="0">
              <a:solidFill>
                <a:schemeClr val="accent5">
                  <a:lumMod val="50000"/>
                </a:schemeClr>
              </a:solidFill>
              <a:latin typeface="Corbel" pitchFamily="34" charset="0"/>
            </a:endParaRPr>
          </a:p>
          <a:p>
            <a:endParaRPr lang="en-US" sz="17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/>
              <a:t>Data Manipulation Language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DML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Data Manipulation Language </a:t>
            </a:r>
            <a:r>
              <a:rPr lang="en-IN" sz="2400" dirty="0" smtClean="0"/>
              <a:t>commands help in </a:t>
            </a:r>
            <a:r>
              <a:rPr lang="en-IN" sz="2400" b="1" dirty="0" smtClean="0">
                <a:solidFill>
                  <a:srgbClr val="00B050"/>
                </a:solidFill>
              </a:rPr>
              <a:t>modifying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contents </a:t>
            </a:r>
            <a:r>
              <a:rPr lang="en-IN" sz="2400" dirty="0" smtClean="0"/>
              <a:t>of the table..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These </a:t>
            </a:r>
            <a:r>
              <a:rPr lang="en-IN" sz="2400" b="1" dirty="0" smtClean="0">
                <a:solidFill>
                  <a:srgbClr val="C00000"/>
                </a:solidFill>
              </a:rPr>
              <a:t>commands</a:t>
            </a:r>
            <a:r>
              <a:rPr lang="en-IN" sz="2400" dirty="0" smtClean="0"/>
              <a:t> are not </a:t>
            </a:r>
            <a:r>
              <a:rPr lang="en-IN" sz="2400" b="1" dirty="0" smtClean="0">
                <a:solidFill>
                  <a:srgbClr val="0070C0"/>
                </a:solidFill>
              </a:rPr>
              <a:t>auto-committed</a:t>
            </a:r>
            <a:r>
              <a:rPr lang="en-IN" sz="2400" dirty="0" smtClean="0"/>
              <a:t>, which simply means that all </a:t>
            </a:r>
            <a:r>
              <a:rPr lang="en-IN" sz="2400" b="1" dirty="0" smtClean="0">
                <a:solidFill>
                  <a:srgbClr val="00B050"/>
                </a:solidFill>
              </a:rPr>
              <a:t>changes </a:t>
            </a:r>
            <a:r>
              <a:rPr lang="en-IN" sz="2400" dirty="0" smtClean="0"/>
              <a:t>made to the table using </a:t>
            </a:r>
            <a:r>
              <a:rPr lang="en-IN" sz="2400" b="1" dirty="0" smtClean="0">
                <a:solidFill>
                  <a:srgbClr val="7030A0"/>
                </a:solidFill>
              </a:rPr>
              <a:t>DML commands </a:t>
            </a:r>
            <a:r>
              <a:rPr lang="en-IN" sz="2400" dirty="0" smtClean="0"/>
              <a:t>aren’t </a:t>
            </a:r>
            <a:r>
              <a:rPr lang="en-IN" sz="2400" b="1" dirty="0" smtClean="0">
                <a:solidFill>
                  <a:schemeClr val="accent1"/>
                </a:solidFill>
              </a:rPr>
              <a:t>automatically saved</a:t>
            </a:r>
            <a:r>
              <a:rPr lang="en-IN" sz="2400" dirty="0" smtClean="0"/>
              <a:t>.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17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/>
              <a:t>Data Manipulation Language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These </a:t>
            </a:r>
            <a:r>
              <a:rPr lang="en-US" sz="2400" b="1" u="sng" dirty="0" smtClean="0">
                <a:solidFill>
                  <a:srgbClr val="0070C0"/>
                </a:solidFill>
              </a:rPr>
              <a:t>commands</a:t>
            </a:r>
            <a:r>
              <a:rPr lang="en-US" sz="2400" dirty="0" smtClean="0"/>
              <a:t> are:</a:t>
            </a:r>
          </a:p>
          <a:p>
            <a:pPr lvl="1"/>
            <a:endParaRPr lang="en-IN" b="1" u="sng" dirty="0" smtClean="0">
              <a:solidFill>
                <a:srgbClr val="C00000"/>
              </a:solidFill>
            </a:endParaRPr>
          </a:p>
          <a:p>
            <a:pPr lvl="1"/>
            <a:r>
              <a:rPr lang="en-IN" b="1" u="sng" dirty="0" smtClean="0">
                <a:solidFill>
                  <a:srgbClr val="C00000"/>
                </a:solidFill>
              </a:rPr>
              <a:t>INSERT</a:t>
            </a:r>
          </a:p>
          <a:p>
            <a:pPr lvl="2"/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 smtClean="0">
                <a:solidFill>
                  <a:srgbClr val="7030A0"/>
                </a:solidFill>
              </a:rPr>
              <a:t>inserting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 a new row in the table</a:t>
            </a:r>
          </a:p>
          <a:p>
            <a:pPr lvl="1"/>
            <a:endParaRPr lang="en-IN" b="1" u="sng" dirty="0" smtClean="0">
              <a:solidFill>
                <a:srgbClr val="C00000"/>
              </a:solidFill>
            </a:endParaRPr>
          </a:p>
          <a:p>
            <a:pPr lvl="1"/>
            <a:r>
              <a:rPr lang="en-IN" b="1" u="sng" dirty="0" smtClean="0">
                <a:solidFill>
                  <a:srgbClr val="C00000"/>
                </a:solidFill>
              </a:rPr>
              <a:t>UPDATE</a:t>
            </a:r>
          </a:p>
          <a:p>
            <a:pPr lvl="2"/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Used to </a:t>
            </a:r>
            <a:r>
              <a:rPr lang="en-IN" b="1" dirty="0" smtClean="0">
                <a:solidFill>
                  <a:srgbClr val="7030A0"/>
                </a:solidFill>
              </a:rPr>
              <a:t>modifying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 the value of a </a:t>
            </a:r>
            <a:r>
              <a:rPr lang="en-IN" b="1" dirty="0" smtClean="0">
                <a:solidFill>
                  <a:srgbClr val="7030A0"/>
                </a:solidFill>
              </a:rPr>
              <a:t>column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 of a </a:t>
            </a:r>
            <a:r>
              <a:rPr lang="en-IN" b="1" dirty="0" smtClean="0">
                <a:solidFill>
                  <a:srgbClr val="7030A0"/>
                </a:solidFill>
              </a:rPr>
              <a:t>row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 in a table. It can update all rows or some selective rows</a:t>
            </a:r>
          </a:p>
          <a:p>
            <a:pPr lvl="1"/>
            <a:endParaRPr lang="en-IN" b="1" u="sng" dirty="0" smtClean="0">
              <a:solidFill>
                <a:srgbClr val="C00000"/>
              </a:solidFill>
            </a:endParaRPr>
          </a:p>
          <a:p>
            <a:pPr lvl="1"/>
            <a:r>
              <a:rPr lang="en-IN" b="1" u="sng" dirty="0" smtClean="0">
                <a:solidFill>
                  <a:srgbClr val="C00000"/>
                </a:solidFill>
              </a:rPr>
              <a:t>DELETE</a:t>
            </a:r>
          </a:p>
          <a:p>
            <a:pPr lvl="2"/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 smtClean="0">
                <a:solidFill>
                  <a:srgbClr val="7030A0"/>
                </a:solidFill>
              </a:rPr>
              <a:t>removing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 one or more rows from a table. </a:t>
            </a:r>
          </a:p>
          <a:p>
            <a:endParaRPr lang="en-US" sz="17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/>
              <a:t>Data Query Language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DQL</a:t>
            </a:r>
            <a:r>
              <a:rPr lang="en-IN" sz="2400" dirty="0" smtClean="0"/>
              <a:t> command is used for </a:t>
            </a:r>
            <a:r>
              <a:rPr lang="en-IN" sz="2400" b="1" dirty="0" smtClean="0">
                <a:solidFill>
                  <a:srgbClr val="00B050"/>
                </a:solidFill>
              </a:rPr>
              <a:t>fetching data </a:t>
            </a:r>
            <a:r>
              <a:rPr lang="en-IN" sz="2400" dirty="0" smtClean="0"/>
              <a:t>from a </a:t>
            </a:r>
            <a:r>
              <a:rPr lang="en-IN" sz="2400" b="1" dirty="0" smtClean="0">
                <a:solidFill>
                  <a:srgbClr val="C00000"/>
                </a:solidFill>
              </a:rPr>
              <a:t>relational database.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There is only one </a:t>
            </a:r>
            <a:r>
              <a:rPr lang="en-IN" sz="2400" b="1" dirty="0" smtClean="0">
                <a:solidFill>
                  <a:srgbClr val="0070C0"/>
                </a:solidFill>
              </a:rPr>
              <a:t>command</a:t>
            </a:r>
            <a:r>
              <a:rPr lang="en-IN" sz="2400" dirty="0" smtClean="0"/>
              <a:t> in this category , which is the </a:t>
            </a:r>
            <a:r>
              <a:rPr lang="en-IN" sz="2400" b="1" dirty="0" smtClean="0">
                <a:solidFill>
                  <a:srgbClr val="7030A0"/>
                </a:solidFill>
              </a:rPr>
              <a:t>SELECT</a:t>
            </a:r>
            <a:r>
              <a:rPr lang="en-IN" sz="2400" dirty="0" smtClean="0"/>
              <a:t> command.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7030A0"/>
                </a:solidFill>
              </a:rPr>
              <a:t>SELECT</a:t>
            </a:r>
            <a:r>
              <a:rPr lang="en-IN" sz="2400" dirty="0" smtClean="0"/>
              <a:t> command </a:t>
            </a:r>
            <a:r>
              <a:rPr lang="en-IN" sz="2400" b="1" dirty="0" smtClean="0">
                <a:solidFill>
                  <a:srgbClr val="00B050"/>
                </a:solidFill>
              </a:rPr>
              <a:t>selects the attribute </a:t>
            </a:r>
            <a:r>
              <a:rPr lang="en-IN" sz="2400" dirty="0" smtClean="0"/>
              <a:t>based on the condition described by the </a:t>
            </a:r>
            <a:r>
              <a:rPr lang="en-IN" sz="2400" b="1" dirty="0" smtClean="0">
                <a:solidFill>
                  <a:srgbClr val="C00000"/>
                </a:solidFill>
              </a:rPr>
              <a:t>WHERE</a:t>
            </a:r>
            <a:r>
              <a:rPr lang="en-IN" sz="2400" dirty="0" smtClean="0"/>
              <a:t> clause.</a:t>
            </a:r>
          </a:p>
          <a:p>
            <a:endParaRPr lang="en-US" sz="17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/>
              <a:t>Data Control Language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order to </a:t>
            </a:r>
            <a:r>
              <a:rPr lang="en-IN" sz="2400" b="1" dirty="0" smtClean="0">
                <a:solidFill>
                  <a:srgbClr val="00B050"/>
                </a:solidFill>
              </a:rPr>
              <a:t>protect the information </a:t>
            </a:r>
            <a:r>
              <a:rPr lang="en-IN" sz="2400" dirty="0" smtClean="0"/>
              <a:t>in a table from </a:t>
            </a:r>
            <a:r>
              <a:rPr lang="en-IN" sz="2400" b="1" dirty="0" smtClean="0">
                <a:solidFill>
                  <a:srgbClr val="FF0000"/>
                </a:solidFill>
              </a:rPr>
              <a:t>unauthorized access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7030A0"/>
                </a:solidFill>
              </a:rPr>
              <a:t>DCL</a:t>
            </a:r>
            <a:r>
              <a:rPr lang="en-IN" sz="2400" dirty="0" smtClean="0"/>
              <a:t> commands are used.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7030A0"/>
                </a:solidFill>
              </a:rPr>
              <a:t>DCL</a:t>
            </a:r>
            <a:r>
              <a:rPr lang="en-IN" sz="2400" dirty="0" smtClean="0"/>
              <a:t> command can either </a:t>
            </a:r>
            <a:r>
              <a:rPr lang="en-IN" sz="2400" b="1" dirty="0" smtClean="0">
                <a:solidFill>
                  <a:srgbClr val="00B050"/>
                </a:solidFill>
              </a:rPr>
              <a:t>enable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00B050"/>
                </a:solidFill>
              </a:rPr>
              <a:t>disable</a:t>
            </a:r>
            <a:r>
              <a:rPr lang="en-IN" sz="2400" dirty="0" smtClean="0"/>
              <a:t> a user from </a:t>
            </a:r>
            <a:r>
              <a:rPr lang="en-IN" sz="2400" b="1" dirty="0" smtClean="0">
                <a:solidFill>
                  <a:srgbClr val="7030A0"/>
                </a:solidFill>
              </a:rPr>
              <a:t>accessing information </a:t>
            </a:r>
            <a:r>
              <a:rPr lang="en-IN" sz="2400" dirty="0" smtClean="0"/>
              <a:t>from a </a:t>
            </a:r>
            <a:r>
              <a:rPr lang="en-IN" sz="2400" b="1" dirty="0" smtClean="0">
                <a:solidFill>
                  <a:srgbClr val="C00000"/>
                </a:solidFill>
              </a:rPr>
              <a:t>database</a:t>
            </a:r>
            <a:r>
              <a:rPr lang="en-IN" sz="2400" dirty="0" smtClean="0"/>
              <a:t>. </a:t>
            </a:r>
            <a:endParaRPr lang="en-US" sz="17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/>
              <a:t>Data Control  Language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These </a:t>
            </a:r>
            <a:r>
              <a:rPr lang="en-US" sz="2400" b="1" u="sng" dirty="0" smtClean="0">
                <a:solidFill>
                  <a:srgbClr val="0070C0"/>
                </a:solidFill>
              </a:rPr>
              <a:t>commands</a:t>
            </a:r>
            <a:r>
              <a:rPr lang="en-US" sz="2400" dirty="0" smtClean="0"/>
              <a:t> are:</a:t>
            </a:r>
          </a:p>
          <a:p>
            <a:pPr lvl="1"/>
            <a:endParaRPr lang="en-IN" b="1" u="sng" dirty="0" smtClean="0">
              <a:solidFill>
                <a:srgbClr val="C00000"/>
              </a:solidFill>
            </a:endParaRPr>
          </a:p>
          <a:p>
            <a:pPr lvl="1"/>
            <a:r>
              <a:rPr lang="en-IN" b="1" u="sng" dirty="0" smtClean="0">
                <a:solidFill>
                  <a:srgbClr val="C00000"/>
                </a:solidFill>
              </a:rPr>
              <a:t>GRANT</a:t>
            </a:r>
          </a:p>
          <a:p>
            <a:pPr lvl="2"/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 smtClean="0">
                <a:solidFill>
                  <a:srgbClr val="7030A0"/>
                </a:solidFill>
              </a:rPr>
              <a:t>granting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 user access privileges to a table</a:t>
            </a:r>
          </a:p>
          <a:p>
            <a:pPr lvl="1"/>
            <a:endParaRPr lang="en-IN" b="1" u="sng" dirty="0" smtClean="0">
              <a:solidFill>
                <a:srgbClr val="C00000"/>
              </a:solidFill>
            </a:endParaRPr>
          </a:p>
          <a:p>
            <a:pPr lvl="1"/>
            <a:r>
              <a:rPr lang="en-IN" b="1" u="sng" dirty="0" smtClean="0">
                <a:solidFill>
                  <a:srgbClr val="C00000"/>
                </a:solidFill>
              </a:rPr>
              <a:t>REVOKE</a:t>
            </a:r>
          </a:p>
          <a:p>
            <a:pPr lvl="2"/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 smtClean="0">
                <a:solidFill>
                  <a:srgbClr val="7030A0"/>
                </a:solidFill>
              </a:rPr>
              <a:t>taking back 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permission given to a user.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/>
              <a:t>Transaction Control Language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Transaction Control Language </a:t>
            </a:r>
            <a:r>
              <a:rPr lang="en-IN" sz="2400" dirty="0" smtClean="0"/>
              <a:t>commands can only be used with </a:t>
            </a:r>
            <a:r>
              <a:rPr lang="en-IN" sz="2400" b="1" dirty="0" smtClean="0">
                <a:solidFill>
                  <a:srgbClr val="7030A0"/>
                </a:solidFill>
              </a:rPr>
              <a:t>DML</a:t>
            </a:r>
            <a:r>
              <a:rPr lang="en-IN" sz="2400" dirty="0" smtClean="0"/>
              <a:t> commands.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7030A0"/>
                </a:solidFill>
              </a:rPr>
              <a:t>TCL </a:t>
            </a:r>
            <a:r>
              <a:rPr lang="en-IN" sz="2400" dirty="0" smtClean="0"/>
              <a:t>commands </a:t>
            </a:r>
            <a:r>
              <a:rPr lang="en-IN" sz="2400" b="1" dirty="0" smtClean="0">
                <a:solidFill>
                  <a:srgbClr val="00B050"/>
                </a:solidFill>
              </a:rPr>
              <a:t>manage changes </a:t>
            </a:r>
            <a:r>
              <a:rPr lang="en-IN" sz="2400" dirty="0" smtClean="0"/>
              <a:t>made by </a:t>
            </a:r>
            <a:r>
              <a:rPr lang="en-IN" sz="2400" b="1" dirty="0" smtClean="0">
                <a:solidFill>
                  <a:srgbClr val="7030A0"/>
                </a:solidFill>
              </a:rPr>
              <a:t>DML</a:t>
            </a:r>
            <a:r>
              <a:rPr lang="en-IN" sz="2400" dirty="0" smtClean="0"/>
              <a:t> statements</a:t>
            </a: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/>
              <a:t>Transaction Control Language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These </a:t>
            </a:r>
            <a:r>
              <a:rPr lang="en-US" sz="2400" b="1" u="sng" dirty="0" smtClean="0">
                <a:solidFill>
                  <a:srgbClr val="0070C0"/>
                </a:solidFill>
              </a:rPr>
              <a:t>commands</a:t>
            </a:r>
            <a:r>
              <a:rPr lang="en-US" sz="2400" dirty="0" smtClean="0"/>
              <a:t> are:</a:t>
            </a:r>
          </a:p>
          <a:p>
            <a:pPr lvl="1"/>
            <a:endParaRPr lang="en-IN" b="1" u="sng" dirty="0" smtClean="0">
              <a:solidFill>
                <a:srgbClr val="C00000"/>
              </a:solidFill>
            </a:endParaRPr>
          </a:p>
          <a:p>
            <a:pPr lvl="1"/>
            <a:r>
              <a:rPr lang="en-IN" b="1" u="sng" dirty="0" smtClean="0">
                <a:solidFill>
                  <a:srgbClr val="C00000"/>
                </a:solidFill>
              </a:rPr>
              <a:t>COMMIT</a:t>
            </a:r>
          </a:p>
          <a:p>
            <a:pPr lvl="2"/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 smtClean="0">
                <a:solidFill>
                  <a:srgbClr val="7030A0"/>
                </a:solidFill>
              </a:rPr>
              <a:t>saving all transactions 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made to a database. </a:t>
            </a:r>
          </a:p>
          <a:p>
            <a:pPr lvl="1"/>
            <a:endParaRPr lang="en-IN" b="1" u="sng" dirty="0" smtClean="0">
              <a:solidFill>
                <a:srgbClr val="C00000"/>
              </a:solidFill>
            </a:endParaRPr>
          </a:p>
          <a:p>
            <a:pPr lvl="1"/>
            <a:r>
              <a:rPr lang="en-IN" b="1" u="sng" dirty="0" smtClean="0">
                <a:solidFill>
                  <a:srgbClr val="C00000"/>
                </a:solidFill>
              </a:rPr>
              <a:t>ROLLBACK</a:t>
            </a:r>
          </a:p>
          <a:p>
            <a:pPr lvl="2"/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Used to </a:t>
            </a:r>
            <a:r>
              <a:rPr lang="en-IN" b="1" dirty="0" smtClean="0">
                <a:solidFill>
                  <a:srgbClr val="7030A0"/>
                </a:solidFill>
              </a:rPr>
              <a:t>undo transactions 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that aren’t yet saved in the database. </a:t>
            </a:r>
          </a:p>
          <a:p>
            <a:pPr lvl="1"/>
            <a:endParaRPr lang="en-IN" b="1" u="sng" dirty="0" smtClean="0">
              <a:solidFill>
                <a:srgbClr val="C00000"/>
              </a:solidFill>
            </a:endParaRPr>
          </a:p>
          <a:p>
            <a:pPr lvl="1"/>
            <a:r>
              <a:rPr lang="en-IN" b="1" u="sng" dirty="0" smtClean="0">
                <a:solidFill>
                  <a:srgbClr val="C00000"/>
                </a:solidFill>
              </a:rPr>
              <a:t>SAVEPOINT</a:t>
            </a:r>
          </a:p>
          <a:p>
            <a:pPr lvl="2"/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 smtClean="0">
                <a:solidFill>
                  <a:srgbClr val="7030A0"/>
                </a:solidFill>
              </a:rPr>
              <a:t>rolling back 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to a </a:t>
            </a:r>
            <a:r>
              <a:rPr lang="en-IN" b="1" dirty="0" smtClean="0">
                <a:solidFill>
                  <a:srgbClr val="7030A0"/>
                </a:solidFill>
              </a:rPr>
              <a:t>certain state 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known as the </a:t>
            </a:r>
            <a:r>
              <a:rPr lang="en-IN" b="1" dirty="0" err="1" smtClean="0">
                <a:solidFill>
                  <a:schemeClr val="accent5">
                    <a:lumMod val="50000"/>
                  </a:schemeClr>
                </a:solidFill>
              </a:rPr>
              <a:t>savepoint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Introduction To SQL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SQL</a:t>
            </a:r>
            <a:r>
              <a:rPr lang="en-IN" sz="2400" dirty="0" smtClean="0"/>
              <a:t> is an abbreviation for “</a:t>
            </a:r>
            <a:r>
              <a:rPr lang="en-IN" sz="2400" b="1" dirty="0" smtClean="0">
                <a:solidFill>
                  <a:srgbClr val="C00000"/>
                </a:solidFill>
              </a:rPr>
              <a:t>Structured Query Language</a:t>
            </a:r>
            <a:r>
              <a:rPr lang="en-IN" sz="2400" dirty="0" smtClean="0"/>
              <a:t>”.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is a language used by </a:t>
            </a:r>
            <a:r>
              <a:rPr lang="en-IN" sz="2400" b="1" dirty="0" smtClean="0">
                <a:solidFill>
                  <a:srgbClr val="7030A0"/>
                </a:solidFill>
              </a:rPr>
              <a:t>EVERY RDBMS </a:t>
            </a:r>
            <a:r>
              <a:rPr lang="en-IN" sz="2400" dirty="0" smtClean="0"/>
              <a:t>to interact with the database.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provides us </a:t>
            </a:r>
            <a:r>
              <a:rPr lang="en-IN" sz="2400" b="1" dirty="0" smtClean="0">
                <a:solidFill>
                  <a:srgbClr val="7030A0"/>
                </a:solidFill>
              </a:rPr>
              <a:t>COMMANDS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C00000"/>
                </a:solidFill>
              </a:rPr>
              <a:t>inserting data </a:t>
            </a:r>
            <a:r>
              <a:rPr lang="en-IN" sz="2400" dirty="0" smtClean="0"/>
              <a:t>to a database, </a:t>
            </a:r>
            <a:r>
              <a:rPr lang="en-IN" sz="2400" b="1" dirty="0" smtClean="0">
                <a:solidFill>
                  <a:srgbClr val="C00000"/>
                </a:solidFill>
              </a:rPr>
              <a:t>selecting data </a:t>
            </a:r>
            <a:r>
              <a:rPr lang="en-IN" sz="2400" dirty="0" smtClean="0"/>
              <a:t>from the database and </a:t>
            </a:r>
            <a:r>
              <a:rPr lang="en-IN" sz="2400" b="1" dirty="0" smtClean="0">
                <a:solidFill>
                  <a:srgbClr val="C00000"/>
                </a:solidFill>
              </a:rPr>
              <a:t>modifying data</a:t>
            </a:r>
            <a:r>
              <a:rPr lang="en-IN" sz="2400" dirty="0" smtClean="0"/>
              <a:t> in the database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Pictorial View Of SQL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9001156" cy="528641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How SQL Is Pronounced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SQL</a:t>
            </a:r>
            <a:r>
              <a:rPr lang="en-IN" sz="2400" dirty="0" smtClean="0"/>
              <a:t> is usually </a:t>
            </a:r>
            <a:r>
              <a:rPr lang="en-IN" sz="2400" b="1" dirty="0" smtClean="0">
                <a:solidFill>
                  <a:srgbClr val="0070C0"/>
                </a:solidFill>
              </a:rPr>
              <a:t>pronounced </a:t>
            </a:r>
            <a:r>
              <a:rPr lang="en-IN" sz="2400" dirty="0" smtClean="0"/>
              <a:t>like the word </a:t>
            </a:r>
            <a:r>
              <a:rPr lang="en-IN" sz="2400" b="1" u="sng" dirty="0" smtClean="0">
                <a:solidFill>
                  <a:srgbClr val="7030A0"/>
                </a:solidFill>
              </a:rPr>
              <a:t>“sequel”.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However, it’s a </a:t>
            </a:r>
            <a:r>
              <a:rPr lang="en-IN" sz="2400" b="1" dirty="0" smtClean="0">
                <a:solidFill>
                  <a:srgbClr val="0070C0"/>
                </a:solidFill>
              </a:rPr>
              <a:t>matter of preference </a:t>
            </a:r>
            <a:r>
              <a:rPr lang="en-IN" sz="2400" dirty="0" smtClean="0"/>
              <a:t>(like </a:t>
            </a:r>
            <a:r>
              <a:rPr lang="en-IN" sz="2400" b="1" dirty="0" smtClean="0">
                <a:solidFill>
                  <a:srgbClr val="002060"/>
                </a:solidFill>
              </a:rPr>
              <a:t>gif </a:t>
            </a:r>
            <a:r>
              <a:rPr lang="en-IN" sz="2400" dirty="0" smtClean="0"/>
              <a:t>vs. </a:t>
            </a:r>
            <a:r>
              <a:rPr lang="en-IN" sz="2400" b="1" dirty="0" err="1" smtClean="0">
                <a:solidFill>
                  <a:srgbClr val="002060"/>
                </a:solidFill>
              </a:rPr>
              <a:t>jif</a:t>
            </a:r>
            <a:r>
              <a:rPr lang="en-IN" sz="2400" dirty="0" smtClean="0"/>
              <a:t>)—some people pronounce it in </a:t>
            </a:r>
            <a:r>
              <a:rPr lang="en-IN" sz="2400" b="1" dirty="0" smtClean="0">
                <a:solidFill>
                  <a:srgbClr val="C00000"/>
                </a:solidFill>
              </a:rPr>
              <a:t>acronym </a:t>
            </a:r>
            <a:r>
              <a:rPr lang="en-IN" sz="2400" dirty="0" smtClean="0"/>
              <a:t>form as all </a:t>
            </a:r>
            <a:r>
              <a:rPr lang="en-IN" sz="2400" b="1" dirty="0" smtClean="0">
                <a:solidFill>
                  <a:srgbClr val="00B050"/>
                </a:solidFill>
              </a:rPr>
              <a:t>three letters</a:t>
            </a:r>
            <a:r>
              <a:rPr lang="en-IN" sz="2400" dirty="0" smtClean="0"/>
              <a:t>.</a:t>
            </a:r>
            <a:endParaRPr lang="en-US" sz="22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/>
              <a:t>Is SQL A Programming Lang ?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Yes, </a:t>
            </a:r>
            <a:r>
              <a:rPr lang="en-IN" sz="2400" b="1" dirty="0" smtClean="0">
                <a:solidFill>
                  <a:srgbClr val="C00000"/>
                </a:solidFill>
              </a:rPr>
              <a:t>SQL</a:t>
            </a:r>
            <a:r>
              <a:rPr lang="en-IN" sz="2400" dirty="0" smtClean="0"/>
              <a:t> is a </a:t>
            </a:r>
            <a:r>
              <a:rPr lang="en-IN" sz="2400" b="1" dirty="0" smtClean="0">
                <a:solidFill>
                  <a:srgbClr val="7030A0"/>
                </a:solidFill>
              </a:rPr>
              <a:t>language , </a:t>
            </a:r>
            <a:r>
              <a:rPr lang="en-IN" sz="2400" dirty="0" smtClean="0"/>
              <a:t>but not exactly a </a:t>
            </a:r>
            <a:r>
              <a:rPr lang="en-IN" sz="2400" b="1" dirty="0" smtClean="0">
                <a:solidFill>
                  <a:srgbClr val="0070C0"/>
                </a:solidFill>
              </a:rPr>
              <a:t>programming language.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It’s not a </a:t>
            </a:r>
            <a:r>
              <a:rPr lang="en-IN" sz="2400" b="1" dirty="0" smtClean="0">
                <a:solidFill>
                  <a:srgbClr val="7030A0"/>
                </a:solidFill>
              </a:rPr>
              <a:t>language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C00000"/>
                </a:solidFill>
              </a:rPr>
              <a:t>same sense </a:t>
            </a:r>
            <a:r>
              <a:rPr lang="en-IN" sz="2400" dirty="0" smtClean="0"/>
              <a:t>as,  </a:t>
            </a:r>
            <a:r>
              <a:rPr lang="en-IN" sz="2400" b="1" dirty="0" smtClean="0">
                <a:solidFill>
                  <a:srgbClr val="0070C0"/>
                </a:solidFill>
              </a:rPr>
              <a:t>Java</a:t>
            </a:r>
            <a:r>
              <a:rPr lang="en-IN" sz="2400" dirty="0" smtClean="0"/>
              <a:t> or </a:t>
            </a:r>
            <a:r>
              <a:rPr lang="en-IN" sz="2400" b="1" dirty="0" smtClean="0">
                <a:solidFill>
                  <a:srgbClr val="0070C0"/>
                </a:solidFill>
              </a:rPr>
              <a:t>C++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0070C0"/>
                </a:solidFill>
              </a:rPr>
              <a:t>Python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/>
              <a:t>Is SQL A Programming Lang ?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SQL</a:t>
            </a:r>
            <a:r>
              <a:rPr lang="en-IN" sz="2400" dirty="0" smtClean="0"/>
              <a:t> is a </a:t>
            </a:r>
            <a:r>
              <a:rPr lang="en-IN" sz="2400" b="1" dirty="0" smtClean="0">
                <a:solidFill>
                  <a:srgbClr val="7030A0"/>
                </a:solidFill>
              </a:rPr>
              <a:t>fourth-generation language</a:t>
            </a:r>
            <a:r>
              <a:rPr lang="en-IN" sz="2400" dirty="0" smtClean="0"/>
              <a:t>, meaning commands are close to </a:t>
            </a:r>
            <a:r>
              <a:rPr lang="en-IN" sz="2400" b="1" dirty="0" smtClean="0">
                <a:solidFill>
                  <a:srgbClr val="00B050"/>
                </a:solidFill>
              </a:rPr>
              <a:t>human language </a:t>
            </a:r>
            <a:r>
              <a:rPr lang="en-IN" sz="2400" dirty="0" smtClean="0"/>
              <a:t> , which is mainly used to </a:t>
            </a:r>
            <a:r>
              <a:rPr lang="en-IN" sz="2400" b="1" dirty="0" smtClean="0">
                <a:solidFill>
                  <a:srgbClr val="0070C0"/>
                </a:solidFill>
              </a:rPr>
              <a:t>query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database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By contrast, the </a:t>
            </a:r>
            <a:r>
              <a:rPr lang="en-IN" sz="2400" b="1" dirty="0" smtClean="0">
                <a:solidFill>
                  <a:srgbClr val="0070C0"/>
                </a:solidFill>
              </a:rPr>
              <a:t>Java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0070C0"/>
                </a:solidFill>
              </a:rPr>
              <a:t>C++ </a:t>
            </a:r>
            <a:r>
              <a:rPr lang="en-IN" sz="2400" dirty="0" smtClean="0"/>
              <a:t>etc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/>
              <a:t>programming languages are </a:t>
            </a:r>
            <a:r>
              <a:rPr lang="en-IN" sz="2400" b="1" dirty="0" smtClean="0">
                <a:solidFill>
                  <a:srgbClr val="7030A0"/>
                </a:solidFill>
              </a:rPr>
              <a:t>third-generation languages </a:t>
            </a:r>
            <a:r>
              <a:rPr lang="en-IN" sz="2400" dirty="0" smtClean="0"/>
              <a:t>that are more </a:t>
            </a:r>
            <a:r>
              <a:rPr lang="en-IN" sz="2400" b="1" dirty="0" smtClean="0">
                <a:solidFill>
                  <a:srgbClr val="00B050"/>
                </a:solidFill>
              </a:rPr>
              <a:t>technical</a:t>
            </a:r>
            <a:r>
              <a:rPr lang="en-IN" sz="2400" dirty="0" smtClean="0"/>
              <a:t> </a:t>
            </a:r>
            <a:r>
              <a:rPr lang="en-US" sz="2400" dirty="0" smtClean="0"/>
              <a:t>and are used to design the </a:t>
            </a:r>
            <a:r>
              <a:rPr lang="en-US" sz="2400" b="1" dirty="0" smtClean="0">
                <a:solidFill>
                  <a:srgbClr val="C00000"/>
                </a:solidFill>
              </a:rPr>
              <a:t>entire application </a:t>
            </a:r>
            <a:r>
              <a:rPr lang="en-US" sz="2400" dirty="0" smtClean="0"/>
              <a:t>for a </a:t>
            </a:r>
            <a:r>
              <a:rPr lang="en-US" sz="2400" b="1" dirty="0" smtClean="0">
                <a:solidFill>
                  <a:srgbClr val="0070C0"/>
                </a:solidFill>
              </a:rPr>
              <a:t>specific requirement</a:t>
            </a:r>
            <a:r>
              <a:rPr lang="en-US" sz="2400" dirty="0" smtClean="0"/>
              <a:t>.</a:t>
            </a:r>
            <a:endParaRPr lang="en-US" sz="17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Who Created SQL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SQL</a:t>
            </a:r>
            <a:r>
              <a:rPr lang="en-IN" sz="2400" dirty="0" smtClean="0"/>
              <a:t> was created by </a:t>
            </a:r>
            <a:r>
              <a:rPr lang="en-IN" sz="2400" b="1" dirty="0" smtClean="0">
                <a:solidFill>
                  <a:srgbClr val="0070C0"/>
                </a:solidFill>
              </a:rPr>
              <a:t>Donald Chamberlin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Raymond Boyce </a:t>
            </a:r>
            <a:r>
              <a:rPr lang="en-IN" sz="2400" dirty="0" smtClean="0"/>
              <a:t>at </a:t>
            </a:r>
            <a:r>
              <a:rPr lang="en-IN" sz="2400" b="1" dirty="0" smtClean="0">
                <a:solidFill>
                  <a:srgbClr val="00B050"/>
                </a:solidFill>
              </a:rPr>
              <a:t>IBM</a:t>
            </a:r>
            <a:r>
              <a:rPr lang="en-IN" sz="2400" dirty="0" smtClean="0"/>
              <a:t> in the year </a:t>
            </a:r>
            <a:r>
              <a:rPr lang="en-IN" sz="2400" b="1" dirty="0" smtClean="0">
                <a:solidFill>
                  <a:srgbClr val="0070C0"/>
                </a:solidFill>
              </a:rPr>
              <a:t>1974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It’s </a:t>
            </a:r>
            <a:r>
              <a:rPr lang="en-US" sz="2400" b="1" dirty="0" smtClean="0">
                <a:solidFill>
                  <a:srgbClr val="7030A0"/>
                </a:solidFill>
              </a:rPr>
              <a:t>original name </a:t>
            </a:r>
            <a:r>
              <a:rPr lang="en-US" sz="2400" dirty="0" smtClean="0"/>
              <a:t>was </a:t>
            </a:r>
            <a:r>
              <a:rPr lang="en-US" sz="2400" b="1" dirty="0" smtClean="0">
                <a:solidFill>
                  <a:srgbClr val="C00000"/>
                </a:solidFill>
              </a:rPr>
              <a:t>SEQUEL</a:t>
            </a:r>
            <a:r>
              <a:rPr lang="en-US" sz="2400" dirty="0" smtClean="0"/>
              <a:t>( Structured English Query Language).</a:t>
            </a:r>
          </a:p>
          <a:p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0070C0"/>
                </a:solidFill>
              </a:rPr>
              <a:t>1976</a:t>
            </a:r>
            <a:r>
              <a:rPr lang="en-US" sz="2400" dirty="0" smtClean="0"/>
              <a:t> it was renamed to </a:t>
            </a:r>
            <a:r>
              <a:rPr lang="en-US" sz="2400" b="1" dirty="0" smtClean="0">
                <a:solidFill>
                  <a:srgbClr val="C00000"/>
                </a:solidFill>
              </a:rPr>
              <a:t>SQL</a:t>
            </a:r>
            <a:r>
              <a:rPr lang="en-US" sz="2400" dirty="0" smtClean="0"/>
              <a:t>.</a:t>
            </a:r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Today </a:t>
            </a:r>
            <a:r>
              <a:rPr lang="en-US" sz="2400" dirty="0" smtClean="0"/>
              <a:t>it is the </a:t>
            </a:r>
            <a:r>
              <a:rPr lang="en-US" sz="2400" b="1" dirty="0" smtClean="0">
                <a:solidFill>
                  <a:srgbClr val="00B050"/>
                </a:solidFill>
              </a:rPr>
              <a:t>primary database language </a:t>
            </a:r>
            <a:r>
              <a:rPr lang="en-US" sz="2400" dirty="0" smtClean="0"/>
              <a:t>used in thousands of  </a:t>
            </a:r>
            <a:r>
              <a:rPr lang="en-US" sz="2400" b="1" dirty="0" smtClean="0">
                <a:solidFill>
                  <a:srgbClr val="C00000"/>
                </a:solidFill>
              </a:rPr>
              <a:t>database applications</a:t>
            </a:r>
            <a:r>
              <a:rPr lang="en-US" sz="2400" dirty="0" smtClean="0"/>
              <a:t>.</a:t>
            </a: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/>
              <a:t>Is </a:t>
            </a:r>
            <a:r>
              <a:rPr lang="en-US" sz="3000" b="1" dirty="0" smtClean="0"/>
              <a:t>SQL Case Sensitive?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 , </a:t>
            </a:r>
            <a:r>
              <a:rPr lang="en-US" sz="2400" b="1" dirty="0" smtClean="0">
                <a:solidFill>
                  <a:srgbClr val="C00000"/>
                </a:solidFill>
              </a:rPr>
              <a:t>SQL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7030A0"/>
                </a:solidFill>
              </a:rPr>
              <a:t>not</a:t>
            </a:r>
            <a:r>
              <a:rPr lang="en-US" sz="2400" dirty="0" smtClean="0"/>
              <a:t> at all </a:t>
            </a:r>
            <a:r>
              <a:rPr lang="en-US" sz="2400" b="1" dirty="0" smtClean="0">
                <a:solidFill>
                  <a:srgbClr val="00B050"/>
                </a:solidFill>
              </a:rPr>
              <a:t>case sensitive </a:t>
            </a:r>
            <a:r>
              <a:rPr lang="en-US" sz="2400" dirty="0" smtClean="0"/>
              <a:t>for it’s </a:t>
            </a:r>
            <a:r>
              <a:rPr lang="en-US" sz="2400" b="1" dirty="0" smtClean="0">
                <a:solidFill>
                  <a:srgbClr val="0070C0"/>
                </a:solidFill>
              </a:rPr>
              <a:t>command names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0070C0"/>
                </a:solidFill>
              </a:rPr>
              <a:t>table names </a:t>
            </a:r>
            <a:r>
              <a:rPr lang="en-US" sz="2400" dirty="0" smtClean="0"/>
              <a:t>or  </a:t>
            </a:r>
            <a:r>
              <a:rPr lang="en-US" sz="2400" b="1" dirty="0" smtClean="0">
                <a:solidFill>
                  <a:srgbClr val="0070C0"/>
                </a:solidFill>
              </a:rPr>
              <a:t>data type name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0070C0"/>
                </a:solidFill>
              </a:rPr>
              <a:t>function names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However it </a:t>
            </a:r>
            <a:r>
              <a:rPr lang="en-US" sz="2400" b="1" dirty="0" smtClean="0">
                <a:solidFill>
                  <a:srgbClr val="00B050"/>
                </a:solidFill>
              </a:rPr>
              <a:t>becomes case sensitive </a:t>
            </a:r>
            <a:r>
              <a:rPr lang="en-US" sz="2400" dirty="0" smtClean="0"/>
              <a:t>when we </a:t>
            </a:r>
            <a:r>
              <a:rPr lang="en-US" sz="2400" b="1" dirty="0" smtClean="0">
                <a:solidFill>
                  <a:srgbClr val="7030A0"/>
                </a:solidFill>
              </a:rPr>
              <a:t>match strings 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4183</TotalTime>
  <Words>848</Words>
  <Application>Microsoft Office PowerPoint</Application>
  <PresentationFormat>On-screen Show (4:3)</PresentationFormat>
  <Paragraphs>182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Civic</vt:lpstr>
      <vt:lpstr>Slide 1</vt:lpstr>
      <vt:lpstr>Today’s Agenda</vt:lpstr>
      <vt:lpstr> Introduction To SQL</vt:lpstr>
      <vt:lpstr> Pictorial View Of SQL</vt:lpstr>
      <vt:lpstr>How SQL Is Pronounced ?</vt:lpstr>
      <vt:lpstr>Is SQL A Programming Lang ?</vt:lpstr>
      <vt:lpstr>Is SQL A Programming Lang ?</vt:lpstr>
      <vt:lpstr>Who Created SQL ?</vt:lpstr>
      <vt:lpstr>Is SQL Case Sensitive?</vt:lpstr>
      <vt:lpstr>Oracle Vs SQL ?</vt:lpstr>
      <vt:lpstr>What Is PL-SQL?</vt:lpstr>
      <vt:lpstr>How To Use SQL/Pl-SQL  In Oracle ?</vt:lpstr>
      <vt:lpstr>The SQL* Plus Tool</vt:lpstr>
      <vt:lpstr>The SQL* Plus Tool</vt:lpstr>
      <vt:lpstr>The SQL Developer Tool</vt:lpstr>
      <vt:lpstr>The SQL Developer Tool</vt:lpstr>
      <vt:lpstr>SQL Commands</vt:lpstr>
      <vt:lpstr>Categories Of SQL Commands</vt:lpstr>
      <vt:lpstr>Data Definition Language</vt:lpstr>
      <vt:lpstr>Data Definition Language</vt:lpstr>
      <vt:lpstr>Data Manipulation Language</vt:lpstr>
      <vt:lpstr>Data Manipulation Language</vt:lpstr>
      <vt:lpstr>Data Query Language</vt:lpstr>
      <vt:lpstr>Data Control Language</vt:lpstr>
      <vt:lpstr>Data Control  Language</vt:lpstr>
      <vt:lpstr>Transaction Control Language</vt:lpstr>
      <vt:lpstr>Transaction Control Language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357</cp:revision>
  <dcterms:created xsi:type="dcterms:W3CDTF">2015-12-21T13:46:48Z</dcterms:created>
  <dcterms:modified xsi:type="dcterms:W3CDTF">2020-05-25T09:17:25Z</dcterms:modified>
</cp:coreProperties>
</file>