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75" r:id="rId4"/>
    <p:sldId id="797" r:id="rId5"/>
    <p:sldId id="798" r:id="rId6"/>
    <p:sldId id="799" r:id="rId7"/>
    <p:sldId id="800" r:id="rId8"/>
    <p:sldId id="777" r:id="rId9"/>
    <p:sldId id="801" r:id="rId10"/>
    <p:sldId id="803" r:id="rId11"/>
    <p:sldId id="804" r:id="rId12"/>
    <p:sldId id="805" r:id="rId13"/>
    <p:sldId id="806" r:id="rId14"/>
    <p:sldId id="808" r:id="rId15"/>
    <p:sldId id="807" r:id="rId16"/>
    <p:sldId id="809" r:id="rId17"/>
    <p:sldId id="810" r:id="rId18"/>
    <p:sldId id="81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work </a:t>
            </a:r>
            <a:r>
              <a:rPr lang="en-US" sz="2400" dirty="0" smtClean="0"/>
              <a:t>as managers.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5374"/>
            <a:ext cx="8786874" cy="271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were </a:t>
            </a:r>
            <a:r>
              <a:rPr lang="en-US" sz="2400" b="1" dirty="0" smtClean="0">
                <a:solidFill>
                  <a:srgbClr val="002060"/>
                </a:solidFill>
              </a:rPr>
              <a:t>hired</a:t>
            </a:r>
            <a:r>
              <a:rPr lang="en-US" sz="2400" dirty="0" smtClean="0"/>
              <a:t> after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MARTIN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86874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and </a:t>
            </a:r>
            <a:r>
              <a:rPr lang="en-US" sz="2400" b="1" dirty="0" smtClean="0"/>
              <a:t>salary</a:t>
            </a:r>
            <a:r>
              <a:rPr lang="en-US" sz="2400" dirty="0" smtClean="0"/>
              <a:t> of 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earn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sz="2400" dirty="0" smtClean="0"/>
              <a:t> salary.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86191"/>
            <a:ext cx="878687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and </a:t>
            </a:r>
            <a:r>
              <a:rPr lang="en-US" sz="2400" b="1" dirty="0" smtClean="0"/>
              <a:t>salary</a:t>
            </a:r>
            <a:r>
              <a:rPr lang="en-US" sz="2400" dirty="0" smtClean="0"/>
              <a:t> of 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do not earn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sz="2400" dirty="0" smtClean="0"/>
              <a:t> salary.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15436" cy="314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those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 with their </a:t>
            </a:r>
            <a:r>
              <a:rPr lang="en-US" sz="2400" b="1" dirty="0" smtClean="0">
                <a:solidFill>
                  <a:srgbClr val="0070C0"/>
                </a:solidFill>
              </a:rPr>
              <a:t>average salary </a:t>
            </a:r>
            <a:r>
              <a:rPr lang="en-US" sz="2400" dirty="0" smtClean="0"/>
              <a:t>whose </a:t>
            </a:r>
            <a:r>
              <a:rPr lang="en-US" sz="2400" b="1" dirty="0" smtClean="0">
                <a:solidFill>
                  <a:srgbClr val="C00000"/>
                </a:solidFill>
              </a:rPr>
              <a:t>average salary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greater than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salary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CLARK.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5"/>
            <a:ext cx="8715436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previous query </a:t>
            </a:r>
            <a:r>
              <a:rPr lang="en-US" sz="2400" dirty="0" smtClean="0"/>
              <a:t>to display the </a:t>
            </a:r>
            <a:r>
              <a:rPr lang="en-US" sz="2400" b="1" dirty="0" err="1" smtClean="0">
                <a:solidFill>
                  <a:srgbClr val="0070C0"/>
                </a:solidFill>
              </a:rPr>
              <a:t>deptname</a:t>
            </a:r>
            <a:r>
              <a:rPr lang="en-US" sz="2400" dirty="0" smtClean="0"/>
              <a:t> instead of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2786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 </a:t>
            </a:r>
            <a:r>
              <a:rPr lang="en-US" sz="2400" dirty="0" smtClean="0"/>
              <a:t>the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whose </a:t>
            </a:r>
            <a:r>
              <a:rPr lang="en-US" sz="2400" b="1" dirty="0" smtClean="0">
                <a:solidFill>
                  <a:srgbClr val="002060"/>
                </a:solidFill>
              </a:rPr>
              <a:t>colleagues </a:t>
            </a:r>
            <a:r>
              <a:rPr lang="en-US" sz="2400" dirty="0" smtClean="0"/>
              <a:t>have two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LL </a:t>
            </a:r>
            <a:r>
              <a:rPr lang="en-US" sz="2400" dirty="0" smtClean="0"/>
              <a:t>in their names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2786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 </a:t>
            </a:r>
            <a:r>
              <a:rPr lang="en-US" sz="2400" dirty="0" smtClean="0"/>
              <a:t>the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work in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CHICAGO</a:t>
            </a:r>
            <a:r>
              <a:rPr lang="en-US" sz="2400" dirty="0" smtClean="0"/>
              <a:t> and they get a </a:t>
            </a:r>
            <a:r>
              <a:rPr lang="en-US" sz="2400" b="1" dirty="0" smtClean="0">
                <a:solidFill>
                  <a:srgbClr val="002060"/>
                </a:solidFill>
              </a:rPr>
              <a:t>commission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800918"/>
            <a:ext cx="8715436" cy="25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 </a:t>
            </a:r>
            <a:r>
              <a:rPr lang="en-US" sz="2400" dirty="0" smtClean="0"/>
              <a:t>the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names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departments</a:t>
            </a:r>
            <a:r>
              <a:rPr lang="en-US" sz="2400" dirty="0" smtClean="0"/>
              <a:t> whose employees are managers.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54727"/>
            <a:ext cx="8715436" cy="2303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rgbClr val="0070C0"/>
                </a:solidFill>
                <a:latin typeface="Corbel" pitchFamily="34" charset="0"/>
              </a:rPr>
              <a:t>SubQueries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SubQueries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Single Row </a:t>
            </a:r>
            <a:r>
              <a:rPr lang="en-US" sz="2900" b="1" dirty="0" err="1" smtClean="0">
                <a:solidFill>
                  <a:srgbClr val="00B050"/>
                </a:solidFill>
                <a:latin typeface="Corbel" pitchFamily="34" charset="0"/>
              </a:rPr>
              <a:t>SubQuery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Multi Row 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SubQuery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</a:t>
            </a:r>
            <a:r>
              <a:rPr lang="en-US" sz="3200" b="1" dirty="0" err="1" smtClean="0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Definition: </a:t>
            </a:r>
            <a:r>
              <a:rPr lang="en-IN" sz="2400" dirty="0" smtClean="0"/>
              <a:t>A </a:t>
            </a:r>
            <a:r>
              <a:rPr lang="en-IN" sz="2400" b="1" dirty="0" err="1" smtClean="0">
                <a:solidFill>
                  <a:srgbClr val="0070C0"/>
                </a:solidFill>
              </a:rPr>
              <a:t>subquery</a:t>
            </a:r>
            <a:r>
              <a:rPr lang="en-IN" sz="2400" dirty="0" smtClean="0"/>
              <a:t> is a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/>
              <a:t> statement nested inside another statement such as 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7030A0"/>
                </a:solidFill>
              </a:rPr>
              <a:t> INSERT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, or </a:t>
            </a:r>
            <a:r>
              <a:rPr lang="en-IN" sz="2400" b="1" dirty="0" smtClean="0">
                <a:solidFill>
                  <a:srgbClr val="7030A0"/>
                </a:solidFill>
              </a:rPr>
              <a:t>DELETE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Purpose: </a:t>
            </a:r>
            <a:r>
              <a:rPr lang="en-US" sz="2400" b="1" dirty="0" smtClean="0">
                <a:solidFill>
                  <a:srgbClr val="002060"/>
                </a:solidFill>
              </a:rPr>
              <a:t>Many times </a:t>
            </a:r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0070C0"/>
                </a:solidFill>
              </a:rPr>
              <a:t>write a query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,we </a:t>
            </a:r>
            <a:r>
              <a:rPr lang="en-US" sz="2400" b="1" dirty="0" smtClean="0">
                <a:solidFill>
                  <a:srgbClr val="C00000"/>
                </a:solidFill>
              </a:rPr>
              <a:t>might want to compare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column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70C0"/>
                </a:solidFill>
              </a:rPr>
              <a:t>expression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another query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It happens </a:t>
            </a:r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7030A0"/>
                </a:solidFill>
              </a:rPr>
              <a:t>don’t know the exact value </a:t>
            </a:r>
            <a:r>
              <a:rPr lang="en-US" sz="2400" dirty="0" smtClean="0"/>
              <a:t>with which this </a:t>
            </a:r>
            <a:r>
              <a:rPr lang="en-US" sz="2400" b="1" dirty="0" smtClean="0">
                <a:solidFill>
                  <a:srgbClr val="002060"/>
                </a:solidFill>
              </a:rPr>
              <a:t>comparison</a:t>
            </a:r>
            <a:r>
              <a:rPr lang="en-US" sz="2400" dirty="0" smtClean="0"/>
              <a:t> will be done but we know the </a:t>
            </a:r>
            <a:r>
              <a:rPr lang="en-US" sz="2400" b="1" dirty="0" smtClean="0">
                <a:solidFill>
                  <a:srgbClr val="0070C0"/>
                </a:solidFill>
              </a:rPr>
              <a:t>query</a:t>
            </a:r>
            <a:r>
              <a:rPr lang="en-US" sz="2400" dirty="0" smtClean="0"/>
              <a:t> that will generate this value. This is where we use </a:t>
            </a:r>
            <a:r>
              <a:rPr lang="en-US" sz="2400" b="1" dirty="0" smtClean="0">
                <a:solidFill>
                  <a:srgbClr val="C00000"/>
                </a:solidFill>
              </a:rPr>
              <a:t>SUBQUERIES</a:t>
            </a:r>
            <a:r>
              <a:rPr lang="en-US" sz="2400" dirty="0" smtClean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General Syntax Of </a:t>
            </a:r>
            <a:br>
              <a:rPr lang="en-US" sz="3200" b="1" dirty="0" smtClean="0"/>
            </a:br>
            <a:r>
              <a:rPr lang="en-US" sz="3200" b="1" dirty="0" smtClean="0"/>
              <a:t>A </a:t>
            </a:r>
            <a:r>
              <a:rPr lang="en-US" sz="3200" b="1" dirty="0" err="1" smtClean="0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list_of_cols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col_name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sz="2400" b="1" dirty="0" smtClean="0">
                <a:solidFill>
                  <a:srgbClr val="00B050"/>
                </a:solidFill>
              </a:rPr>
              <a:t>&lt;operator&gt;</a:t>
            </a:r>
            <a:r>
              <a:rPr lang="en-US" sz="2400" b="1" dirty="0" smtClean="0">
                <a:solidFill>
                  <a:srgbClr val="002060"/>
                </a:solidFill>
              </a:rPr>
              <a:t>(Select &lt;</a:t>
            </a:r>
            <a:r>
              <a:rPr lang="en-US" sz="2400" b="1" dirty="0" err="1" smtClean="0">
                <a:solidFill>
                  <a:srgbClr val="002060"/>
                </a:solidFill>
              </a:rPr>
              <a:t>col_name</a:t>
            </a:r>
            <a:r>
              <a:rPr lang="en-US" sz="2400" b="1" dirty="0" smtClean="0">
                <a:solidFill>
                  <a:srgbClr val="002060"/>
                </a:solidFill>
              </a:rPr>
              <a:t>&gt; From 					&lt;</a:t>
            </a:r>
            <a:r>
              <a:rPr lang="en-US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US" sz="2400" b="1" dirty="0" smtClean="0">
                <a:solidFill>
                  <a:srgbClr val="002060"/>
                </a:solidFill>
              </a:rPr>
              <a:t>&gt; where &lt;</a:t>
            </a:r>
            <a:r>
              <a:rPr lang="en-US" sz="2400" b="1" dirty="0" err="1" smtClean="0">
                <a:solidFill>
                  <a:srgbClr val="002060"/>
                </a:solidFill>
              </a:rPr>
              <a:t>test_cond</a:t>
            </a:r>
            <a:r>
              <a:rPr lang="en-US" sz="2400" b="1" dirty="0" smtClean="0">
                <a:solidFill>
                  <a:srgbClr val="002060"/>
                </a:solidFill>
              </a:rPr>
              <a:t>&gt;);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Points To Remember:</a:t>
            </a:r>
            <a:endParaRPr lang="en-IN" sz="2400" b="1" u="sng" dirty="0" smtClean="0"/>
          </a:p>
          <a:p>
            <a:pPr lvl="1"/>
            <a:r>
              <a:rPr lang="en-US" b="1" dirty="0" err="1" smtClean="0">
                <a:solidFill>
                  <a:srgbClr val="0070C0"/>
                </a:solidFill>
              </a:rPr>
              <a:t>Subqueries</a:t>
            </a:r>
            <a:r>
              <a:rPr lang="en-US" dirty="0" smtClean="0"/>
              <a:t> must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always be nested </a:t>
            </a:r>
            <a:r>
              <a:rPr lang="en-US" dirty="0" smtClean="0"/>
              <a:t>within </a:t>
            </a:r>
            <a:r>
              <a:rPr lang="en-US" b="1" dirty="0" smtClean="0">
                <a:solidFill>
                  <a:srgbClr val="00B050"/>
                </a:solidFill>
              </a:rPr>
              <a:t>parenthesis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have 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nesting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7030A0"/>
                </a:solidFill>
              </a:rPr>
              <a:t>255 levels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 a </a:t>
            </a:r>
            <a:r>
              <a:rPr lang="en-IN" b="1" dirty="0" smtClean="0">
                <a:solidFill>
                  <a:srgbClr val="7030A0"/>
                </a:solidFill>
              </a:rPr>
              <a:t>simple </a:t>
            </a:r>
            <a:r>
              <a:rPr lang="en-IN" b="1" dirty="0" err="1" smtClean="0">
                <a:solidFill>
                  <a:srgbClr val="7030A0"/>
                </a:solidFill>
              </a:rPr>
              <a:t>subquery</a:t>
            </a:r>
            <a:r>
              <a:rPr lang="en-IN" dirty="0" smtClean="0"/>
              <a:t>, the </a:t>
            </a:r>
            <a:r>
              <a:rPr lang="en-IN" b="1" dirty="0" smtClean="0">
                <a:solidFill>
                  <a:srgbClr val="0070C0"/>
                </a:solidFill>
              </a:rPr>
              <a:t>inner query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C00000"/>
                </a:solidFill>
              </a:rPr>
              <a:t>executed once</a:t>
            </a:r>
            <a:r>
              <a:rPr lang="en-IN" dirty="0" smtClean="0"/>
              <a:t>, before the </a:t>
            </a:r>
            <a:r>
              <a:rPr lang="en-IN" b="1" dirty="0" smtClean="0">
                <a:solidFill>
                  <a:srgbClr val="002060"/>
                </a:solidFill>
              </a:rPr>
              <a:t>execution</a:t>
            </a:r>
            <a:r>
              <a:rPr lang="en-IN" dirty="0" smtClean="0"/>
              <a:t> of the </a:t>
            </a:r>
            <a:r>
              <a:rPr lang="en-IN" b="1" dirty="0" smtClean="0">
                <a:solidFill>
                  <a:srgbClr val="0070C0"/>
                </a:solidFill>
              </a:rPr>
              <a:t>outer query</a:t>
            </a:r>
            <a:r>
              <a:rPr lang="en-IN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</a:t>
            </a:r>
            <a:r>
              <a:rPr lang="en-US" sz="3200" b="1" dirty="0" err="1" smtClean="0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supports </a:t>
            </a:r>
            <a:r>
              <a:rPr lang="en-US" sz="2400" b="1" dirty="0" smtClean="0">
                <a:solidFill>
                  <a:schemeClr val="accent1"/>
                </a:solidFill>
              </a:rPr>
              <a:t>4 types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0070C0"/>
                </a:solidFill>
              </a:rPr>
              <a:t>subqueries</a:t>
            </a:r>
            <a:r>
              <a:rPr lang="en-US" sz="2400" dirty="0" smtClean="0"/>
              <a:t> which are:</a:t>
            </a:r>
          </a:p>
          <a:p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Single Row </a:t>
            </a:r>
            <a:r>
              <a:rPr lang="en-US" b="1" dirty="0" err="1" smtClean="0">
                <a:solidFill>
                  <a:srgbClr val="002060"/>
                </a:solidFill>
              </a:rPr>
              <a:t>Subquery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MultiRow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Subquery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Corelated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Subquery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MultiColumn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Subquery</a:t>
            </a:r>
            <a:endParaRPr lang="en-IN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Single Row </a:t>
            </a:r>
            <a:r>
              <a:rPr lang="en-US" sz="3200" b="1" dirty="0" err="1" smtClean="0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</a:t>
            </a:r>
            <a:r>
              <a:rPr lang="en-US" sz="2400" b="1" dirty="0" err="1" smtClean="0">
                <a:solidFill>
                  <a:srgbClr val="0070C0"/>
                </a:solidFill>
              </a:rPr>
              <a:t>subquery</a:t>
            </a:r>
            <a:r>
              <a:rPr lang="en-US" sz="2400" dirty="0" smtClean="0"/>
              <a:t> returns a </a:t>
            </a:r>
            <a:r>
              <a:rPr lang="en-US" sz="2400" b="1" dirty="0" smtClean="0">
                <a:solidFill>
                  <a:srgbClr val="00B050"/>
                </a:solidFill>
              </a:rPr>
              <a:t>single value </a:t>
            </a:r>
            <a:r>
              <a:rPr lang="en-US" sz="2400" dirty="0" smtClean="0"/>
              <a:t>then it becomes a </a:t>
            </a:r>
            <a:r>
              <a:rPr lang="en-US" sz="2400" b="1" dirty="0" smtClean="0">
                <a:solidFill>
                  <a:srgbClr val="7030A0"/>
                </a:solidFill>
              </a:rPr>
              <a:t>SINGLE ROW SUBQUERY</a:t>
            </a:r>
            <a:r>
              <a:rPr lang="en-US" sz="2400" dirty="0" smtClean="0"/>
              <a:t> 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such cases the </a:t>
            </a:r>
            <a:r>
              <a:rPr lang="en-US" sz="2400" b="1" dirty="0" smtClean="0">
                <a:solidFill>
                  <a:srgbClr val="C00000"/>
                </a:solidFill>
              </a:rPr>
              <a:t>WHERE</a:t>
            </a:r>
            <a:r>
              <a:rPr lang="en-US" sz="2400" dirty="0" smtClean="0"/>
              <a:t> clause of </a:t>
            </a:r>
            <a:r>
              <a:rPr lang="en-US" sz="2400" b="1" dirty="0" smtClean="0">
                <a:solidFill>
                  <a:srgbClr val="0070C0"/>
                </a:solidFill>
              </a:rPr>
              <a:t>outer query </a:t>
            </a:r>
            <a:r>
              <a:rPr lang="en-US" sz="2400" dirty="0" smtClean="0"/>
              <a:t>can contain only  </a:t>
            </a:r>
            <a:r>
              <a:rPr lang="en-US" sz="2400" b="1" dirty="0" smtClean="0">
                <a:solidFill>
                  <a:srgbClr val="002060"/>
                </a:solidFill>
              </a:rPr>
              <a:t>SINGLE VALUED OPERATORS </a:t>
            </a:r>
            <a:r>
              <a:rPr lang="en-US" sz="2400" dirty="0" smtClean="0"/>
              <a:t>like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!=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 smtClean="0"/>
              <a:t>.,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&gt;=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&lt;=</a:t>
            </a:r>
            <a:r>
              <a:rPr lang="en-US" sz="2400" dirty="0" smtClean="0"/>
              <a:t>.</a:t>
            </a:r>
            <a:endParaRPr lang="en-IN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Multi Row </a:t>
            </a:r>
            <a:r>
              <a:rPr lang="en-US" sz="3200" b="1" dirty="0" err="1" smtClean="0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Multi Row </a:t>
            </a:r>
            <a:r>
              <a:rPr lang="en-US" sz="2400" b="1" dirty="0" err="1" smtClean="0">
                <a:solidFill>
                  <a:srgbClr val="7030A0"/>
                </a:solidFill>
              </a:rPr>
              <a:t>SubQueries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are those  where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inner query </a:t>
            </a:r>
            <a:r>
              <a:rPr lang="en-US" sz="2400" dirty="0" smtClean="0"/>
              <a:t>generates </a:t>
            </a:r>
            <a:r>
              <a:rPr lang="en-US" sz="2400" b="1" dirty="0" smtClean="0">
                <a:solidFill>
                  <a:srgbClr val="00B050"/>
                </a:solidFill>
              </a:rPr>
              <a:t>multiple values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such case we cannot use </a:t>
            </a:r>
            <a:r>
              <a:rPr lang="en-US" sz="2400" b="1" dirty="0" smtClean="0">
                <a:solidFill>
                  <a:srgbClr val="002060"/>
                </a:solidFill>
              </a:rPr>
              <a:t>SINGLE VALUED OPERATORS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WHERE</a:t>
            </a:r>
            <a:r>
              <a:rPr lang="en-US" sz="2400" dirty="0" smtClean="0"/>
              <a:t> clause of </a:t>
            </a:r>
            <a:r>
              <a:rPr lang="en-US" sz="2400" b="1" dirty="0" smtClean="0">
                <a:solidFill>
                  <a:srgbClr val="0070C0"/>
                </a:solidFill>
              </a:rPr>
              <a:t>outer query </a:t>
            </a:r>
            <a:r>
              <a:rPr lang="en-US" sz="2400" dirty="0" smtClean="0"/>
              <a:t>, otherwise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give </a:t>
            </a:r>
            <a:r>
              <a:rPr lang="en-US" sz="2400" b="1" dirty="0" smtClean="0">
                <a:solidFill>
                  <a:schemeClr val="accent1"/>
                </a:solidFill>
              </a:rPr>
              <a:t>syntax error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 , for </a:t>
            </a:r>
            <a:r>
              <a:rPr lang="en-US" sz="2400" b="1" dirty="0" smtClean="0">
                <a:solidFill>
                  <a:srgbClr val="7030A0"/>
                </a:solidFill>
              </a:rPr>
              <a:t>Multi Row </a:t>
            </a:r>
            <a:r>
              <a:rPr lang="en-US" sz="2400" b="1" dirty="0" err="1" smtClean="0">
                <a:solidFill>
                  <a:srgbClr val="7030A0"/>
                </a:solidFill>
              </a:rPr>
              <a:t>Subqueries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provides us </a:t>
            </a:r>
            <a:r>
              <a:rPr lang="en-US" sz="2400" b="1" dirty="0" smtClean="0">
                <a:solidFill>
                  <a:srgbClr val="002060"/>
                </a:solidFill>
              </a:rPr>
              <a:t>MULTI VALUED OPERATORS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0070C0"/>
                </a:solidFill>
              </a:rPr>
              <a:t>comparison</a:t>
            </a:r>
            <a:r>
              <a:rPr lang="en-US" sz="2400" dirty="0" smtClean="0"/>
              <a:t> and these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some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work in same department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BLAKE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4"/>
            <a:ext cx="871543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WAQ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/>
              <a:t> who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work in </a:t>
            </a:r>
            <a:r>
              <a:rPr lang="en-US" sz="2400" dirty="0" smtClean="0"/>
              <a:t>the city of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DALLAS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5374"/>
            <a:ext cx="8715436" cy="271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7101</TotalTime>
  <Words>339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 Introduction To SubQuery</vt:lpstr>
      <vt:lpstr> General Syntax Of  A SubQuery</vt:lpstr>
      <vt:lpstr> Types Of SubQuery</vt:lpstr>
      <vt:lpstr> Single Row SubQuery</vt:lpstr>
      <vt:lpstr> Multi Row SubQuery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613</cp:revision>
  <dcterms:created xsi:type="dcterms:W3CDTF">2015-12-21T13:46:48Z</dcterms:created>
  <dcterms:modified xsi:type="dcterms:W3CDTF">2020-07-03T08:24:05Z</dcterms:modified>
</cp:coreProperties>
</file>