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575" r:id="rId4"/>
    <p:sldId id="812" r:id="rId5"/>
    <p:sldId id="813" r:id="rId6"/>
    <p:sldId id="814" r:id="rId7"/>
    <p:sldId id="815" r:id="rId8"/>
    <p:sldId id="798" r:id="rId9"/>
    <p:sldId id="799" r:id="rId10"/>
    <p:sldId id="816" r:id="rId11"/>
    <p:sldId id="817" r:id="rId12"/>
    <p:sldId id="818" r:id="rId13"/>
    <p:sldId id="819" r:id="rId14"/>
    <p:sldId id="800" r:id="rId15"/>
    <p:sldId id="820" r:id="rId16"/>
    <p:sldId id="821" r:id="rId17"/>
    <p:sldId id="822" r:id="rId18"/>
    <p:sldId id="8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Correlated </a:t>
            </a:r>
            <a:r>
              <a:rPr lang="en-US" sz="3200" b="1" dirty="0" err="1" smtClean="0"/>
              <a:t>SubQueries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CORRELATED SUBQUERY </a:t>
            </a:r>
            <a:r>
              <a:rPr lang="en-IN" sz="2400" dirty="0" smtClean="0"/>
              <a:t>is so named because of the </a:t>
            </a:r>
            <a:r>
              <a:rPr lang="en-IN" sz="2400" b="1" dirty="0" smtClean="0">
                <a:solidFill>
                  <a:srgbClr val="00B050"/>
                </a:solidFill>
              </a:rPr>
              <a:t>reference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rgbClr val="0070C0"/>
                </a:solidFill>
              </a:rPr>
              <a:t>column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7030A0"/>
                </a:solidFill>
              </a:rPr>
              <a:t>OUTER QUERY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use a </a:t>
            </a:r>
            <a:r>
              <a:rPr lang="en-IN" sz="2400" b="1" dirty="0" smtClean="0">
                <a:solidFill>
                  <a:srgbClr val="7030A0"/>
                </a:solidFill>
              </a:rPr>
              <a:t>CORRELATED SUBQUERY </a:t>
            </a:r>
            <a:r>
              <a:rPr lang="en-IN" sz="2400" dirty="0" smtClean="0"/>
              <a:t>when we need to review every row of the </a:t>
            </a:r>
            <a:r>
              <a:rPr lang="en-IN" sz="2400" b="1" dirty="0" smtClean="0">
                <a:solidFill>
                  <a:srgbClr val="7030A0"/>
                </a:solidFill>
              </a:rPr>
              <a:t>OUTER QUERY </a:t>
            </a:r>
            <a:r>
              <a:rPr lang="en-IN" sz="2400" dirty="0" smtClean="0"/>
              <a:t>against the result of the inner query.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INNER QUERY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B050"/>
                </a:solidFill>
              </a:rPr>
              <a:t>executed repeatedly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each time specific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correlated value of the outer query</a:t>
            </a:r>
            <a:r>
              <a:rPr lang="en-IN" sz="2400" dirty="0" smtClean="0"/>
              <a:t>, while in previous examples the </a:t>
            </a:r>
            <a:r>
              <a:rPr lang="en-IN" sz="2400" b="1" dirty="0" smtClean="0">
                <a:solidFill>
                  <a:srgbClr val="7030A0"/>
                </a:solidFill>
              </a:rPr>
              <a:t>INNER QUERY </a:t>
            </a:r>
            <a:r>
              <a:rPr lang="en-IN" sz="2400" dirty="0" smtClean="0"/>
              <a:t>executed only once.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the concept </a:t>
            </a:r>
            <a:r>
              <a:rPr lang="en-IN" sz="2400" b="1" dirty="0" smtClean="0">
                <a:solidFill>
                  <a:srgbClr val="7030A0"/>
                </a:solidFill>
              </a:rPr>
              <a:t>CORRELATED SUBQUERY </a:t>
            </a:r>
            <a:r>
              <a:rPr lang="en-IN" sz="2400" dirty="0" smtClean="0"/>
              <a:t>, consider the following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based on the above table try solving the query given next.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3071810"/>
          <a:ext cx="80724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8123"/>
                <a:gridCol w="2018123"/>
                <a:gridCol w="2018123"/>
                <a:gridCol w="2018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ALLEN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SMITH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BLAKE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JAMES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WAQ to display </a:t>
            </a:r>
            <a:r>
              <a:rPr lang="en-IN" sz="2400" b="1" dirty="0" err="1" smtClean="0">
                <a:solidFill>
                  <a:srgbClr val="7030A0"/>
                </a:solidFill>
              </a:rPr>
              <a:t>ename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7030A0"/>
                </a:solidFill>
              </a:rPr>
              <a:t>sa</a:t>
            </a:r>
            <a:r>
              <a:rPr lang="en-IN" sz="2400" dirty="0" err="1" smtClean="0"/>
              <a:t>l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B050"/>
                </a:solidFill>
              </a:rPr>
              <a:t>highest paid employee </a:t>
            </a:r>
            <a:r>
              <a:rPr lang="en-IN" sz="2400" dirty="0" smtClean="0"/>
              <a:t>of each department.</a:t>
            </a:r>
          </a:p>
          <a:p>
            <a:endParaRPr lang="en-US" sz="2400" dirty="0" smtClean="0"/>
          </a:p>
          <a:p>
            <a:r>
              <a:rPr lang="en-US" sz="2400" dirty="0" smtClean="0"/>
              <a:t>Now suppose we write the query as: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ename,sal,deptno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 (Select max(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group by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dirty="0" smtClean="0"/>
              <a:t>The output of the query will be </a:t>
            </a:r>
            <a:r>
              <a:rPr lang="en-US" sz="2400" b="1" dirty="0" smtClean="0">
                <a:solidFill>
                  <a:srgbClr val="0070C0"/>
                </a:solidFill>
              </a:rPr>
              <a:t>3 rows 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ALLEN     10000    10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BLAKE     10000    20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JAMES     20000    20</a:t>
            </a:r>
          </a:p>
          <a:p>
            <a:endParaRPr lang="en-US" sz="2400" dirty="0" smtClean="0"/>
          </a:p>
          <a:p>
            <a:r>
              <a:rPr lang="en-US" sz="2400" dirty="0" smtClean="0"/>
              <a:t>If we </a:t>
            </a:r>
            <a:r>
              <a:rPr lang="en-US" sz="2400" b="1" dirty="0" smtClean="0">
                <a:solidFill>
                  <a:srgbClr val="00B050"/>
                </a:solidFill>
              </a:rPr>
              <a:t>consider the table </a:t>
            </a:r>
            <a:r>
              <a:rPr lang="en-US" sz="2400" dirty="0" smtClean="0"/>
              <a:t>, the </a:t>
            </a:r>
            <a:r>
              <a:rPr lang="en-US" sz="2400" b="1" dirty="0" smtClean="0">
                <a:solidFill>
                  <a:srgbClr val="7030A0"/>
                </a:solidFill>
              </a:rPr>
              <a:t>above output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wrong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002060"/>
                </a:solidFill>
              </a:rPr>
              <a:t>BLAKE’s </a:t>
            </a:r>
            <a:r>
              <a:rPr lang="en-US" sz="2400" dirty="0" smtClean="0"/>
              <a:t>record should not come.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solve this problem we will use the CORRELATED SUQBQUERY and write the query as: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e1.ename,e1.sal,e1.deptno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e1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Where e1.sal = (Select max(e2.sal) 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e2 where e2.deptno=e1.deptno);</a:t>
            </a:r>
          </a:p>
          <a:p>
            <a:pPr lvl="1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The output of the query will be correct and will be just </a:t>
            </a:r>
            <a:r>
              <a:rPr lang="en-US" sz="2400" b="1" dirty="0" smtClean="0">
                <a:solidFill>
                  <a:srgbClr val="0070C0"/>
                </a:solidFill>
              </a:rPr>
              <a:t>2 rows 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ALLEN     10000    10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JAMES     20000    20</a:t>
            </a:r>
          </a:p>
          <a:p>
            <a:pPr lvl="1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How Oracle Solves </a:t>
            </a:r>
            <a:br>
              <a:rPr lang="en-US" sz="3200" b="1" dirty="0" smtClean="0"/>
            </a:br>
            <a:r>
              <a:rPr lang="en-US" sz="3200" b="1" dirty="0" smtClean="0"/>
              <a:t>Correlated </a:t>
            </a:r>
            <a:r>
              <a:rPr lang="en-US" sz="3200" b="1" dirty="0" err="1" smtClean="0"/>
              <a:t>SubQueries</a:t>
            </a:r>
            <a:r>
              <a:rPr lang="en-US" sz="3200" b="1" dirty="0" smtClean="0"/>
              <a:t> ?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mentioned previously a </a:t>
            </a:r>
            <a:r>
              <a:rPr lang="en-US" sz="2400" dirty="0" smtClean="0">
                <a:solidFill>
                  <a:srgbClr val="7030A0"/>
                </a:solidFill>
              </a:rPr>
              <a:t>CORRELATED SUBQUERY </a:t>
            </a:r>
            <a:r>
              <a:rPr lang="en-US" sz="2400" dirty="0" smtClean="0"/>
              <a:t>is handled in a completely different way as compared to </a:t>
            </a:r>
            <a:r>
              <a:rPr lang="en-US" sz="2400" b="1" dirty="0" smtClean="0">
                <a:solidFill>
                  <a:srgbClr val="7030A0"/>
                </a:solidFill>
              </a:rPr>
              <a:t>NORMAL SUBQUERIES.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In case of </a:t>
            </a:r>
            <a:r>
              <a:rPr lang="en-US" sz="2400" b="1" dirty="0" smtClean="0">
                <a:solidFill>
                  <a:srgbClr val="7030A0"/>
                </a:solidFill>
              </a:rPr>
              <a:t>NORMAL SUBQUERIES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evaluates the </a:t>
            </a:r>
            <a:r>
              <a:rPr lang="en-US" sz="2400" b="1" dirty="0" smtClean="0">
                <a:solidFill>
                  <a:srgbClr val="7030A0"/>
                </a:solidFill>
              </a:rPr>
              <a:t>INNER QUERY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only once </a:t>
            </a:r>
            <a:r>
              <a:rPr lang="en-US" sz="2400" dirty="0" smtClean="0"/>
              <a:t>and then uses it’s result to solve the </a:t>
            </a:r>
            <a:r>
              <a:rPr lang="en-US" sz="2400" b="1" dirty="0" smtClean="0">
                <a:solidFill>
                  <a:srgbClr val="7030A0"/>
                </a:solidFill>
              </a:rPr>
              <a:t>OUTER QUERY.</a:t>
            </a:r>
          </a:p>
          <a:p>
            <a:endParaRPr lang="en-US" sz="2400" dirty="0" smtClean="0"/>
          </a:p>
          <a:p>
            <a:r>
              <a:rPr lang="en-US" sz="2400" dirty="0" smtClean="0"/>
              <a:t>But in case of </a:t>
            </a:r>
            <a:r>
              <a:rPr lang="en-US" sz="2400" b="1" dirty="0" smtClean="0">
                <a:solidFill>
                  <a:srgbClr val="7030A0"/>
                </a:solidFill>
              </a:rPr>
              <a:t>CORRELATED SUBQUERIES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follows a different approach.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How Oracle Solves </a:t>
            </a:r>
            <a:br>
              <a:rPr lang="en-US" sz="3200" b="1" dirty="0" smtClean="0"/>
            </a:br>
            <a:r>
              <a:rPr lang="en-US" sz="3200" b="1" dirty="0" smtClean="0"/>
              <a:t>Correlated </a:t>
            </a:r>
            <a:r>
              <a:rPr lang="en-US" sz="3200" b="1" dirty="0" err="1" smtClean="0"/>
              <a:t>SubQueries</a:t>
            </a:r>
            <a:r>
              <a:rPr lang="en-US" sz="3200" b="1" dirty="0" smtClean="0"/>
              <a:t> ?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this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, at first picks up a </a:t>
            </a:r>
            <a:r>
              <a:rPr lang="en-US" sz="2400" b="1" dirty="0" smtClean="0">
                <a:solidFill>
                  <a:srgbClr val="0070C0"/>
                </a:solidFill>
              </a:rPr>
              <a:t>specific value </a:t>
            </a:r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one row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7030A0"/>
                </a:solidFill>
              </a:rPr>
              <a:t>OUTER QUERY TABLE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runs the INNER QUERY </a:t>
            </a:r>
            <a:r>
              <a:rPr lang="en-US" sz="2400" dirty="0" smtClean="0"/>
              <a:t>for that </a:t>
            </a:r>
            <a:r>
              <a:rPr lang="en-US" sz="2400" b="1" dirty="0" smtClean="0">
                <a:solidFill>
                  <a:srgbClr val="00B050"/>
                </a:solidFill>
              </a:rPr>
              <a:t>specific value </a:t>
            </a:r>
            <a:r>
              <a:rPr lang="en-US" sz="2400" dirty="0" smtClean="0"/>
              <a:t>and then makes the </a:t>
            </a:r>
            <a:r>
              <a:rPr lang="en-US" sz="2400" b="1" dirty="0" smtClean="0">
                <a:solidFill>
                  <a:srgbClr val="C00000"/>
                </a:solidFill>
              </a:rPr>
              <a:t>COMPARISON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Like this for every rows of </a:t>
            </a:r>
            <a:r>
              <a:rPr lang="en-US" sz="2400" b="1" dirty="0" smtClean="0">
                <a:solidFill>
                  <a:srgbClr val="7030A0"/>
                </a:solidFill>
              </a:rPr>
              <a:t>OUTER QUERY 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evaluates the </a:t>
            </a:r>
            <a:r>
              <a:rPr lang="en-US" sz="2400" b="1" dirty="0" smtClean="0">
                <a:solidFill>
                  <a:srgbClr val="7030A0"/>
                </a:solidFill>
              </a:rPr>
              <a:t>INNER QUERY.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Consider the following  two tables.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EMP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Empno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Ename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Deptno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Sal</a:t>
            </a:r>
            <a:endParaRPr lang="en-IN" sz="1900" b="1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INVOICE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Invoice_No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Empno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Amount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Tour_Daye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29058" y="2285992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Contains records of all the employees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and has </a:t>
            </a:r>
            <a:r>
              <a:rPr lang="en-US" b="1" dirty="0" err="1" smtClean="0">
                <a:solidFill>
                  <a:srgbClr val="002060"/>
                </a:solidFill>
              </a:rPr>
              <a:t>Empno</a:t>
            </a:r>
            <a:r>
              <a:rPr lang="en-US" b="1" dirty="0" smtClean="0">
                <a:solidFill>
                  <a:srgbClr val="002060"/>
                </a:solidFill>
              </a:rPr>
              <a:t> as a Unique value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4500570"/>
            <a:ext cx="4661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Contains records of all the employees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Who went for a tour and were paid for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that </a:t>
            </a:r>
            <a:r>
              <a:rPr lang="en-US" b="1" dirty="0" err="1" smtClean="0">
                <a:solidFill>
                  <a:srgbClr val="002060"/>
                </a:solidFill>
              </a:rPr>
              <a:t>tour.Some</a:t>
            </a:r>
            <a:r>
              <a:rPr lang="en-US" b="1" dirty="0" smtClean="0">
                <a:solidFill>
                  <a:srgbClr val="002060"/>
                </a:solidFill>
              </a:rPr>
              <a:t> employees went just once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, some went more than once and some didn’t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Go for the Tour at all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1857356" y="2571744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>
            <a:off x="2071670" y="5143512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WAQ to display </a:t>
            </a:r>
            <a:r>
              <a:rPr lang="en-IN" sz="2400" b="1" dirty="0" err="1" smtClean="0">
                <a:solidFill>
                  <a:srgbClr val="7030A0"/>
                </a:solidFill>
              </a:rPr>
              <a:t>ename</a:t>
            </a:r>
            <a:r>
              <a:rPr lang="en-IN" sz="2400" dirty="0" smtClean="0"/>
              <a:t> of those </a:t>
            </a:r>
            <a:r>
              <a:rPr lang="en-IN" sz="2400" b="1" dirty="0" smtClean="0">
                <a:solidFill>
                  <a:srgbClr val="0070C0"/>
                </a:solidFill>
              </a:rPr>
              <a:t>employees</a:t>
            </a:r>
            <a:r>
              <a:rPr lang="en-IN" sz="2400" dirty="0" smtClean="0"/>
              <a:t> who have </a:t>
            </a:r>
            <a:r>
              <a:rPr lang="en-IN" sz="2400" b="1" dirty="0" smtClean="0">
                <a:solidFill>
                  <a:srgbClr val="00B050"/>
                </a:solidFill>
              </a:rPr>
              <a:t>earned more than their </a:t>
            </a:r>
            <a:r>
              <a:rPr lang="en-IN" sz="2400" b="1" dirty="0" err="1" smtClean="0">
                <a:solidFill>
                  <a:srgbClr val="00B050"/>
                </a:solidFill>
              </a:rPr>
              <a:t>salay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via </a:t>
            </a:r>
            <a:r>
              <a:rPr lang="en-IN" sz="2400" b="1" dirty="0" smtClean="0">
                <a:solidFill>
                  <a:srgbClr val="C00000"/>
                </a:solidFill>
              </a:rPr>
              <a:t>touring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&lt; (Select sum(amount) from Invoice where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Invocie.empno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Emp.empno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WAQ to display </a:t>
            </a:r>
            <a:r>
              <a:rPr lang="en-IN" sz="2400" b="1" dirty="0" err="1" smtClean="0">
                <a:solidFill>
                  <a:srgbClr val="7030A0"/>
                </a:solidFill>
              </a:rPr>
              <a:t>ename</a:t>
            </a:r>
            <a:r>
              <a:rPr lang="en-IN" sz="2400" dirty="0" smtClean="0"/>
              <a:t> of those </a:t>
            </a:r>
            <a:r>
              <a:rPr lang="en-IN" sz="2400" b="1" dirty="0" smtClean="0">
                <a:solidFill>
                  <a:srgbClr val="0070C0"/>
                </a:solidFill>
              </a:rPr>
              <a:t>employees</a:t>
            </a:r>
            <a:r>
              <a:rPr lang="en-IN" sz="2400" dirty="0" smtClean="0"/>
              <a:t> who went for a tour in last one year.</a:t>
            </a:r>
            <a:endParaRPr lang="en-US" sz="2400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Invoice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Where Round(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trunc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sysdate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)-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tourdate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&lt;365;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rgbClr val="0070C0"/>
                </a:solidFill>
                <a:latin typeface="Corbel" pitchFamily="34" charset="0"/>
              </a:rPr>
              <a:t>SubQueries</a:t>
            </a: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 &amp; Null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SubQueries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&amp; Order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Correlated </a:t>
            </a:r>
            <a:r>
              <a:rPr lang="en-US" sz="2900" b="1" dirty="0" err="1" smtClean="0">
                <a:solidFill>
                  <a:srgbClr val="00B050"/>
                </a:solidFill>
                <a:latin typeface="Corbel" pitchFamily="34" charset="0"/>
              </a:rPr>
              <a:t>SubQueries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</a:t>
            </a:r>
            <a:r>
              <a:rPr lang="en-US" sz="2800" b="1" dirty="0" err="1" smtClean="0"/>
              <a:t>Subqueries</a:t>
            </a:r>
            <a:r>
              <a:rPr lang="en-US" sz="2800" b="1" dirty="0" smtClean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the </a:t>
            </a:r>
            <a:r>
              <a:rPr lang="en-US" sz="2400" b="1" dirty="0" err="1" smtClean="0">
                <a:solidFill>
                  <a:srgbClr val="7030A0"/>
                </a:solidFill>
              </a:rPr>
              <a:t>behaviour</a:t>
            </a:r>
            <a:r>
              <a:rPr lang="en-US" sz="2400" dirty="0" smtClean="0"/>
              <a:t> of a </a:t>
            </a:r>
            <a:r>
              <a:rPr lang="en-US" sz="2400" b="1" dirty="0" err="1" smtClean="0">
                <a:solidFill>
                  <a:srgbClr val="002060"/>
                </a:solidFill>
              </a:rPr>
              <a:t>subquery</a:t>
            </a:r>
            <a:r>
              <a:rPr lang="en-US" sz="2400" dirty="0" smtClean="0"/>
              <a:t>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2400" dirty="0" smtClean="0"/>
              <a:t> , solve the following: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What output do you expect for the following query ?</a:t>
            </a: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ename,comm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empno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in(7499,7521,7566)</a:t>
            </a:r>
          </a:p>
          <a:p>
            <a:endParaRPr lang="en-US" sz="2400" dirty="0" smtClean="0"/>
          </a:p>
          <a:p>
            <a:r>
              <a:rPr lang="en-US" sz="2400" dirty="0" smtClean="0"/>
              <a:t>Obviously , it will return the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dirty="0" smtClean="0"/>
              <a:t> of employees with </a:t>
            </a:r>
            <a:r>
              <a:rPr lang="en-US" sz="2400" b="1" dirty="0" err="1" smtClean="0">
                <a:solidFill>
                  <a:srgbClr val="0070C0"/>
                </a:solidFill>
              </a:rPr>
              <a:t>empno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7499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7521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7566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</a:t>
            </a:r>
            <a:r>
              <a:rPr lang="en-US" sz="2800" b="1" dirty="0" err="1" smtClean="0"/>
              <a:t>Subqueries</a:t>
            </a:r>
            <a:r>
              <a:rPr lang="en-US" sz="2800" b="1" dirty="0" smtClean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2336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</a:t>
            </a:r>
            <a:r>
              <a:rPr lang="en-US" sz="2800" b="1" dirty="0" err="1" smtClean="0"/>
              <a:t>Subqueries</a:t>
            </a:r>
            <a:r>
              <a:rPr lang="en-US" sz="2800" b="1" dirty="0" smtClean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want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dirty="0" smtClean="0"/>
              <a:t> of those </a:t>
            </a:r>
            <a:r>
              <a:rPr lang="en-US" sz="2400" b="1" dirty="0" smtClean="0">
                <a:solidFill>
                  <a:srgbClr val="7030A0"/>
                </a:solidFill>
              </a:rPr>
              <a:t>employees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who don’t have </a:t>
            </a:r>
            <a:r>
              <a:rPr lang="en-US" sz="2400" dirty="0" smtClean="0"/>
              <a:t>a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dirty="0" smtClean="0"/>
              <a:t> equal to the </a:t>
            </a:r>
            <a:r>
              <a:rPr lang="en-US" sz="2400" b="1" dirty="0" err="1" smtClean="0">
                <a:solidFill>
                  <a:srgbClr val="00B050"/>
                </a:solidFill>
              </a:rPr>
              <a:t>comm</a:t>
            </a:r>
            <a:r>
              <a:rPr lang="en-US" sz="2400" b="1" dirty="0" smtClean="0">
                <a:solidFill>
                  <a:srgbClr val="00B050"/>
                </a:solidFill>
              </a:rPr>
              <a:t> obtained by </a:t>
            </a:r>
            <a:r>
              <a:rPr lang="en-US" sz="2400" dirty="0" smtClean="0"/>
              <a:t>employees with </a:t>
            </a:r>
            <a:r>
              <a:rPr lang="en-US" sz="2400" b="1" dirty="0" err="1" smtClean="0">
                <a:solidFill>
                  <a:srgbClr val="0070C0"/>
                </a:solidFill>
              </a:rPr>
              <a:t>empno</a:t>
            </a:r>
            <a:r>
              <a:rPr lang="en-US" sz="2400" dirty="0" smtClean="0"/>
              <a:t> of  </a:t>
            </a:r>
            <a:r>
              <a:rPr lang="en-US" sz="2000" b="1" dirty="0" smtClean="0">
                <a:solidFill>
                  <a:srgbClr val="C00000"/>
                </a:solidFill>
              </a:rPr>
              <a:t>7499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C00000"/>
                </a:solidFill>
              </a:rPr>
              <a:t>7521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7566</a:t>
            </a:r>
            <a:r>
              <a:rPr lang="en-US" sz="2000" dirty="0" smtClean="0"/>
              <a:t>.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Obviously , we will put the previous query as </a:t>
            </a:r>
            <a:r>
              <a:rPr lang="en-US" sz="2400" b="1" dirty="0" smtClean="0">
                <a:solidFill>
                  <a:srgbClr val="7030A0"/>
                </a:solidFill>
              </a:rPr>
              <a:t>INNER QUERY </a:t>
            </a:r>
            <a:r>
              <a:rPr lang="en-US" sz="2400" dirty="0" smtClean="0"/>
              <a:t>and use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operator in </a:t>
            </a:r>
            <a:r>
              <a:rPr lang="en-US" sz="2400" b="1" dirty="0" smtClean="0">
                <a:solidFill>
                  <a:srgbClr val="7030A0"/>
                </a:solidFill>
              </a:rPr>
              <a:t>OUTER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QUERIES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WHERE</a:t>
            </a:r>
            <a:r>
              <a:rPr lang="en-US" sz="2400" dirty="0" smtClean="0"/>
              <a:t> condition and thus the query will become: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</a:t>
            </a:r>
            <a:r>
              <a:rPr lang="en-US" sz="2800" b="1" dirty="0" err="1" smtClean="0"/>
              <a:t>Subqueries</a:t>
            </a:r>
            <a:r>
              <a:rPr lang="en-US" sz="2800" b="1" dirty="0" smtClean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ename,comm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comm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NOT IN 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b="1" dirty="0" smtClean="0">
                <a:solidFill>
                  <a:srgbClr val="002060"/>
                </a:solidFill>
              </a:rPr>
              <a:t>SELECT </a:t>
            </a:r>
            <a:r>
              <a:rPr lang="en-US" sz="2000" b="1" dirty="0" err="1" smtClean="0">
                <a:solidFill>
                  <a:srgbClr val="002060"/>
                </a:solidFill>
              </a:rPr>
              <a:t>comm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			           FROM </a:t>
            </a:r>
            <a:r>
              <a:rPr lang="en-US" sz="2000" b="1" dirty="0" err="1" smtClean="0">
                <a:solidFill>
                  <a:srgbClr val="002060"/>
                </a:solidFill>
              </a:rPr>
              <a:t>emp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			           WHERE </a:t>
            </a:r>
            <a:r>
              <a:rPr lang="en-US" sz="2000" b="1" dirty="0" err="1" smtClean="0">
                <a:solidFill>
                  <a:srgbClr val="002060"/>
                </a:solidFill>
              </a:rPr>
              <a:t>empno</a:t>
            </a:r>
            <a:r>
              <a:rPr lang="en-US" sz="2000" b="1" dirty="0" smtClean="0">
                <a:solidFill>
                  <a:srgbClr val="002060"/>
                </a:solidFill>
              </a:rPr>
              <a:t> IN(7499,7521,7566))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dirty="0" smtClean="0"/>
          </a:p>
          <a:p>
            <a:r>
              <a:rPr lang="en-US" sz="2400" b="1" dirty="0" smtClean="0"/>
              <a:t>What output you expect from the above query ?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pPr lvl="1">
              <a:buNone/>
            </a:pPr>
            <a:r>
              <a:rPr lang="en-US" sz="1900" dirty="0" smtClean="0"/>
              <a:t>	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643446"/>
            <a:ext cx="8786874" cy="161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</a:t>
            </a:r>
            <a:r>
              <a:rPr lang="en-US" sz="2800" b="1" dirty="0" err="1" smtClean="0"/>
              <a:t>Subqueries</a:t>
            </a:r>
            <a:r>
              <a:rPr lang="en-US" sz="2800" b="1" dirty="0" smtClean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Very surprisingly </a:t>
            </a:r>
            <a:r>
              <a:rPr lang="en-US" sz="2400" dirty="0" smtClean="0"/>
              <a:t>,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OUTER QUERY </a:t>
            </a:r>
            <a:r>
              <a:rPr lang="en-IN" sz="2400" dirty="0" smtClean="0"/>
              <a:t>does not return any rows, despite the fact that there are rows with </a:t>
            </a:r>
            <a:r>
              <a:rPr lang="en-IN" sz="2400" b="1" dirty="0" smtClean="0">
                <a:solidFill>
                  <a:srgbClr val="0070C0"/>
                </a:solidFill>
              </a:rPr>
              <a:t>COMM</a:t>
            </a:r>
            <a:r>
              <a:rPr lang="en-IN" sz="2400" dirty="0" smtClean="0"/>
              <a:t> column values other than </a:t>
            </a:r>
            <a:r>
              <a:rPr lang="en-IN" sz="2400" b="1" dirty="0" smtClean="0">
                <a:solidFill>
                  <a:srgbClr val="C00000"/>
                </a:solidFill>
              </a:rPr>
              <a:t>300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500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NULL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because </a:t>
            </a:r>
            <a:r>
              <a:rPr lang="en-IN" sz="2400" dirty="0" smtClean="0"/>
              <a:t>because the </a:t>
            </a:r>
            <a:r>
              <a:rPr lang="en-IN" sz="2400" b="1" dirty="0" smtClean="0">
                <a:solidFill>
                  <a:srgbClr val="7030A0"/>
                </a:solidFill>
              </a:rPr>
              <a:t>condition evaluates to unknown </a:t>
            </a:r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00B050"/>
                </a:solidFill>
              </a:rPr>
              <a:t>any value in the list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0070C0"/>
                </a:solidFill>
              </a:rPr>
              <a:t>NULL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way to </a:t>
            </a:r>
            <a:r>
              <a:rPr lang="en-IN" sz="2400" b="1" dirty="0" smtClean="0">
                <a:solidFill>
                  <a:srgbClr val="7030A0"/>
                </a:solidFill>
              </a:rPr>
              <a:t>solve this NULL dilemma </a:t>
            </a:r>
            <a:r>
              <a:rPr lang="en-IN" sz="2400" smtClean="0"/>
              <a:t>we </a:t>
            </a:r>
            <a:r>
              <a:rPr lang="en-IN" sz="2400" smtClean="0"/>
              <a:t>use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NOT EXISTS </a:t>
            </a:r>
            <a:r>
              <a:rPr lang="en-IN" sz="2400" dirty="0" smtClean="0"/>
              <a:t>operator, which we will discuss later..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SubQueries</a:t>
            </a:r>
            <a:r>
              <a:rPr lang="en-US" sz="3200" b="1" dirty="0" smtClean="0"/>
              <a:t>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does not allow using the </a:t>
            </a:r>
            <a:r>
              <a:rPr lang="en-IN" sz="2400" b="1" dirty="0" smtClean="0">
                <a:solidFill>
                  <a:srgbClr val="7030A0"/>
                </a:solidFill>
              </a:rPr>
              <a:t>ORDER BY </a:t>
            </a:r>
            <a:r>
              <a:rPr lang="en-IN" sz="2400" dirty="0" smtClean="0"/>
              <a:t>clause inside a </a:t>
            </a:r>
            <a:r>
              <a:rPr lang="en-IN" sz="2400" b="1" dirty="0" err="1" smtClean="0">
                <a:solidFill>
                  <a:srgbClr val="C00000"/>
                </a:solidFill>
              </a:rPr>
              <a:t>subquery</a:t>
            </a:r>
            <a:r>
              <a:rPr lang="en-IN" sz="2400" dirty="0" smtClean="0"/>
              <a:t>. Although we can use it with </a:t>
            </a:r>
            <a:r>
              <a:rPr lang="en-IN" sz="2400" b="1" dirty="0" smtClean="0">
                <a:solidFill>
                  <a:srgbClr val="7030A0"/>
                </a:solidFill>
              </a:rPr>
              <a:t>OUTER QUERY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we attempt to include an </a:t>
            </a:r>
            <a:r>
              <a:rPr lang="en-IN" sz="2400" b="1" dirty="0" smtClean="0">
                <a:solidFill>
                  <a:srgbClr val="7030A0"/>
                </a:solidFill>
              </a:rPr>
              <a:t>ORDER BY </a:t>
            </a:r>
            <a:r>
              <a:rPr lang="en-IN" sz="2400" dirty="0" smtClean="0"/>
              <a:t>clause, we receive an </a:t>
            </a:r>
            <a:r>
              <a:rPr lang="en-IN" sz="2400" b="1" dirty="0" smtClean="0">
                <a:solidFill>
                  <a:srgbClr val="0070C0"/>
                </a:solidFill>
              </a:rPr>
              <a:t>error message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286256"/>
            <a:ext cx="8715436" cy="2080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Correlated </a:t>
            </a:r>
            <a:r>
              <a:rPr lang="en-US" sz="3200" b="1" dirty="0" err="1" smtClean="0"/>
              <a:t>SubQueries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Correlated </a:t>
            </a:r>
            <a:r>
              <a:rPr lang="en-IN" sz="2400" b="1" dirty="0" err="1" smtClean="0">
                <a:solidFill>
                  <a:srgbClr val="7030A0"/>
                </a:solidFill>
              </a:rPr>
              <a:t>subqueries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are probably one of the </a:t>
            </a:r>
            <a:r>
              <a:rPr lang="en-IN" sz="2400" b="1" dirty="0" smtClean="0">
                <a:solidFill>
                  <a:srgbClr val="00B050"/>
                </a:solidFill>
              </a:rPr>
              <a:t>most powerful</a:t>
            </a:r>
            <a:r>
              <a:rPr lang="en-IN" sz="2400" dirty="0" smtClean="0"/>
              <a:t>, concepts of the </a:t>
            </a:r>
            <a:r>
              <a:rPr lang="en-IN" sz="2400" b="1" dirty="0" smtClean="0">
                <a:solidFill>
                  <a:srgbClr val="C00000"/>
                </a:solidFill>
              </a:rPr>
              <a:t>SQL </a:t>
            </a:r>
            <a:r>
              <a:rPr lang="en-IN" sz="2400" dirty="0" smtClean="0"/>
              <a:t>language.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Correlated </a:t>
            </a:r>
            <a:r>
              <a:rPr lang="en-IN" sz="2400" b="1" dirty="0" err="1" smtClean="0">
                <a:solidFill>
                  <a:srgbClr val="7030A0"/>
                </a:solidFill>
              </a:rPr>
              <a:t>subqueries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are different from the </a:t>
            </a:r>
            <a:r>
              <a:rPr lang="en-IN" sz="2400" b="1" dirty="0" smtClean="0">
                <a:solidFill>
                  <a:srgbClr val="7030A0"/>
                </a:solidFill>
              </a:rPr>
              <a:t>simple </a:t>
            </a:r>
            <a:r>
              <a:rPr lang="en-IN" sz="2400" b="1" dirty="0" err="1" smtClean="0">
                <a:solidFill>
                  <a:srgbClr val="7030A0"/>
                </a:solidFill>
              </a:rPr>
              <a:t>subqueries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2 ways</a:t>
            </a:r>
            <a:r>
              <a:rPr lang="en-IN" sz="2400" dirty="0" smtClean="0"/>
              <a:t>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2000" b="1" dirty="0" smtClean="0"/>
              <a:t> First, they allow us to </a:t>
            </a:r>
            <a:r>
              <a:rPr lang="en-IN" sz="2000" b="1" dirty="0" smtClean="0">
                <a:solidFill>
                  <a:srgbClr val="002060"/>
                </a:solidFill>
              </a:rPr>
              <a:t>reference columns </a:t>
            </a:r>
            <a:r>
              <a:rPr lang="en-IN" sz="2000" b="1" dirty="0" smtClean="0"/>
              <a:t>from the </a:t>
            </a:r>
            <a:r>
              <a:rPr lang="en-IN" sz="2000" b="1" dirty="0" smtClean="0">
                <a:solidFill>
                  <a:srgbClr val="0070C0"/>
                </a:solidFill>
              </a:rPr>
              <a:t>outer query </a:t>
            </a:r>
            <a:r>
              <a:rPr lang="en-IN" sz="2000" b="1" dirty="0" smtClean="0"/>
              <a:t>in the </a:t>
            </a:r>
            <a:r>
              <a:rPr lang="en-IN" sz="2000" b="1" dirty="0" err="1" smtClean="0">
                <a:solidFill>
                  <a:srgbClr val="0070C0"/>
                </a:solidFill>
              </a:rPr>
              <a:t>subquery</a:t>
            </a:r>
            <a:r>
              <a:rPr lang="en-IN" sz="2000" b="1" dirty="0" smtClean="0"/>
              <a:t>. </a:t>
            </a:r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Second, they </a:t>
            </a:r>
            <a:r>
              <a:rPr lang="en-IN" sz="2000" b="1" dirty="0" smtClean="0">
                <a:solidFill>
                  <a:srgbClr val="00B050"/>
                </a:solidFill>
              </a:rPr>
              <a:t>execute</a:t>
            </a:r>
            <a:r>
              <a:rPr lang="en-IN" sz="2000" b="1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inner query </a:t>
            </a:r>
            <a:r>
              <a:rPr lang="en-IN" sz="2000" b="1" dirty="0" smtClean="0"/>
              <a:t>repeatedly.</a:t>
            </a:r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7275</TotalTime>
  <Words>760</Words>
  <Application>Microsoft Office PowerPoint</Application>
  <PresentationFormat>On-screen Show (4:3)</PresentationFormat>
  <Paragraphs>197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 How Subqueries Handle NULL ?</vt:lpstr>
      <vt:lpstr> How Subqueries Handle NULL ?</vt:lpstr>
      <vt:lpstr> How Subqueries Handle NULL ?</vt:lpstr>
      <vt:lpstr> How Subqueries Handle NULL ?</vt:lpstr>
      <vt:lpstr> How Subqueries Handle NULL ?</vt:lpstr>
      <vt:lpstr> SubQueries And Order By</vt:lpstr>
      <vt:lpstr> Correlated SubQueries</vt:lpstr>
      <vt:lpstr> Correlated SubQueries</vt:lpstr>
      <vt:lpstr> An Example</vt:lpstr>
      <vt:lpstr> An Example</vt:lpstr>
      <vt:lpstr> An Example</vt:lpstr>
      <vt:lpstr> How Oracle Solves  Correlated SubQueries ? </vt:lpstr>
      <vt:lpstr> How Oracle Solves  Correlated SubQueries ? 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629</cp:revision>
  <dcterms:created xsi:type="dcterms:W3CDTF">2015-12-21T13:46:48Z</dcterms:created>
  <dcterms:modified xsi:type="dcterms:W3CDTF">2020-07-08T12:51:40Z</dcterms:modified>
</cp:coreProperties>
</file>