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575" r:id="rId4"/>
    <p:sldId id="825" r:id="rId5"/>
    <p:sldId id="826" r:id="rId6"/>
    <p:sldId id="828" r:id="rId7"/>
    <p:sldId id="829" r:id="rId8"/>
    <p:sldId id="827" r:id="rId9"/>
    <p:sldId id="824" r:id="rId10"/>
    <p:sldId id="813" r:id="rId11"/>
    <p:sldId id="814" r:id="rId12"/>
    <p:sldId id="830" r:id="rId13"/>
    <p:sldId id="815" r:id="rId14"/>
    <p:sldId id="831" r:id="rId15"/>
    <p:sldId id="832" r:id="rId16"/>
    <p:sldId id="833" r:id="rId17"/>
    <p:sldId id="834" r:id="rId18"/>
    <p:sldId id="798" r:id="rId19"/>
    <p:sldId id="799" r:id="rId20"/>
    <p:sldId id="835" r:id="rId21"/>
    <p:sldId id="836" r:id="rId22"/>
    <p:sldId id="8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/>
              <a:t>SOME, </a:t>
            </a:r>
            <a:r>
              <a:rPr lang="en-US" sz="2800" b="1" dirty="0" smtClean="0"/>
              <a:t>ANY And ALL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r>
              <a:rPr lang="en-US" sz="2400" dirty="0" smtClean="0"/>
              <a:t> are used with </a:t>
            </a:r>
            <a:r>
              <a:rPr lang="en-US" sz="2400" b="1" dirty="0" smtClean="0">
                <a:solidFill>
                  <a:srgbClr val="00B050"/>
                </a:solidFill>
              </a:rPr>
              <a:t>relational operators </a:t>
            </a:r>
            <a:r>
              <a:rPr lang="en-US" sz="2400" dirty="0" smtClean="0"/>
              <a:t>and they </a:t>
            </a:r>
            <a:r>
              <a:rPr lang="en-US" sz="2400" b="1" dirty="0" smtClean="0">
                <a:solidFill>
                  <a:srgbClr val="0070C0"/>
                </a:solidFill>
              </a:rPr>
              <a:t>compare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outer value </a:t>
            </a:r>
            <a:r>
              <a:rPr lang="en-US" sz="2400" dirty="0" smtClean="0"/>
              <a:t>to each of the value in the list generated by </a:t>
            </a:r>
            <a:r>
              <a:rPr lang="en-US" sz="2400" b="1" dirty="0" smtClean="0">
                <a:solidFill>
                  <a:srgbClr val="7030A0"/>
                </a:solidFill>
              </a:rPr>
              <a:t>INNER QUERY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They have the </a:t>
            </a:r>
            <a:r>
              <a:rPr lang="en-US" sz="2400" b="1" dirty="0" smtClean="0">
                <a:solidFill>
                  <a:schemeClr val="accent1"/>
                </a:solidFill>
              </a:rPr>
              <a:t>power </a:t>
            </a:r>
            <a:r>
              <a:rPr lang="en-US" sz="2400" dirty="0" smtClean="0"/>
              <a:t>to make all </a:t>
            </a:r>
            <a:r>
              <a:rPr lang="en-US" sz="2400" b="1" dirty="0" smtClean="0">
                <a:solidFill>
                  <a:srgbClr val="00B050"/>
                </a:solidFill>
              </a:rPr>
              <a:t>relational operators </a:t>
            </a:r>
            <a:r>
              <a:rPr lang="en-US" sz="2400" dirty="0" smtClean="0"/>
              <a:t>behave like </a:t>
            </a:r>
            <a:r>
              <a:rPr lang="en-US" sz="2400" b="1" dirty="0" smtClean="0">
                <a:solidFill>
                  <a:srgbClr val="0070C0"/>
                </a:solidFill>
              </a:rPr>
              <a:t>multi valued comparison operator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ANY </a:t>
            </a:r>
            <a:r>
              <a:rPr lang="en-IN" sz="2000" b="1" dirty="0" smtClean="0"/>
              <a:t>operator </a:t>
            </a:r>
            <a:r>
              <a:rPr lang="en-IN" sz="2000" b="1" dirty="0" smtClean="0">
                <a:solidFill>
                  <a:srgbClr val="7030A0"/>
                </a:solidFill>
              </a:rPr>
              <a:t>checks </a:t>
            </a:r>
            <a:r>
              <a:rPr lang="en-IN" sz="2000" b="1" dirty="0" smtClean="0"/>
              <a:t>whether </a:t>
            </a:r>
            <a:r>
              <a:rPr lang="en-IN" sz="2000" b="1" dirty="0" smtClean="0">
                <a:solidFill>
                  <a:srgbClr val="0070C0"/>
                </a:solidFill>
              </a:rPr>
              <a:t>any value in the list </a:t>
            </a:r>
            <a:r>
              <a:rPr lang="en-IN" sz="2000" b="1" dirty="0" smtClean="0"/>
              <a:t>makes the </a:t>
            </a:r>
            <a:r>
              <a:rPr lang="en-IN" sz="2000" b="1" dirty="0" smtClean="0">
                <a:solidFill>
                  <a:srgbClr val="00B050"/>
                </a:solidFill>
              </a:rPr>
              <a:t>condition true</a:t>
            </a:r>
            <a:r>
              <a:rPr lang="en-IN" sz="2000" b="1" dirty="0" smtClean="0"/>
              <a:t>. </a:t>
            </a:r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IN" sz="2000" b="1" dirty="0" smtClean="0"/>
              <a:t> operator </a:t>
            </a:r>
            <a:r>
              <a:rPr lang="en-IN" sz="2000" b="1" dirty="0" smtClean="0">
                <a:solidFill>
                  <a:srgbClr val="00B050"/>
                </a:solidFill>
              </a:rPr>
              <a:t>returns rows </a:t>
            </a:r>
            <a:r>
              <a:rPr lang="en-IN" sz="2000" b="1" dirty="0" smtClean="0"/>
              <a:t>if the </a:t>
            </a:r>
            <a:r>
              <a:rPr lang="en-IN" sz="2000" b="1" dirty="0" smtClean="0">
                <a:solidFill>
                  <a:srgbClr val="0070C0"/>
                </a:solidFill>
              </a:rPr>
              <a:t>condition is true </a:t>
            </a:r>
            <a:r>
              <a:rPr lang="en-IN" sz="2000" b="1" dirty="0" smtClean="0"/>
              <a:t>for </a:t>
            </a:r>
            <a:r>
              <a:rPr lang="en-IN" sz="2000" b="1" dirty="0" smtClean="0">
                <a:solidFill>
                  <a:schemeClr val="accent1"/>
                </a:solidFill>
              </a:rPr>
              <a:t>all the values </a:t>
            </a:r>
            <a:r>
              <a:rPr lang="en-IN" sz="2000" b="1" dirty="0" smtClean="0"/>
              <a:t>in the list. </a:t>
            </a:r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SOME</a:t>
            </a:r>
            <a:r>
              <a:rPr lang="en-IN" sz="2000" b="1" dirty="0" smtClean="0"/>
              <a:t> operator is </a:t>
            </a:r>
            <a:r>
              <a:rPr lang="en-IN" sz="2000" b="1" dirty="0" smtClean="0">
                <a:solidFill>
                  <a:srgbClr val="00B050"/>
                </a:solidFill>
              </a:rPr>
              <a:t>identical to ANY</a:t>
            </a:r>
            <a:r>
              <a:rPr lang="en-IN" sz="2000" b="1" dirty="0" smtClean="0"/>
              <a:t>, and the two can be used </a:t>
            </a:r>
            <a:r>
              <a:rPr lang="en-IN" sz="2000" b="1" dirty="0" smtClean="0">
                <a:solidFill>
                  <a:srgbClr val="7030A0"/>
                </a:solidFill>
              </a:rPr>
              <a:t>interchangeably.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WAQ</a:t>
            </a:r>
            <a:r>
              <a:rPr lang="en-US" sz="2000" dirty="0" smtClean="0"/>
              <a:t> to display the </a:t>
            </a:r>
            <a:r>
              <a:rPr lang="en-US" sz="2000" b="1" dirty="0" smtClean="0">
                <a:solidFill>
                  <a:srgbClr val="0070C0"/>
                </a:solidFill>
              </a:rPr>
              <a:t>names</a:t>
            </a:r>
            <a:r>
              <a:rPr lang="en-US" sz="2000" dirty="0" smtClean="0"/>
              <a:t> of all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sz="2000" dirty="0" smtClean="0"/>
              <a:t> whose </a:t>
            </a:r>
            <a:r>
              <a:rPr lang="en-US" sz="2000" b="1" dirty="0" smtClean="0">
                <a:solidFill>
                  <a:srgbClr val="0070C0"/>
                </a:solidFill>
              </a:rPr>
              <a:t>salary </a:t>
            </a:r>
            <a:r>
              <a:rPr lang="en-US" sz="2000" dirty="0" smtClean="0"/>
              <a:t>is </a:t>
            </a:r>
            <a:r>
              <a:rPr lang="en-US" sz="2000" b="1" dirty="0" smtClean="0">
                <a:solidFill>
                  <a:srgbClr val="C00000"/>
                </a:solidFill>
              </a:rPr>
              <a:t>greater than </a:t>
            </a:r>
            <a:r>
              <a:rPr lang="en-US" sz="2000" dirty="0" smtClean="0"/>
              <a:t>the salary of </a:t>
            </a:r>
            <a:r>
              <a:rPr lang="en-US" sz="2000" b="1" dirty="0" smtClean="0">
                <a:solidFill>
                  <a:srgbClr val="002060"/>
                </a:solidFill>
              </a:rPr>
              <a:t>any</a:t>
            </a:r>
            <a:r>
              <a:rPr lang="en-US" sz="2000" b="1" dirty="0" smtClean="0">
                <a:solidFill>
                  <a:srgbClr val="00B050"/>
                </a:solidFill>
              </a:rPr>
              <a:t> SALESMAN </a:t>
            </a:r>
            <a:r>
              <a:rPr lang="en-US" sz="2000" dirty="0" smtClean="0"/>
              <a:t>?</a:t>
            </a:r>
          </a:p>
          <a:p>
            <a:r>
              <a:rPr lang="en-US" sz="2000" b="1" dirty="0" smtClean="0"/>
              <a:t>Solution 1: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Solution 2: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1900" dirty="0" smtClean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643998" cy="1857388"/>
          </a:xfrm>
          <a:prstGeom prst="rect">
            <a:avLst/>
          </a:prstGeom>
        </p:spPr>
      </p:pic>
      <p:pic>
        <p:nvPicPr>
          <p:cNvPr id="8" name="Picture 7" descr="sbq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143512"/>
            <a:ext cx="8786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WAQ</a:t>
            </a:r>
            <a:r>
              <a:rPr lang="en-US" sz="2400" dirty="0" smtClean="0"/>
              <a:t> to display the </a:t>
            </a:r>
            <a:r>
              <a:rPr lang="en-US" sz="2400" b="1" dirty="0" smtClean="0">
                <a:solidFill>
                  <a:srgbClr val="0070C0"/>
                </a:solidFill>
              </a:rPr>
              <a:t>names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sz="2400" dirty="0" smtClean="0"/>
              <a:t> whose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greater than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salary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every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SALESMAN</a:t>
            </a:r>
            <a:r>
              <a:rPr lang="en-US" sz="2400" dirty="0" smtClean="0"/>
              <a:t> ?</a:t>
            </a:r>
          </a:p>
          <a:p>
            <a:r>
              <a:rPr lang="en-US" sz="2400" b="1" dirty="0" smtClean="0"/>
              <a:t>Solution 1: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Solution 2: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1900" dirty="0" smtClean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786873" cy="1857388"/>
          </a:xfrm>
          <a:prstGeom prst="rect">
            <a:avLst/>
          </a:prstGeom>
        </p:spPr>
      </p:pic>
      <p:pic>
        <p:nvPicPr>
          <p:cNvPr id="8" name="Picture 7" descr="sbq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5143512"/>
            <a:ext cx="8858312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EXISTS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EXISTS </a:t>
            </a:r>
            <a:r>
              <a:rPr lang="en-IN" sz="2400" dirty="0" smtClean="0"/>
              <a:t>operator is used for </a:t>
            </a:r>
            <a:r>
              <a:rPr lang="en-IN" sz="2400" b="1" dirty="0" smtClean="0">
                <a:solidFill>
                  <a:srgbClr val="7030A0"/>
                </a:solidFill>
              </a:rPr>
              <a:t>CORRELATED SUBQUERIES </a:t>
            </a:r>
            <a:r>
              <a:rPr lang="en-IN" sz="2400" dirty="0" smtClean="0"/>
              <a:t>and it </a:t>
            </a:r>
            <a:r>
              <a:rPr lang="en-IN" sz="2400" b="1" dirty="0" smtClean="0">
                <a:solidFill>
                  <a:srgbClr val="00B050"/>
                </a:solidFill>
              </a:rPr>
              <a:t>tests</a:t>
            </a:r>
            <a:r>
              <a:rPr lang="en-IN" sz="2400" dirty="0" smtClean="0"/>
              <a:t> whether the </a:t>
            </a:r>
            <a:r>
              <a:rPr lang="en-IN" sz="2400" b="1" dirty="0" err="1" smtClean="0">
                <a:solidFill>
                  <a:srgbClr val="0070C0"/>
                </a:solidFill>
              </a:rPr>
              <a:t>subquery</a:t>
            </a:r>
            <a:r>
              <a:rPr lang="en-IN" sz="2400" dirty="0" smtClean="0"/>
              <a:t> returns </a:t>
            </a:r>
            <a:r>
              <a:rPr lang="en-IN" sz="2400" b="1" dirty="0" smtClean="0">
                <a:solidFill>
                  <a:srgbClr val="C00000"/>
                </a:solidFill>
              </a:rPr>
              <a:t>at least one row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Because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EXISTS </a:t>
            </a:r>
            <a:r>
              <a:rPr lang="en-IN" sz="2400" dirty="0" smtClean="0"/>
              <a:t>tests only </a:t>
            </a:r>
            <a:r>
              <a:rPr lang="en-IN" sz="2400" b="1" dirty="0" smtClean="0">
                <a:solidFill>
                  <a:srgbClr val="00B050"/>
                </a:solidFill>
              </a:rPr>
              <a:t>whether a row exists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columns </a:t>
            </a:r>
            <a:r>
              <a:rPr lang="en-IN" sz="2400" dirty="0" smtClean="0"/>
              <a:t>shown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 smtClean="0"/>
              <a:t> list 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subquery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irrelevant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1"/>
                </a:solidFill>
              </a:rPr>
              <a:t>Typically</a:t>
            </a:r>
            <a:r>
              <a:rPr lang="en-IN" sz="2400" dirty="0" smtClean="0"/>
              <a:t>, we use a </a:t>
            </a:r>
            <a:r>
              <a:rPr lang="en-IN" sz="2400" b="1" dirty="0" smtClean="0">
                <a:solidFill>
                  <a:srgbClr val="7030A0"/>
                </a:solidFill>
              </a:rPr>
              <a:t>single-character text literal</a:t>
            </a:r>
            <a:r>
              <a:rPr lang="en-IN" sz="2400" dirty="0" smtClean="0"/>
              <a:t>, such as </a:t>
            </a:r>
            <a:r>
              <a:rPr lang="en-IN" sz="2400" b="1" dirty="0" smtClean="0">
                <a:solidFill>
                  <a:srgbClr val="C00000"/>
                </a:solidFill>
              </a:rPr>
              <a:t>‘X’</a:t>
            </a:r>
            <a:r>
              <a:rPr lang="en-IN" sz="2400" dirty="0" smtClean="0"/>
              <a:t>, or the keyword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 or any number like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dirty="0" smtClean="0">
                <a:solidFill>
                  <a:srgbClr val="0070C0"/>
                </a:solidFill>
              </a:rPr>
              <a:t>names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those departments </a:t>
            </a:r>
            <a:r>
              <a:rPr lang="en-US" sz="2400" dirty="0" smtClean="0"/>
              <a:t>who have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employees </a:t>
            </a:r>
            <a:r>
              <a:rPr lang="en-US" sz="2400" dirty="0" smtClean="0"/>
              <a:t>working in them.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pPr lvl="1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For every row </a:t>
            </a:r>
            <a:r>
              <a:rPr lang="en-IN" dirty="0" smtClean="0"/>
              <a:t>of the </a:t>
            </a:r>
            <a:r>
              <a:rPr lang="en-IN" b="1" dirty="0" smtClean="0">
                <a:solidFill>
                  <a:srgbClr val="002060"/>
                </a:solidFill>
              </a:rPr>
              <a:t>DEPT</a:t>
            </a:r>
            <a:r>
              <a:rPr lang="en-IN" dirty="0" smtClean="0"/>
              <a:t> table, the </a:t>
            </a:r>
            <a:r>
              <a:rPr lang="en-IN" b="1" dirty="0" smtClean="0">
                <a:solidFill>
                  <a:srgbClr val="7030A0"/>
                </a:solidFill>
              </a:rPr>
              <a:t>OUTER QUERY </a:t>
            </a:r>
            <a:r>
              <a:rPr lang="en-IN" dirty="0" smtClean="0"/>
              <a:t>evaluates the </a:t>
            </a:r>
            <a:r>
              <a:rPr lang="en-IN" b="1" dirty="0" smtClean="0">
                <a:solidFill>
                  <a:srgbClr val="7030A0"/>
                </a:solidFill>
              </a:rPr>
              <a:t>INNER QUERY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It </a:t>
            </a:r>
            <a:r>
              <a:rPr lang="en-IN" b="1" dirty="0" smtClean="0">
                <a:solidFill>
                  <a:srgbClr val="00B050"/>
                </a:solidFill>
              </a:rPr>
              <a:t>checks</a:t>
            </a:r>
            <a:r>
              <a:rPr lang="en-IN" dirty="0" smtClean="0"/>
              <a:t> whether the current row’s </a:t>
            </a:r>
            <a:r>
              <a:rPr lang="en-IN" b="1" dirty="0" smtClean="0">
                <a:solidFill>
                  <a:srgbClr val="0070C0"/>
                </a:solidFill>
              </a:rPr>
              <a:t>DEPTNO</a:t>
            </a:r>
            <a:r>
              <a:rPr lang="en-IN" dirty="0" smtClean="0"/>
              <a:t> value </a:t>
            </a:r>
            <a:r>
              <a:rPr lang="en-IN" b="1" dirty="0" smtClean="0">
                <a:solidFill>
                  <a:srgbClr val="00B050"/>
                </a:solidFill>
              </a:rPr>
              <a:t>exists </a:t>
            </a:r>
            <a:r>
              <a:rPr lang="en-IN" dirty="0" smtClean="0"/>
              <a:t>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dirty="0" smtClean="0"/>
              <a:t> table’s </a:t>
            </a:r>
            <a:r>
              <a:rPr lang="en-IN" b="1" dirty="0" smtClean="0">
                <a:solidFill>
                  <a:srgbClr val="0070C0"/>
                </a:solidFill>
              </a:rPr>
              <a:t>DEPTNO</a:t>
            </a:r>
            <a:r>
              <a:rPr lang="en-IN" dirty="0" smtClean="0"/>
              <a:t> column. </a:t>
            </a:r>
          </a:p>
          <a:p>
            <a:pPr lvl="1"/>
            <a:r>
              <a:rPr lang="en-IN" dirty="0" smtClean="0"/>
              <a:t>If a row with the </a:t>
            </a:r>
            <a:r>
              <a:rPr lang="en-IN" b="1" dirty="0" smtClean="0">
                <a:solidFill>
                  <a:srgbClr val="00B050"/>
                </a:solidFill>
              </a:rPr>
              <a:t>appropriate value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7030A0"/>
                </a:solidFill>
              </a:rPr>
              <a:t>found,</a:t>
            </a:r>
            <a:r>
              <a:rPr lang="en-IN" dirty="0" smtClean="0"/>
              <a:t> the condition is </a:t>
            </a:r>
            <a:r>
              <a:rPr lang="en-IN" b="1" dirty="0" smtClean="0">
                <a:solidFill>
                  <a:srgbClr val="002060"/>
                </a:solidFill>
              </a:rPr>
              <a:t>true</a:t>
            </a:r>
            <a:r>
              <a:rPr lang="en-IN" dirty="0" smtClean="0"/>
              <a:t>, and the </a:t>
            </a:r>
            <a:r>
              <a:rPr lang="en-IN" b="1" dirty="0" smtClean="0">
                <a:solidFill>
                  <a:srgbClr val="C00000"/>
                </a:solidFill>
              </a:rPr>
              <a:t>outer row </a:t>
            </a:r>
            <a:r>
              <a:rPr lang="en-IN" dirty="0" smtClean="0"/>
              <a:t>is </a:t>
            </a:r>
            <a:r>
              <a:rPr lang="en-IN" b="1" dirty="0" smtClean="0">
                <a:solidFill>
                  <a:srgbClr val="0070C0"/>
                </a:solidFill>
              </a:rPr>
              <a:t>included</a:t>
            </a:r>
            <a:r>
              <a:rPr lang="en-IN" dirty="0" smtClean="0"/>
              <a:t> in the </a:t>
            </a:r>
            <a:r>
              <a:rPr lang="en-IN" b="1" dirty="0" smtClean="0">
                <a:solidFill>
                  <a:schemeClr val="accent1"/>
                </a:solidFill>
              </a:rPr>
              <a:t>result</a:t>
            </a:r>
            <a:r>
              <a:rPr lang="en-IN" dirty="0" smtClean="0"/>
              <a:t>.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bq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68"/>
            <a:ext cx="8786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Alternate Solutions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also can write above query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using IN operator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Also the same query can be written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using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equi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join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357430"/>
            <a:ext cx="8572560" cy="1590763"/>
          </a:xfrm>
          <a:prstGeom prst="rect">
            <a:avLst/>
          </a:prstGeom>
        </p:spPr>
      </p:pic>
      <p:pic>
        <p:nvPicPr>
          <p:cNvPr id="9" name="Picture 8" descr="sbq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15436" cy="1612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NOT EXISTS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EXISTS </a:t>
            </a:r>
            <a:r>
              <a:rPr lang="en-IN" sz="2400" dirty="0" smtClean="0"/>
              <a:t>operator is the </a:t>
            </a:r>
            <a:r>
              <a:rPr lang="en-IN" sz="2400" b="1" dirty="0" smtClean="0">
                <a:solidFill>
                  <a:srgbClr val="0070C0"/>
                </a:solidFill>
              </a:rPr>
              <a:t>opposite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EXISTS </a:t>
            </a:r>
            <a:r>
              <a:rPr lang="en-IN" sz="2400" dirty="0" smtClean="0"/>
              <a:t>operator; it </a:t>
            </a:r>
            <a:r>
              <a:rPr lang="en-IN" sz="2400" b="1" dirty="0" smtClean="0">
                <a:solidFill>
                  <a:srgbClr val="00B050"/>
                </a:solidFill>
              </a:rPr>
              <a:t>tests </a:t>
            </a:r>
            <a:r>
              <a:rPr lang="en-IN" sz="2400" dirty="0" smtClean="0"/>
              <a:t>whether a </a:t>
            </a:r>
            <a:r>
              <a:rPr lang="en-IN" sz="2400" b="1" dirty="0" smtClean="0">
                <a:solidFill>
                  <a:srgbClr val="7030A0"/>
                </a:solidFill>
              </a:rPr>
              <a:t>matching row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CANNOT BE FOUND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operator is the </a:t>
            </a:r>
            <a:r>
              <a:rPr lang="en-IN" sz="2400" b="1" dirty="0" smtClean="0">
                <a:solidFill>
                  <a:srgbClr val="00B050"/>
                </a:solidFill>
              </a:rPr>
              <a:t>most frequently used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7030A0"/>
                </a:solidFill>
              </a:rPr>
              <a:t>CORRELATED SUBQUERY </a:t>
            </a:r>
            <a:r>
              <a:rPr lang="en-IN" sz="2400" dirty="0" smtClean="0"/>
              <a:t>construct.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WAQ</a:t>
            </a:r>
            <a:r>
              <a:rPr lang="en-US" sz="2400" dirty="0" smtClean="0"/>
              <a:t> to display </a:t>
            </a:r>
            <a:r>
              <a:rPr lang="en-US" sz="2400" b="1" dirty="0" smtClean="0">
                <a:solidFill>
                  <a:srgbClr val="0070C0"/>
                </a:solidFill>
              </a:rPr>
              <a:t>names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those departments </a:t>
            </a:r>
            <a:r>
              <a:rPr lang="en-US" sz="2400" dirty="0" smtClean="0"/>
              <a:t>who </a:t>
            </a:r>
            <a:r>
              <a:rPr lang="en-US" sz="2400" b="1" dirty="0" smtClean="0">
                <a:solidFill>
                  <a:srgbClr val="00B050"/>
                </a:solidFill>
              </a:rPr>
              <a:t>do not have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employees </a:t>
            </a:r>
            <a:r>
              <a:rPr lang="en-US" sz="2400" dirty="0" smtClean="0"/>
              <a:t>working in them.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bq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86874" cy="2351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Answer This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Can we rewrite the previous query using </a:t>
            </a:r>
            <a:r>
              <a:rPr lang="en-IN" sz="2400" b="1" dirty="0" err="1" smtClean="0">
                <a:solidFill>
                  <a:srgbClr val="00B050"/>
                </a:solidFill>
              </a:rPr>
              <a:t>th</a:t>
            </a:r>
            <a:r>
              <a:rPr lang="en-IN" sz="2400" b="1" dirty="0" smtClean="0">
                <a:solidFill>
                  <a:srgbClr val="00B050"/>
                </a:solidFill>
              </a:rPr>
              <a:t> NOT IN operator ?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Yes , we can </a:t>
            </a:r>
            <a:r>
              <a:rPr lang="en-IN" sz="2400" b="1" dirty="0" smtClean="0">
                <a:solidFill>
                  <a:srgbClr val="0070C0"/>
                </a:solidFill>
              </a:rPr>
              <a:t>rewrite it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IN </a:t>
            </a:r>
            <a:r>
              <a:rPr lang="en-IN" sz="2400" dirty="0" smtClean="0"/>
              <a:t>operator.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IN </a:t>
            </a:r>
            <a:r>
              <a:rPr lang="en-IN" sz="2400" dirty="0" smtClean="0"/>
              <a:t>operator </a:t>
            </a:r>
            <a:r>
              <a:rPr lang="en-IN" sz="2400" b="1" dirty="0" smtClean="0">
                <a:solidFill>
                  <a:srgbClr val="0070C0"/>
                </a:solidFill>
              </a:rPr>
              <a:t>does not always yield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same result</a:t>
            </a:r>
            <a:r>
              <a:rPr lang="en-IN" sz="2400" dirty="0" smtClean="0"/>
              <a:t> if </a:t>
            </a:r>
            <a:r>
              <a:rPr lang="en-IN" sz="2400" b="1" dirty="0" smtClean="0">
                <a:solidFill>
                  <a:srgbClr val="7030A0"/>
                </a:solidFill>
              </a:rPr>
              <a:t>NULL </a:t>
            </a:r>
            <a:r>
              <a:rPr lang="en-IN" sz="2400" dirty="0" smtClean="0"/>
              <a:t>values are </a:t>
            </a:r>
            <a:r>
              <a:rPr lang="en-IN" sz="2400" b="1" dirty="0" smtClean="0">
                <a:solidFill>
                  <a:srgbClr val="C00000"/>
                </a:solidFill>
              </a:rPr>
              <a:t>involved.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NOT EXISTS V/s NOT 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INSTRUCTOR 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ZIPCODE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bq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071678"/>
            <a:ext cx="8715436" cy="2347528"/>
          </a:xfrm>
          <a:prstGeom prst="rect">
            <a:avLst/>
          </a:prstGeom>
        </p:spPr>
      </p:pic>
      <p:pic>
        <p:nvPicPr>
          <p:cNvPr id="9" name="Picture 8" descr="sbq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5" y="5000636"/>
            <a:ext cx="8786874" cy="14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rgbClr val="0070C0"/>
                </a:solidFill>
                <a:latin typeface="Corbel" pitchFamily="34" charset="0"/>
              </a:rPr>
              <a:t>MultiColumn</a:t>
            </a: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900" b="1" dirty="0" err="1" smtClean="0">
                <a:solidFill>
                  <a:srgbClr val="0070C0"/>
                </a:solidFill>
                <a:latin typeface="Corbel" pitchFamily="34" charset="0"/>
              </a:rPr>
              <a:t>SubQueries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Using The ANY, ALL &amp; SOME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Using The EXISTS and NOT EXISTS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NOT EXISTS V/s NOT IN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NOT EXISTS V/s NOT 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WAQ to display t</a:t>
            </a:r>
            <a:r>
              <a:rPr lang="en-IN" sz="2400" dirty="0" smtClean="0"/>
              <a:t>he </a:t>
            </a:r>
            <a:r>
              <a:rPr lang="en-IN" sz="2400" b="1" dirty="0" smtClean="0">
                <a:solidFill>
                  <a:srgbClr val="0070C0"/>
                </a:solidFill>
              </a:rPr>
              <a:t>INSTRUCTOR_ID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FIRST_NAME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LAST_NAME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70C0"/>
                </a:solidFill>
              </a:rPr>
              <a:t>ZIP</a:t>
            </a:r>
            <a:r>
              <a:rPr lang="en-IN" sz="2400" dirty="0" smtClean="0"/>
              <a:t> columns 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IN" sz="2400" dirty="0" smtClean="0"/>
              <a:t> table where there is no corresponding zip code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ZIPCODE</a:t>
            </a:r>
            <a:r>
              <a:rPr lang="en-IN" sz="2400" dirty="0" smtClean="0"/>
              <a:t> table.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u="sng" dirty="0" smtClean="0">
                <a:solidFill>
                  <a:srgbClr val="00B050"/>
                </a:solidFill>
              </a:rPr>
              <a:t>Remember that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ZIP </a:t>
            </a:r>
            <a:r>
              <a:rPr lang="en-IN" sz="2400" dirty="0" smtClean="0"/>
              <a:t>column 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INSTRUCTOR</a:t>
            </a:r>
            <a:r>
              <a:rPr lang="en-IN" sz="2400" dirty="0" smtClean="0"/>
              <a:t> table allows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 values and these I</a:t>
            </a:r>
            <a:r>
              <a:rPr lang="en-IN" sz="2400" b="1" dirty="0" smtClean="0">
                <a:solidFill>
                  <a:srgbClr val="7030A0"/>
                </a:solidFill>
              </a:rPr>
              <a:t>NSTRUCTORS </a:t>
            </a:r>
            <a:r>
              <a:rPr lang="en-IN" sz="2400" dirty="0" smtClean="0"/>
              <a:t>should be </a:t>
            </a:r>
            <a:r>
              <a:rPr lang="en-IN" sz="2400" b="1" dirty="0" smtClean="0">
                <a:solidFill>
                  <a:srgbClr val="0070C0"/>
                </a:solidFill>
              </a:rPr>
              <a:t>displayed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output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NOT EXISTS V/s NOT IN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Using NOT EXISTS</a:t>
            </a:r>
            <a:endParaRPr lang="en-IN" sz="2400" dirty="0" smtClean="0">
              <a:solidFill>
                <a:srgbClr val="002060"/>
              </a:solidFill>
            </a:endParaRP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Using NOT IN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2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071678"/>
            <a:ext cx="7858180" cy="1868378"/>
          </a:xfrm>
          <a:prstGeom prst="rect">
            <a:avLst/>
          </a:prstGeom>
        </p:spPr>
      </p:pic>
      <p:pic>
        <p:nvPicPr>
          <p:cNvPr id="8" name="Picture 7" descr="sbq2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4786322"/>
            <a:ext cx="8072494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Difference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you can see, the difference between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EXISTS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IN</a:t>
            </a:r>
            <a:r>
              <a:rPr lang="en-IN" sz="2400" dirty="0" smtClean="0"/>
              <a:t> lies in the way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values are treated.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Instructor </a:t>
            </a:r>
            <a:r>
              <a:rPr lang="en-IN" sz="2400" b="1" dirty="0" smtClean="0">
                <a:solidFill>
                  <a:schemeClr val="accent1"/>
                </a:solidFill>
              </a:rPr>
              <a:t>Irene </a:t>
            </a:r>
            <a:r>
              <a:rPr lang="en-IN" sz="2400" b="1" dirty="0" err="1" smtClean="0">
                <a:solidFill>
                  <a:schemeClr val="accent1"/>
                </a:solidFill>
              </a:rPr>
              <a:t>Willig’s</a:t>
            </a:r>
            <a:r>
              <a:rPr lang="en-IN" sz="2400" b="1" dirty="0" smtClean="0">
                <a:solidFill>
                  <a:schemeClr val="accent1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ZIP</a:t>
            </a:r>
            <a:r>
              <a:rPr lang="en-IN" sz="2400" dirty="0" smtClean="0"/>
              <a:t> column contains a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 value.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EXISTS </a:t>
            </a:r>
            <a:r>
              <a:rPr lang="en-IN" sz="2400" dirty="0" smtClean="0"/>
              <a:t>operator tests for </a:t>
            </a:r>
            <a:r>
              <a:rPr lang="en-IN" sz="2400" b="1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 values;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IN </a:t>
            </a:r>
            <a:r>
              <a:rPr lang="en-IN" sz="2400" dirty="0" smtClean="0"/>
              <a:t>operator </a:t>
            </a:r>
            <a:r>
              <a:rPr lang="en-IN" sz="2400" b="1" dirty="0" smtClean="0">
                <a:solidFill>
                  <a:srgbClr val="00B050"/>
                </a:solidFill>
              </a:rPr>
              <a:t>does not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/>
              <a:t>MultiColumn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 far, the </a:t>
            </a:r>
            <a:r>
              <a:rPr lang="en-IN" sz="2400" b="1" dirty="0" err="1" smtClean="0">
                <a:solidFill>
                  <a:srgbClr val="0070C0"/>
                </a:solidFill>
              </a:rPr>
              <a:t>subquery</a:t>
            </a:r>
            <a:r>
              <a:rPr lang="en-IN" sz="2400" dirty="0" smtClean="0"/>
              <a:t> examples we have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discussed</a:t>
            </a:r>
            <a:r>
              <a:rPr lang="en-IN" sz="2400" dirty="0" smtClean="0"/>
              <a:t> have returned a </a:t>
            </a:r>
            <a:r>
              <a:rPr lang="en-IN" sz="2400" b="1" dirty="0" smtClean="0">
                <a:solidFill>
                  <a:srgbClr val="7030A0"/>
                </a:solidFill>
              </a:rPr>
              <a:t>single column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one or more rows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certain situations, however, we can use </a:t>
            </a:r>
            <a:r>
              <a:rPr lang="en-IN" sz="2400" b="1" dirty="0" err="1" smtClean="0">
                <a:solidFill>
                  <a:srgbClr val="0070C0"/>
                </a:solidFill>
              </a:rPr>
              <a:t>subqueries</a:t>
            </a:r>
            <a:r>
              <a:rPr lang="en-IN" sz="2400" dirty="0" smtClean="0"/>
              <a:t> that return </a:t>
            </a:r>
            <a:r>
              <a:rPr lang="en-IN" sz="2400" b="1" dirty="0" smtClean="0">
                <a:solidFill>
                  <a:srgbClr val="0070C0"/>
                </a:solidFill>
              </a:rPr>
              <a:t>two or more columns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Such </a:t>
            </a:r>
            <a:r>
              <a:rPr lang="en-US" sz="2400" b="1" dirty="0" err="1" smtClean="0">
                <a:solidFill>
                  <a:srgbClr val="0070C0"/>
                </a:solidFill>
              </a:rPr>
              <a:t>subqueries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7030A0"/>
                </a:solidFill>
              </a:rPr>
              <a:t>MULTICOLUMN SUBQUERIES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the concept </a:t>
            </a:r>
            <a:r>
              <a:rPr lang="en-IN" sz="2400" b="1" dirty="0" smtClean="0">
                <a:solidFill>
                  <a:srgbClr val="7030A0"/>
                </a:solidFill>
              </a:rPr>
              <a:t>MULTICOLUMN SUBQUERY </a:t>
            </a:r>
            <a:r>
              <a:rPr lang="en-IN" sz="2400" dirty="0" smtClean="0"/>
              <a:t>, consider the following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based on the above table try solving the query given next.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571744"/>
          <a:ext cx="8286807" cy="2700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269"/>
                <a:gridCol w="2762269"/>
                <a:gridCol w="2762269"/>
              </a:tblGrid>
              <a:tr h="3857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A_Age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A_Country</a:t>
                      </a:r>
                      <a:endParaRPr lang="en-IN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Sunil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India</a:t>
                      </a:r>
                      <a:endParaRPr lang="en-IN" b="1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USA</a:t>
                      </a:r>
                      <a:endParaRPr lang="en-IN" b="1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Rajiv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India</a:t>
                      </a:r>
                      <a:endParaRPr lang="en-IN" b="1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Walter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Australia</a:t>
                      </a:r>
                      <a:endParaRPr lang="en-IN" b="1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Anwar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Pak</a:t>
                      </a:r>
                      <a:endParaRPr lang="en-IN" b="1" dirty="0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Suleman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Pak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WAQ to display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age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B050"/>
                </a:solidFill>
              </a:rPr>
              <a:t>eldest </a:t>
            </a:r>
            <a:r>
              <a:rPr lang="en-IN" sz="2400" b="1" dirty="0" err="1" smtClean="0">
                <a:solidFill>
                  <a:srgbClr val="00B050"/>
                </a:solidFill>
              </a:rPr>
              <a:t>athelete</a:t>
            </a:r>
            <a:r>
              <a:rPr lang="en-IN" sz="2400" b="1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of every country.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solve the query is to use </a:t>
            </a:r>
            <a:r>
              <a:rPr lang="en-US" sz="2400" b="1" dirty="0" smtClean="0">
                <a:solidFill>
                  <a:srgbClr val="7030A0"/>
                </a:solidFill>
              </a:rPr>
              <a:t>CORRELATED SUBQUERY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A_name,A_age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A1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age = (Select max(age) 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A2 where A2.A_country=A1.A_country);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same query </a:t>
            </a:r>
            <a:r>
              <a:rPr lang="en-US" sz="2400" dirty="0" smtClean="0"/>
              <a:t>can be written in a </a:t>
            </a:r>
            <a:r>
              <a:rPr lang="en-US" sz="2400" b="1" dirty="0" smtClean="0">
                <a:solidFill>
                  <a:srgbClr val="00B050"/>
                </a:solidFill>
              </a:rPr>
              <a:t>much simpler way </a:t>
            </a:r>
            <a:r>
              <a:rPr lang="en-US" sz="2400" dirty="0" smtClean="0"/>
              <a:t>if we can compare both </a:t>
            </a:r>
            <a:r>
              <a:rPr lang="en-US" sz="2400" b="1" dirty="0" smtClean="0">
                <a:solidFill>
                  <a:srgbClr val="0070C0"/>
                </a:solidFill>
              </a:rPr>
              <a:t>age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country</a:t>
            </a:r>
            <a:r>
              <a:rPr lang="en-US" sz="2400" dirty="0" smtClean="0"/>
              <a:t> in the outer queries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clause.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where </a:t>
            </a:r>
            <a:r>
              <a:rPr lang="en-US" sz="2400" b="1" dirty="0" smtClean="0">
                <a:solidFill>
                  <a:srgbClr val="7030A0"/>
                </a:solidFill>
              </a:rPr>
              <a:t>MULTICOLUMN SUBQUERY </a:t>
            </a:r>
            <a:r>
              <a:rPr lang="en-US" sz="2400" dirty="0" smtClean="0"/>
              <a:t>comes into picture.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7030A0"/>
                </a:solidFill>
              </a:rPr>
              <a:t>MULTICOLUMN SUBQUERY </a:t>
            </a:r>
            <a:r>
              <a:rPr lang="en-IN" sz="2400" dirty="0" smtClean="0"/>
              <a:t>allows us to </a:t>
            </a:r>
            <a:r>
              <a:rPr lang="en-IN" sz="2400" b="1" dirty="0" smtClean="0">
                <a:solidFill>
                  <a:srgbClr val="C00000"/>
                </a:solidFill>
              </a:rPr>
              <a:t>compare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multiple columns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WHERE </a:t>
            </a:r>
            <a:r>
              <a:rPr lang="en-IN" sz="2400" dirty="0" smtClean="0"/>
              <a:t>clause to </a:t>
            </a:r>
            <a:r>
              <a:rPr lang="en-IN" sz="2400" b="1" dirty="0" smtClean="0">
                <a:solidFill>
                  <a:srgbClr val="C00000"/>
                </a:solidFill>
              </a:rPr>
              <a:t>multiple columns </a:t>
            </a:r>
            <a:r>
              <a:rPr lang="en-IN" sz="2400" dirty="0" smtClean="0"/>
              <a:t>of a </a:t>
            </a:r>
            <a:r>
              <a:rPr lang="en-IN" sz="2400" b="1" dirty="0" err="1" smtClean="0">
                <a:solidFill>
                  <a:srgbClr val="0070C0"/>
                </a:solidFill>
              </a:rPr>
              <a:t>subquery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 a </a:t>
            </a:r>
            <a:r>
              <a:rPr lang="en-US" sz="2400" b="1" dirty="0" smtClean="0">
                <a:solidFill>
                  <a:srgbClr val="00B050"/>
                </a:solidFill>
              </a:rPr>
              <a:t>much simpler version </a:t>
            </a:r>
            <a:r>
              <a:rPr lang="en-US" sz="2400" dirty="0" smtClean="0"/>
              <a:t>of the above query will be:</a:t>
            </a:r>
          </a:p>
          <a:p>
            <a:pPr lvl="1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A_name,A_age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age,country</a:t>
            </a:r>
            <a:r>
              <a:rPr lang="en-US" b="1" dirty="0" smtClean="0">
                <a:solidFill>
                  <a:srgbClr val="002060"/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 (Select </a:t>
            </a:r>
            <a:r>
              <a:rPr lang="en-US" b="1" dirty="0" smtClean="0">
                <a:solidFill>
                  <a:srgbClr val="002060"/>
                </a:solidFill>
              </a:rPr>
              <a:t>max(age),country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group by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A_country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dirty="0" smtClean="0"/>
          </a:p>
          <a:p>
            <a:r>
              <a:rPr lang="en-IN" sz="2400" dirty="0" smtClean="0"/>
              <a:t>The execution steps are just like those for the previous simple </a:t>
            </a:r>
            <a:r>
              <a:rPr lang="en-IN" sz="2400" dirty="0" err="1" smtClean="0"/>
              <a:t>subqueries</a:t>
            </a:r>
            <a:r>
              <a:rPr lang="en-IN" sz="2400" dirty="0" smtClean="0"/>
              <a:t>. </a:t>
            </a:r>
          </a:p>
          <a:p>
            <a:pPr lvl="1"/>
            <a:r>
              <a:rPr lang="en-IN" sz="2000" b="1" dirty="0" smtClean="0"/>
              <a:t>First, the </a:t>
            </a:r>
            <a:r>
              <a:rPr lang="en-IN" sz="2000" b="1" dirty="0" smtClean="0">
                <a:solidFill>
                  <a:srgbClr val="7030A0"/>
                </a:solidFill>
              </a:rPr>
              <a:t>innermost query </a:t>
            </a:r>
            <a:r>
              <a:rPr lang="en-IN" sz="2000" b="1" dirty="0" smtClean="0"/>
              <a:t>determines the </a:t>
            </a:r>
            <a:r>
              <a:rPr lang="en-IN" sz="2000" b="1" dirty="0" smtClean="0">
                <a:solidFill>
                  <a:srgbClr val="0070C0"/>
                </a:solidFill>
              </a:rPr>
              <a:t>max age </a:t>
            </a:r>
            <a:r>
              <a:rPr lang="en-IN" sz="2000" b="1" dirty="0" smtClean="0"/>
              <a:t>of </a:t>
            </a:r>
            <a:r>
              <a:rPr lang="en-IN" sz="2000" b="1" dirty="0" err="1" smtClean="0">
                <a:solidFill>
                  <a:srgbClr val="00B050"/>
                </a:solidFill>
              </a:rPr>
              <a:t>atheletes</a:t>
            </a:r>
            <a:r>
              <a:rPr lang="en-IN" sz="2000" b="1" dirty="0" smtClean="0"/>
              <a:t> for each country. </a:t>
            </a:r>
          </a:p>
          <a:p>
            <a:pPr lvl="1"/>
            <a:r>
              <a:rPr lang="en-IN" sz="2000" b="1" dirty="0" smtClean="0"/>
              <a:t>Then the </a:t>
            </a:r>
            <a:r>
              <a:rPr lang="en-IN" sz="2000" b="1" dirty="0" smtClean="0">
                <a:solidFill>
                  <a:srgbClr val="002060"/>
                </a:solidFill>
              </a:rPr>
              <a:t>pairs of columns </a:t>
            </a:r>
            <a:r>
              <a:rPr lang="en-IN" sz="2000" b="1" dirty="0" smtClean="0"/>
              <a:t>are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compared</a:t>
            </a:r>
            <a:r>
              <a:rPr lang="en-IN" sz="2000" b="1" dirty="0" smtClean="0"/>
              <a:t>. </a:t>
            </a:r>
          </a:p>
          <a:p>
            <a:pPr lvl="1"/>
            <a:r>
              <a:rPr lang="en-IN" sz="2000" b="1" dirty="0" smtClean="0"/>
              <a:t>If the </a:t>
            </a:r>
            <a:r>
              <a:rPr lang="en-IN" sz="2000" b="1" dirty="0" smtClean="0">
                <a:solidFill>
                  <a:srgbClr val="0070C0"/>
                </a:solidFill>
              </a:rPr>
              <a:t>column pair matches</a:t>
            </a:r>
            <a:r>
              <a:rPr lang="en-IN" sz="2000" b="1" dirty="0" smtClean="0"/>
              <a:t>, </a:t>
            </a:r>
            <a:r>
              <a:rPr lang="en-IN" sz="2000" b="1" dirty="0" smtClean="0">
                <a:solidFill>
                  <a:srgbClr val="00B050"/>
                </a:solidFill>
              </a:rPr>
              <a:t>Oracle</a:t>
            </a:r>
            <a:r>
              <a:rPr lang="en-IN" sz="2000" b="1" dirty="0" smtClean="0"/>
              <a:t> displays the record.</a:t>
            </a:r>
            <a:endParaRPr lang="en-US" sz="2000" b="1" dirty="0" smtClean="0"/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No of columns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clause of </a:t>
            </a:r>
            <a:r>
              <a:rPr lang="en-US" sz="2400" b="1" dirty="0" smtClean="0">
                <a:solidFill>
                  <a:srgbClr val="7030A0"/>
                </a:solidFill>
              </a:rPr>
              <a:t>OUTER QUERY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clause of </a:t>
            </a:r>
            <a:r>
              <a:rPr lang="en-US" sz="2400" b="1" dirty="0" smtClean="0">
                <a:solidFill>
                  <a:srgbClr val="7030A0"/>
                </a:solidFill>
              </a:rPr>
              <a:t>INNER QUERY </a:t>
            </a:r>
            <a:r>
              <a:rPr lang="en-US" sz="2400" dirty="0" smtClean="0"/>
              <a:t>must be </a:t>
            </a:r>
            <a:r>
              <a:rPr lang="en-US" sz="2400" b="1" dirty="0" smtClean="0">
                <a:solidFill>
                  <a:srgbClr val="002060"/>
                </a:solidFill>
              </a:rPr>
              <a:t>same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compulsory to enclose all the columns mentioned in the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clause of the </a:t>
            </a:r>
            <a:r>
              <a:rPr lang="en-US" sz="2400" b="1" dirty="0" smtClean="0">
                <a:solidFill>
                  <a:srgbClr val="7030A0"/>
                </a:solidFill>
              </a:rPr>
              <a:t>OUTER QUERY </a:t>
            </a:r>
            <a:r>
              <a:rPr lang="en-US" sz="2400" dirty="0" smtClean="0"/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pair of parenthesis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Order of columns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clause of </a:t>
            </a:r>
            <a:r>
              <a:rPr lang="en-US" sz="2400" b="1" dirty="0" smtClean="0">
                <a:solidFill>
                  <a:srgbClr val="7030A0"/>
                </a:solidFill>
              </a:rPr>
              <a:t>OUTER QUERY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clause of </a:t>
            </a:r>
            <a:r>
              <a:rPr lang="en-US" sz="2400" b="1" dirty="0" smtClean="0">
                <a:solidFill>
                  <a:srgbClr val="7030A0"/>
                </a:solidFill>
              </a:rPr>
              <a:t>INNER QUERY </a:t>
            </a:r>
            <a:r>
              <a:rPr lang="en-US" sz="2400" dirty="0" smtClean="0"/>
              <a:t>must be </a:t>
            </a:r>
            <a:r>
              <a:rPr lang="en-US" sz="2400" b="1" dirty="0" smtClean="0">
                <a:solidFill>
                  <a:srgbClr val="002060"/>
                </a:solidFill>
              </a:rPr>
              <a:t>same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WAQ</a:t>
            </a:r>
            <a:r>
              <a:rPr lang="en-US" sz="2400" dirty="0" smtClean="0"/>
              <a:t>, to display the </a:t>
            </a:r>
            <a:r>
              <a:rPr lang="en-US" sz="2400" b="1" dirty="0" smtClean="0">
                <a:solidFill>
                  <a:srgbClr val="0070C0"/>
                </a:solidFill>
              </a:rPr>
              <a:t>names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last hired employee</a:t>
            </a:r>
            <a:r>
              <a:rPr lang="en-US" sz="2400" dirty="0" smtClean="0"/>
              <a:t> along with his </a:t>
            </a:r>
            <a:r>
              <a:rPr lang="en-US" sz="2400" b="1" dirty="0" err="1" smtClean="0">
                <a:solidFill>
                  <a:srgbClr val="0070C0"/>
                </a:solidFill>
              </a:rPr>
              <a:t>hiredate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each department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643182"/>
            <a:ext cx="8715436" cy="368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7488</TotalTime>
  <Words>859</Words>
  <Application>Microsoft Office PowerPoint</Application>
  <PresentationFormat>On-screen Show (4:3)</PresentationFormat>
  <Paragraphs>234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MultiColumn SubQueries</vt:lpstr>
      <vt:lpstr> An Example</vt:lpstr>
      <vt:lpstr> An Example</vt:lpstr>
      <vt:lpstr> An Example</vt:lpstr>
      <vt:lpstr> An Example</vt:lpstr>
      <vt:lpstr> Points To Remember</vt:lpstr>
      <vt:lpstr> Queries</vt:lpstr>
      <vt:lpstr> The SOME, ANY And ALL Operators</vt:lpstr>
      <vt:lpstr> Queries</vt:lpstr>
      <vt:lpstr> Queries</vt:lpstr>
      <vt:lpstr> The EXISTS Operator</vt:lpstr>
      <vt:lpstr> Query</vt:lpstr>
      <vt:lpstr> Alternate Solutions</vt:lpstr>
      <vt:lpstr> The NOT EXISTS Operator</vt:lpstr>
      <vt:lpstr> Query</vt:lpstr>
      <vt:lpstr> Answer This </vt:lpstr>
      <vt:lpstr> NOT EXISTS V/s NOT IN</vt:lpstr>
      <vt:lpstr> NOT EXISTS V/s NOT IN</vt:lpstr>
      <vt:lpstr> NOT EXISTS V/s NOT IN</vt:lpstr>
      <vt:lpstr> The Difference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646</cp:revision>
  <dcterms:created xsi:type="dcterms:W3CDTF">2015-12-21T13:46:48Z</dcterms:created>
  <dcterms:modified xsi:type="dcterms:W3CDTF">2020-07-10T13:54:24Z</dcterms:modified>
</cp:coreProperties>
</file>