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575" r:id="rId4"/>
    <p:sldId id="837" r:id="rId5"/>
    <p:sldId id="838" r:id="rId6"/>
    <p:sldId id="839" r:id="rId7"/>
    <p:sldId id="840" r:id="rId8"/>
    <p:sldId id="841" r:id="rId9"/>
    <p:sldId id="842" r:id="rId10"/>
    <p:sldId id="843" r:id="rId11"/>
    <p:sldId id="844" r:id="rId12"/>
    <p:sldId id="825" r:id="rId13"/>
    <p:sldId id="845" r:id="rId14"/>
    <p:sldId id="846" r:id="rId15"/>
    <p:sldId id="82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Top N Analysis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</a:rPr>
              <a:t>Top-N analysis </a:t>
            </a:r>
            <a:r>
              <a:rPr lang="en-IN" sz="2400" dirty="0" smtClean="0"/>
              <a:t>or</a:t>
            </a:r>
            <a:r>
              <a:rPr lang="en-IN" sz="2400" b="1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Top-N queries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useful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00B050"/>
                </a:solidFill>
              </a:rPr>
              <a:t>scenarios</a:t>
            </a:r>
            <a:r>
              <a:rPr lang="en-IN" sz="2400" dirty="0" smtClean="0"/>
              <a:t> where the </a:t>
            </a:r>
            <a:r>
              <a:rPr lang="en-IN" sz="2400" b="1" dirty="0" smtClean="0">
                <a:solidFill>
                  <a:srgbClr val="7030A0"/>
                </a:solidFill>
              </a:rPr>
              <a:t>need is to display </a:t>
            </a:r>
            <a:r>
              <a:rPr lang="en-IN" sz="2400" dirty="0" smtClean="0"/>
              <a:t>only the </a:t>
            </a:r>
            <a:r>
              <a:rPr lang="en-IN" sz="2400" b="1" dirty="0" smtClean="0">
                <a:solidFill>
                  <a:srgbClr val="002060"/>
                </a:solidFill>
              </a:rPr>
              <a:t>n top-most </a:t>
            </a:r>
            <a:r>
              <a:rPr lang="en-IN" sz="2400" dirty="0" smtClean="0"/>
              <a:t>or the </a:t>
            </a:r>
            <a:r>
              <a:rPr lang="en-IN" sz="2400" b="1" dirty="0" smtClean="0">
                <a:solidFill>
                  <a:srgbClr val="002060"/>
                </a:solidFill>
              </a:rPr>
              <a:t>n bottom-most </a:t>
            </a:r>
            <a:r>
              <a:rPr lang="en-IN" sz="2400" dirty="0" smtClean="0"/>
              <a:t>records from a </a:t>
            </a:r>
            <a:r>
              <a:rPr lang="en-IN" sz="2400" b="1" dirty="0" smtClean="0">
                <a:solidFill>
                  <a:srgbClr val="C00000"/>
                </a:solidFill>
              </a:rPr>
              <a:t>table </a:t>
            </a:r>
            <a:r>
              <a:rPr lang="en-IN" sz="2400" dirty="0" smtClean="0"/>
              <a:t>based on a </a:t>
            </a:r>
            <a:r>
              <a:rPr lang="en-IN" sz="2400" b="1" dirty="0" smtClean="0">
                <a:solidFill>
                  <a:srgbClr val="00B050"/>
                </a:solidFill>
              </a:rPr>
              <a:t>condition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IN" sz="2400" dirty="0" smtClean="0"/>
              <a:t>For example, using </a:t>
            </a:r>
            <a:r>
              <a:rPr lang="en-IN" sz="2400" b="1" dirty="0" smtClean="0">
                <a:solidFill>
                  <a:srgbClr val="0070C0"/>
                </a:solidFill>
              </a:rPr>
              <a:t>Top-N analysis </a:t>
            </a:r>
            <a:r>
              <a:rPr lang="en-IN" sz="2400" dirty="0" smtClean="0"/>
              <a:t>you can perform the following types of queries:</a:t>
            </a:r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Top three earners </a:t>
            </a:r>
            <a:r>
              <a:rPr lang="en-IN" dirty="0" smtClean="0"/>
              <a:t>in the company</a:t>
            </a:r>
          </a:p>
          <a:p>
            <a:pPr lvl="1"/>
            <a:r>
              <a:rPr lang="en-IN" dirty="0" smtClean="0"/>
              <a:t>Four </a:t>
            </a:r>
            <a:r>
              <a:rPr lang="en-IN" b="1" dirty="0" smtClean="0">
                <a:solidFill>
                  <a:srgbClr val="002060"/>
                </a:solidFill>
              </a:rPr>
              <a:t>most recent </a:t>
            </a:r>
            <a:r>
              <a:rPr lang="en-IN" dirty="0" smtClean="0"/>
              <a:t>recruits in the company</a:t>
            </a: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Top two sales reps </a:t>
            </a:r>
            <a:r>
              <a:rPr lang="en-IN" dirty="0" smtClean="0"/>
              <a:t>who have sold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maximum number </a:t>
            </a:r>
            <a:r>
              <a:rPr lang="en-IN" dirty="0" smtClean="0"/>
              <a:t>of products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Top three products </a:t>
            </a:r>
            <a:r>
              <a:rPr lang="en-IN" dirty="0" smtClean="0"/>
              <a:t>that have had </a:t>
            </a:r>
            <a:r>
              <a:rPr lang="en-IN" b="1" dirty="0" smtClean="0">
                <a:solidFill>
                  <a:srgbClr val="0070C0"/>
                </a:solidFill>
              </a:rPr>
              <a:t>maximum sales </a:t>
            </a:r>
            <a:r>
              <a:rPr lang="en-IN" dirty="0" smtClean="0"/>
              <a:t>in the last six months</a:t>
            </a:r>
          </a:p>
          <a:p>
            <a:pPr lvl="1" fontAlgn="base"/>
            <a:endParaRPr lang="en-US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General Syntax Of </a:t>
            </a:r>
            <a:br>
              <a:rPr lang="en-US" sz="3200" b="1" dirty="0" smtClean="0"/>
            </a:br>
            <a:r>
              <a:rPr lang="en-US" sz="3200" b="1" dirty="0" smtClean="0"/>
              <a:t>Top N 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 fontAlgn="base">
              <a:buNone/>
            </a:pP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SELECT &lt;</a:t>
            </a:r>
            <a:r>
              <a:rPr lang="en-IN" sz="1900" b="1" dirty="0" err="1" smtClean="0">
                <a:solidFill>
                  <a:schemeClr val="accent6">
                    <a:lumMod val="75000"/>
                  </a:schemeClr>
                </a:solidFill>
              </a:rPr>
              <a:t>list_of_cols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1" fontAlgn="base">
              <a:buNone/>
            </a:pP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IN" sz="1900" b="1" dirty="0" smtClean="0">
                <a:solidFill>
                  <a:srgbClr val="002060"/>
                </a:solidFill>
              </a:rPr>
              <a:t>(your ordered query)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900" b="1" dirty="0" err="1" smtClean="0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 fontAlgn="base">
              <a:buNone/>
            </a:pP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1900" b="1" dirty="0" err="1" smtClean="0">
                <a:solidFill>
                  <a:schemeClr val="accent6">
                    <a:lumMod val="75000"/>
                  </a:schemeClr>
                </a:solidFill>
              </a:rPr>
              <a:t>rownum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 &lt;= </a:t>
            </a:r>
            <a:r>
              <a:rPr lang="en-IN" sz="1900" b="1" dirty="0" err="1" smtClean="0">
                <a:solidFill>
                  <a:schemeClr val="accent6">
                    <a:lumMod val="75000"/>
                  </a:schemeClr>
                </a:solidFill>
              </a:rPr>
              <a:t>Rows_to_return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/>
            <a:r>
              <a:rPr lang="en-US" sz="2400" b="1" dirty="0" smtClean="0">
                <a:solidFill>
                  <a:srgbClr val="00B050"/>
                </a:solidFill>
              </a:rPr>
              <a:t>Following</a:t>
            </a:r>
            <a:r>
              <a:rPr lang="en-US" sz="2400" dirty="0" smtClean="0"/>
              <a:t> is the </a:t>
            </a:r>
            <a:r>
              <a:rPr lang="en-US" sz="2400" b="1" dirty="0" smtClean="0">
                <a:solidFill>
                  <a:srgbClr val="0070C0"/>
                </a:solidFill>
              </a:rPr>
              <a:t>description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C00000"/>
                </a:solidFill>
              </a:rPr>
              <a:t>above syntax</a:t>
            </a:r>
            <a:r>
              <a:rPr lang="en-US" sz="2400" dirty="0" smtClean="0"/>
              <a:t>:</a:t>
            </a:r>
          </a:p>
          <a:p>
            <a:pPr lvl="1" fontAlgn="base"/>
            <a:endParaRPr lang="en-IN" sz="18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1800" dirty="0" smtClean="0">
                <a:solidFill>
                  <a:schemeClr val="tx1"/>
                </a:solidFill>
              </a:rPr>
              <a:t>A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subquery</a:t>
            </a:r>
            <a:r>
              <a:rPr lang="en-IN" sz="1800" dirty="0" smtClean="0">
                <a:solidFill>
                  <a:schemeClr val="tx1"/>
                </a:solidFill>
              </a:rPr>
              <a:t> (called 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inline view</a:t>
            </a:r>
            <a:r>
              <a:rPr lang="en-IN" sz="1800" dirty="0" smtClean="0">
                <a:solidFill>
                  <a:schemeClr val="tx1"/>
                </a:solidFill>
              </a:rPr>
              <a:t>) to generate the </a:t>
            </a:r>
            <a:r>
              <a:rPr lang="en-IN" sz="1800" b="1" dirty="0" smtClean="0">
                <a:solidFill>
                  <a:srgbClr val="0070C0"/>
                </a:solidFill>
              </a:rPr>
              <a:t>sorted list of data</a:t>
            </a:r>
            <a:r>
              <a:rPr lang="en-IN" sz="1800" dirty="0" smtClean="0">
                <a:solidFill>
                  <a:schemeClr val="tx1"/>
                </a:solidFill>
              </a:rPr>
              <a:t>. The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subquery</a:t>
            </a:r>
            <a:r>
              <a:rPr lang="en-IN" sz="1800" dirty="0" smtClean="0">
                <a:solidFill>
                  <a:schemeClr val="tx1"/>
                </a:solidFill>
              </a:rPr>
              <a:t> or the 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inline view </a:t>
            </a:r>
            <a:r>
              <a:rPr lang="en-IN" sz="1800" dirty="0" smtClean="0">
                <a:solidFill>
                  <a:schemeClr val="tx1"/>
                </a:solidFill>
              </a:rPr>
              <a:t>includes the </a:t>
            </a:r>
            <a:r>
              <a:rPr lang="en-IN" sz="1800" b="1" dirty="0" smtClean="0">
                <a:solidFill>
                  <a:srgbClr val="002060"/>
                </a:solidFill>
              </a:rPr>
              <a:t>ORDER BY </a:t>
            </a:r>
            <a:r>
              <a:rPr lang="en-IN" sz="1800" dirty="0" smtClean="0">
                <a:solidFill>
                  <a:schemeClr val="tx1"/>
                </a:solidFill>
              </a:rPr>
              <a:t>clause to </a:t>
            </a:r>
            <a:r>
              <a:rPr lang="en-IN" sz="1800" b="1" dirty="0" smtClean="0">
                <a:solidFill>
                  <a:schemeClr val="accent1"/>
                </a:solidFill>
              </a:rPr>
              <a:t>ensure</a:t>
            </a:r>
            <a:r>
              <a:rPr lang="en-IN" sz="1800" dirty="0" smtClean="0">
                <a:solidFill>
                  <a:schemeClr val="tx1"/>
                </a:solidFill>
              </a:rPr>
              <a:t> that the </a:t>
            </a:r>
            <a:r>
              <a:rPr lang="en-IN" sz="1800" b="1" dirty="0" smtClean="0">
                <a:solidFill>
                  <a:srgbClr val="7030A0"/>
                </a:solidFill>
              </a:rPr>
              <a:t>ranking</a:t>
            </a:r>
            <a:r>
              <a:rPr lang="en-IN" sz="1800" dirty="0" smtClean="0">
                <a:solidFill>
                  <a:schemeClr val="tx1"/>
                </a:solidFill>
              </a:rPr>
              <a:t> is in the </a:t>
            </a:r>
            <a:r>
              <a:rPr lang="en-IN" sz="1800" b="1" dirty="0" smtClean="0">
                <a:solidFill>
                  <a:srgbClr val="C00000"/>
                </a:solidFill>
              </a:rPr>
              <a:t>desired order</a:t>
            </a:r>
            <a:r>
              <a:rPr lang="en-IN" sz="18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An 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outer query </a:t>
            </a:r>
            <a:r>
              <a:rPr lang="en-IN" sz="1800" dirty="0" smtClean="0">
                <a:solidFill>
                  <a:schemeClr val="tx1"/>
                </a:solidFill>
              </a:rPr>
              <a:t>to </a:t>
            </a:r>
            <a:r>
              <a:rPr lang="en-IN" sz="1800" b="1" dirty="0" smtClean="0">
                <a:solidFill>
                  <a:srgbClr val="0070C0"/>
                </a:solidFill>
              </a:rPr>
              <a:t>limit the number of rows </a:t>
            </a:r>
            <a:r>
              <a:rPr lang="en-IN" sz="1800" dirty="0" smtClean="0">
                <a:solidFill>
                  <a:schemeClr val="tx1"/>
                </a:solidFill>
              </a:rPr>
              <a:t>in the </a:t>
            </a:r>
            <a:r>
              <a:rPr lang="en-IN" sz="1800" b="1" dirty="0" smtClean="0">
                <a:solidFill>
                  <a:srgbClr val="C00000"/>
                </a:solidFill>
              </a:rPr>
              <a:t>final result set </a:t>
            </a:r>
            <a:r>
              <a:rPr lang="en-IN" sz="1800" dirty="0" smtClean="0">
                <a:solidFill>
                  <a:schemeClr val="tx1"/>
                </a:solidFill>
              </a:rPr>
              <a:t>which includes a </a:t>
            </a:r>
            <a:r>
              <a:rPr lang="en-IN" sz="1800" b="1" dirty="0" smtClean="0">
                <a:solidFill>
                  <a:srgbClr val="7030A0"/>
                </a:solidFill>
              </a:rPr>
              <a:t>WHERE clause</a:t>
            </a:r>
            <a:r>
              <a:rPr lang="en-IN" sz="1800" dirty="0" smtClean="0">
                <a:solidFill>
                  <a:schemeClr val="tx1"/>
                </a:solidFill>
              </a:rPr>
              <a:t>, which </a:t>
            </a:r>
            <a:r>
              <a:rPr lang="en-IN" sz="1800" b="1" dirty="0" smtClean="0">
                <a:solidFill>
                  <a:srgbClr val="00B050"/>
                </a:solidFill>
              </a:rPr>
              <a:t>specifies</a:t>
            </a:r>
            <a:r>
              <a:rPr lang="en-IN" sz="1800" dirty="0" smtClean="0">
                <a:solidFill>
                  <a:schemeClr val="tx1"/>
                </a:solidFill>
              </a:rPr>
              <a:t> the </a:t>
            </a:r>
            <a:r>
              <a:rPr lang="en-IN" sz="1800" b="1" dirty="0" smtClean="0">
                <a:solidFill>
                  <a:srgbClr val="C00000"/>
                </a:solidFill>
              </a:rPr>
              <a:t>n </a:t>
            </a:r>
            <a:r>
              <a:rPr lang="en-IN" sz="1800" dirty="0" smtClean="0">
                <a:solidFill>
                  <a:schemeClr val="tx1"/>
                </a:solidFill>
              </a:rPr>
              <a:t>rows to be </a:t>
            </a:r>
            <a:r>
              <a:rPr lang="en-IN" sz="1800" b="1" dirty="0" smtClean="0">
                <a:solidFill>
                  <a:srgbClr val="002060"/>
                </a:solidFill>
              </a:rPr>
              <a:t>returned</a:t>
            </a:r>
            <a:r>
              <a:rPr lang="en-IN" sz="1800" dirty="0" smtClean="0">
                <a:solidFill>
                  <a:schemeClr val="tx1"/>
                </a:solidFill>
              </a:rPr>
              <a:t> and it </a:t>
            </a:r>
            <a:r>
              <a:rPr lang="en-IN" sz="1800" b="1" dirty="0" smtClean="0">
                <a:solidFill>
                  <a:srgbClr val="7030A0"/>
                </a:solidFill>
              </a:rPr>
              <a:t>must  use </a:t>
            </a:r>
            <a:r>
              <a:rPr lang="en-IN" sz="1800" dirty="0" smtClean="0">
                <a:solidFill>
                  <a:schemeClr val="tx1"/>
                </a:solidFill>
              </a:rPr>
              <a:t>a </a:t>
            </a: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dirty="0" smtClean="0">
                <a:solidFill>
                  <a:schemeClr val="tx1"/>
                </a:solidFill>
              </a:rPr>
              <a:t> or </a:t>
            </a:r>
            <a:r>
              <a:rPr lang="en-IN" sz="1800" b="1" dirty="0" smtClean="0">
                <a:solidFill>
                  <a:srgbClr val="C00000"/>
                </a:solidFill>
              </a:rPr>
              <a:t>&lt;=</a:t>
            </a:r>
            <a:r>
              <a:rPr lang="en-IN" sz="1800" dirty="0" smtClean="0">
                <a:solidFill>
                  <a:schemeClr val="tx1"/>
                </a:solidFill>
              </a:rPr>
              <a:t> operator</a:t>
            </a:r>
          </a:p>
          <a:p>
            <a:pPr fontAlgn="base">
              <a:buNone/>
            </a:pPr>
            <a:endParaRPr lang="en-US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WAQ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display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salary</a:t>
            </a:r>
            <a:r>
              <a:rPr lang="en-IN" sz="2400" dirty="0" smtClean="0"/>
              <a:t> of  </a:t>
            </a:r>
            <a:r>
              <a:rPr lang="en-IN" sz="2400" b="1" dirty="0" smtClean="0">
                <a:solidFill>
                  <a:srgbClr val="00B050"/>
                </a:solidFill>
              </a:rPr>
              <a:t>top 3 earners </a:t>
            </a:r>
            <a:r>
              <a:rPr lang="en-IN" sz="2400" dirty="0" smtClean="0"/>
              <a:t>of the company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op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6"/>
            <a:ext cx="8786874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WAQ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display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salary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B050"/>
                </a:solidFill>
              </a:rPr>
              <a:t>lowest 3 earners </a:t>
            </a:r>
            <a:r>
              <a:rPr lang="en-IN" sz="2400" dirty="0" smtClean="0"/>
              <a:t>of the company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op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86874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WAQ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7030A0"/>
                </a:solidFill>
              </a:rPr>
              <a:t>display</a:t>
            </a:r>
            <a:r>
              <a:rPr lang="en-IN" sz="2400" dirty="0" smtClean="0"/>
              <a:t> the </a:t>
            </a:r>
            <a:r>
              <a:rPr lang="en-IN" sz="2400" b="1" dirty="0" err="1" smtClean="0">
                <a:solidFill>
                  <a:srgbClr val="0070C0"/>
                </a:solidFill>
              </a:rPr>
              <a:t>ename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0070C0"/>
                </a:solidFill>
              </a:rPr>
              <a:t>hiredate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B050"/>
                </a:solidFill>
              </a:rPr>
              <a:t>top 4 senior most employees </a:t>
            </a:r>
            <a:r>
              <a:rPr lang="en-IN" sz="2400" dirty="0" smtClean="0"/>
              <a:t>of the company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op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86874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 Tricky Query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WAQ to display </a:t>
            </a:r>
            <a:r>
              <a:rPr lang="en-IN" sz="2400" b="1" dirty="0" smtClean="0">
                <a:solidFill>
                  <a:srgbClr val="7030A0"/>
                </a:solidFill>
              </a:rPr>
              <a:t>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salary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B050"/>
                </a:solidFill>
              </a:rPr>
              <a:t>third highest earning </a:t>
            </a:r>
            <a:r>
              <a:rPr lang="en-IN" sz="2400" b="1" dirty="0" err="1" smtClean="0">
                <a:solidFill>
                  <a:srgbClr val="00B050"/>
                </a:solidFill>
              </a:rPr>
              <a:t>employe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of the company</a:t>
            </a:r>
          </a:p>
          <a:p>
            <a:endParaRPr lang="en-US" sz="2400" dirty="0" smtClean="0"/>
          </a:p>
          <a:p>
            <a:r>
              <a:rPr lang="en-US" sz="2400" dirty="0" smtClean="0"/>
              <a:t>To solve this query we will have to use </a:t>
            </a:r>
            <a:r>
              <a:rPr lang="en-US" sz="2400" b="1" dirty="0" smtClean="0">
                <a:solidFill>
                  <a:srgbClr val="7030A0"/>
                </a:solidFill>
              </a:rPr>
              <a:t>CORRELATED SUBQUERY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opn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929066"/>
            <a:ext cx="8715436" cy="2369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ROWNUM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Internal Working Of ROWNUM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Top N Analysis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rgbClr val="7030A0"/>
                </a:solidFill>
                <a:latin typeface="Corbel" pitchFamily="34" charset="0"/>
              </a:rPr>
              <a:t>Queries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Understanding ROWNUM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, a </a:t>
            </a:r>
            <a:r>
              <a:rPr lang="en-IN" sz="2400" b="1" dirty="0" smtClean="0">
                <a:solidFill>
                  <a:srgbClr val="0070C0"/>
                </a:solidFill>
              </a:rPr>
              <a:t>ROWNUM</a:t>
            </a:r>
            <a:r>
              <a:rPr lang="en-IN" sz="2400" dirty="0" smtClean="0"/>
              <a:t> is a </a:t>
            </a:r>
            <a:r>
              <a:rPr lang="en-IN" sz="2400" b="1" dirty="0" err="1" smtClean="0">
                <a:solidFill>
                  <a:srgbClr val="C00000"/>
                </a:solidFill>
              </a:rPr>
              <a:t>pseudocolumn</a:t>
            </a:r>
            <a:r>
              <a:rPr lang="en-IN" sz="2400" dirty="0" smtClean="0"/>
              <a:t> (not a real column) that is </a:t>
            </a:r>
            <a:r>
              <a:rPr lang="en-IN" sz="2400" b="1" dirty="0" smtClean="0">
                <a:solidFill>
                  <a:srgbClr val="7030A0"/>
                </a:solidFill>
              </a:rPr>
              <a:t>available in a query</a:t>
            </a:r>
            <a:r>
              <a:rPr lang="en-IN" sz="2400" dirty="0" smtClean="0"/>
              <a:t> and indicates the </a:t>
            </a:r>
            <a:r>
              <a:rPr lang="en-IN" sz="2400" b="1" dirty="0" smtClean="0">
                <a:solidFill>
                  <a:srgbClr val="002060"/>
                </a:solidFill>
              </a:rPr>
              <a:t>row number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C00000"/>
                </a:solidFill>
              </a:rPr>
              <a:t>RESULT SET </a:t>
            </a:r>
            <a:r>
              <a:rPr lang="en-IN" sz="2400" dirty="0" smtClean="0"/>
              <a:t>retrieved by an </a:t>
            </a:r>
            <a:r>
              <a:rPr lang="en-IN" sz="2400" b="1" dirty="0" smtClean="0">
                <a:solidFill>
                  <a:srgbClr val="0070C0"/>
                </a:solidFill>
              </a:rPr>
              <a:t>SQL query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each row </a:t>
            </a:r>
            <a:r>
              <a:rPr lang="en-IN" sz="2400" dirty="0" smtClean="0"/>
              <a:t>returned by a </a:t>
            </a:r>
            <a:r>
              <a:rPr lang="en-IN" sz="2400" dirty="0" err="1" smtClean="0"/>
              <a:t>query,the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ROWNUM</a:t>
            </a:r>
            <a:r>
              <a:rPr lang="en-IN" sz="2400" dirty="0" smtClean="0"/>
              <a:t> </a:t>
            </a:r>
            <a:r>
              <a:rPr lang="en-IN" sz="2400" dirty="0" err="1" smtClean="0"/>
              <a:t>pseudocolumn</a:t>
            </a:r>
            <a:r>
              <a:rPr lang="en-IN" sz="2400" dirty="0" smtClean="0"/>
              <a:t> returns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 indicating the order </a:t>
            </a:r>
            <a:r>
              <a:rPr lang="en-IN" sz="2400" dirty="0" smtClean="0"/>
              <a:t>in which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selects  </a:t>
            </a:r>
            <a:r>
              <a:rPr lang="en-IN" sz="2400" b="1" dirty="0" smtClean="0">
                <a:solidFill>
                  <a:srgbClr val="002060"/>
                </a:solidFill>
              </a:rPr>
              <a:t>rows</a:t>
            </a:r>
            <a:r>
              <a:rPr lang="en-IN" sz="2400" dirty="0" smtClean="0"/>
              <a:t> from a </a:t>
            </a:r>
            <a:r>
              <a:rPr lang="en-IN" sz="2400" b="1" dirty="0" smtClean="0">
                <a:solidFill>
                  <a:schemeClr val="accent1"/>
                </a:solidFill>
              </a:rPr>
              <a:t>table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set of joined rows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Understanding ROWNUM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first row selected </a:t>
            </a:r>
            <a:r>
              <a:rPr lang="en-IN" sz="2400" dirty="0" smtClean="0"/>
              <a:t>has a </a:t>
            </a:r>
            <a:r>
              <a:rPr lang="en-IN" sz="2400" b="1" dirty="0" smtClean="0">
                <a:solidFill>
                  <a:srgbClr val="0070C0"/>
                </a:solidFill>
              </a:rPr>
              <a:t>ROWNUM</a:t>
            </a:r>
            <a:r>
              <a:rPr lang="en-IN" sz="2400" dirty="0" smtClean="0"/>
              <a:t> of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7030A0"/>
                </a:solidFill>
              </a:rPr>
              <a:t>second </a:t>
            </a:r>
            <a:r>
              <a:rPr lang="en-IN" sz="2400" dirty="0" smtClean="0"/>
              <a:t>has </a:t>
            </a:r>
            <a:r>
              <a:rPr lang="en-IN" sz="2400" b="1" dirty="0" smtClean="0">
                <a:solidFill>
                  <a:srgbClr val="C00000"/>
                </a:solidFill>
              </a:rPr>
              <a:t>2</a:t>
            </a:r>
            <a:r>
              <a:rPr lang="en-IN" sz="2400" dirty="0" smtClean="0"/>
              <a:t>, and so on.</a:t>
            </a:r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use </a:t>
            </a:r>
            <a:r>
              <a:rPr lang="en-IN" sz="2400" b="1" dirty="0" smtClean="0">
                <a:solidFill>
                  <a:srgbClr val="0070C0"/>
                </a:solidFill>
              </a:rPr>
              <a:t>ROWNUM</a:t>
            </a:r>
            <a:r>
              <a:rPr lang="en-IN" sz="2400" dirty="0" smtClean="0"/>
              <a:t> to </a:t>
            </a:r>
            <a:r>
              <a:rPr lang="en-IN" sz="2400" b="1" dirty="0" smtClean="0">
                <a:solidFill>
                  <a:srgbClr val="00B050"/>
                </a:solidFill>
              </a:rPr>
              <a:t>limit the number of rows </a:t>
            </a:r>
            <a:r>
              <a:rPr lang="en-IN" sz="2400" dirty="0" smtClean="0"/>
              <a:t>returned by a query, as in this example:</a:t>
            </a:r>
          </a:p>
          <a:p>
            <a:endParaRPr lang="en-IN" sz="2400" dirty="0" smtClean="0"/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SELECT *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WHERE ROWNUM &lt; =5;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Important Points About </a:t>
            </a:r>
            <a:br>
              <a:rPr lang="en-US" sz="3200" b="1" dirty="0" smtClean="0"/>
            </a:br>
            <a:r>
              <a:rPr lang="en-US" sz="3200" b="1" dirty="0" smtClean="0"/>
              <a:t>ROWNUM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ROWNUM</a:t>
            </a:r>
            <a:r>
              <a:rPr lang="en-IN" sz="2400" dirty="0" smtClean="0"/>
              <a:t> will be </a:t>
            </a:r>
            <a:r>
              <a:rPr lang="en-IN" sz="2400" b="1" dirty="0" smtClean="0">
                <a:solidFill>
                  <a:srgbClr val="7030A0"/>
                </a:solidFill>
              </a:rPr>
              <a:t>assigned</a:t>
            </a:r>
            <a:r>
              <a:rPr lang="en-IN" sz="2400" dirty="0" smtClean="0"/>
              <a:t> the numbers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2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3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4</a:t>
            </a:r>
            <a:r>
              <a:rPr lang="en-IN" sz="2400" dirty="0" smtClean="0"/>
              <a:t>, ... 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r>
              <a:rPr lang="en-IN" sz="2400" dirty="0" smtClean="0"/>
              <a:t> , where 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r>
              <a:rPr lang="en-IN" sz="2400" dirty="0" smtClean="0"/>
              <a:t> is the </a:t>
            </a:r>
            <a:r>
              <a:rPr lang="en-IN" sz="2400" b="1" dirty="0" smtClean="0">
                <a:solidFill>
                  <a:srgbClr val="00B050"/>
                </a:solidFill>
              </a:rPr>
              <a:t>number of rows </a:t>
            </a:r>
            <a:r>
              <a:rPr lang="en-IN" sz="2400" dirty="0" smtClean="0"/>
              <a:t>in the set </a:t>
            </a:r>
            <a:r>
              <a:rPr lang="en-IN" sz="2400" b="1" dirty="0" smtClean="0">
                <a:solidFill>
                  <a:srgbClr val="0070C0"/>
                </a:solidFill>
              </a:rPr>
              <a:t>ROWNUM</a:t>
            </a:r>
            <a:r>
              <a:rPr lang="en-IN" sz="2400" dirty="0" smtClean="0"/>
              <a:t> is used with.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ROWNUM</a:t>
            </a:r>
            <a:r>
              <a:rPr lang="en-IN" sz="2400" dirty="0" smtClean="0"/>
              <a:t> value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assigned permanently </a:t>
            </a:r>
            <a:r>
              <a:rPr lang="en-IN" sz="2400" dirty="0" smtClean="0"/>
              <a:t>to a row (this is a common misconception).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row in a table </a:t>
            </a:r>
            <a:r>
              <a:rPr lang="en-IN" sz="2400" dirty="0" smtClean="0"/>
              <a:t>does not have a </a:t>
            </a:r>
            <a:r>
              <a:rPr lang="en-IN" sz="2400" b="1" dirty="0" smtClean="0">
                <a:solidFill>
                  <a:srgbClr val="7030A0"/>
                </a:solidFill>
              </a:rPr>
              <a:t>number</a:t>
            </a:r>
            <a:r>
              <a:rPr lang="en-IN" sz="2400" dirty="0" smtClean="0"/>
              <a:t>; we cannot ask for row 5 from a table—</a:t>
            </a:r>
            <a:r>
              <a:rPr lang="en-IN" sz="2400" b="1" dirty="0" smtClean="0">
                <a:solidFill>
                  <a:srgbClr val="00B050"/>
                </a:solidFill>
              </a:rPr>
              <a:t>there is no such thing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 Special Point 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Can you tell the output of the following query ?</a:t>
            </a:r>
          </a:p>
          <a:p>
            <a:pPr lvl="1">
              <a:buNone/>
            </a:pP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SELECT *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WHERE ROWNUM &gt;1;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Most of us </a:t>
            </a:r>
            <a:r>
              <a:rPr lang="en-US" sz="2400" dirty="0" smtClean="0"/>
              <a:t>will </a:t>
            </a:r>
            <a:r>
              <a:rPr lang="en-US" sz="2400" b="1" dirty="0" smtClean="0">
                <a:solidFill>
                  <a:srgbClr val="7030A0"/>
                </a:solidFill>
              </a:rPr>
              <a:t>expect</a:t>
            </a:r>
            <a:r>
              <a:rPr lang="en-US" sz="2400" dirty="0" smtClean="0"/>
              <a:t> that it will </a:t>
            </a:r>
            <a:r>
              <a:rPr lang="en-US" sz="2400" b="1" dirty="0" smtClean="0">
                <a:solidFill>
                  <a:srgbClr val="0070C0"/>
                </a:solidFill>
              </a:rPr>
              <a:t>return all the rows </a:t>
            </a:r>
            <a:r>
              <a:rPr lang="en-US" sz="2400" dirty="0" smtClean="0"/>
              <a:t>except the </a:t>
            </a:r>
            <a:r>
              <a:rPr lang="en-US" sz="2400" b="1" dirty="0" smtClean="0">
                <a:solidFill>
                  <a:srgbClr val="7030A0"/>
                </a:solidFill>
              </a:rPr>
              <a:t>first row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But that’s not true</a:t>
            </a:r>
            <a:r>
              <a:rPr lang="en-US" sz="2400" dirty="0" smtClean="0"/>
              <a:t>. Rather </a:t>
            </a:r>
            <a:r>
              <a:rPr lang="en-US" sz="2400" b="1" dirty="0" smtClean="0">
                <a:solidFill>
                  <a:srgbClr val="002060"/>
                </a:solidFill>
              </a:rPr>
              <a:t>no rows </a:t>
            </a:r>
            <a:r>
              <a:rPr lang="en-US" sz="2400" dirty="0" smtClean="0"/>
              <a:t>will be </a:t>
            </a:r>
            <a:r>
              <a:rPr lang="en-US" sz="2400" b="1" dirty="0" smtClean="0">
                <a:solidFill>
                  <a:srgbClr val="00B050"/>
                </a:solidFill>
              </a:rPr>
              <a:t>returned</a:t>
            </a:r>
            <a:r>
              <a:rPr lang="en-US" sz="24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 Special Point 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reason</a:t>
            </a:r>
            <a:r>
              <a:rPr lang="en-US" sz="2400" dirty="0" smtClean="0"/>
              <a:t> is that </a:t>
            </a:r>
            <a:r>
              <a:rPr lang="en-IN" sz="2400" b="1" dirty="0" smtClean="0">
                <a:solidFill>
                  <a:srgbClr val="0070C0"/>
                </a:solidFill>
              </a:rPr>
              <a:t>row numbers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assigned sequentially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7030A0"/>
                </a:solidFill>
              </a:rPr>
              <a:t>rows</a:t>
            </a:r>
            <a:r>
              <a:rPr lang="en-IN" sz="2400" dirty="0" smtClean="0"/>
              <a:t> that are </a:t>
            </a:r>
            <a:r>
              <a:rPr lang="en-IN" sz="2400" b="1" dirty="0" smtClean="0">
                <a:solidFill>
                  <a:schemeClr val="accent1"/>
                </a:solidFill>
              </a:rPr>
              <a:t>fetched </a:t>
            </a:r>
            <a:r>
              <a:rPr lang="en-IN" sz="2400" i="1" dirty="0" smtClean="0"/>
              <a:t>and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returned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Here's how </a:t>
            </a:r>
            <a:r>
              <a:rPr lang="en-IN" sz="2400" b="1" dirty="0" smtClean="0">
                <a:solidFill>
                  <a:srgbClr val="0070C0"/>
                </a:solidFill>
              </a:rPr>
              <a:t>ROWNUM</a:t>
            </a:r>
            <a:r>
              <a:rPr lang="en-IN" sz="2400" dirty="0" smtClean="0"/>
              <a:t> is working in our </a:t>
            </a:r>
            <a:r>
              <a:rPr lang="en-IN" sz="2400" b="1" dirty="0" smtClean="0">
                <a:solidFill>
                  <a:srgbClr val="00B050"/>
                </a:solidFill>
              </a:rPr>
              <a:t>previous</a:t>
            </a:r>
            <a:r>
              <a:rPr lang="en-IN" sz="2400" dirty="0" smtClean="0"/>
              <a:t> query:</a:t>
            </a:r>
          </a:p>
          <a:p>
            <a:pPr lvl="1" fontAlgn="base"/>
            <a:r>
              <a:rPr lang="en-IN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picks the </a:t>
            </a:r>
            <a:r>
              <a:rPr lang="en-IN" b="1" dirty="0" smtClean="0">
                <a:solidFill>
                  <a:srgbClr val="0070C0"/>
                </a:solidFill>
              </a:rPr>
              <a:t>first candidate row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temporarily</a:t>
            </a:r>
            <a:r>
              <a:rPr lang="en-IN" dirty="0" smtClean="0"/>
              <a:t> gives it </a:t>
            </a:r>
            <a:r>
              <a:rPr lang="en-IN" b="1" dirty="0" smtClean="0">
                <a:solidFill>
                  <a:srgbClr val="002060"/>
                </a:solidFill>
              </a:rPr>
              <a:t>row number </a:t>
            </a:r>
            <a:r>
              <a:rPr lang="en-IN" b="1" dirty="0" smtClean="0">
                <a:solidFill>
                  <a:srgbClr val="C00000"/>
                </a:solidFill>
              </a:rPr>
              <a:t>1</a:t>
            </a:r>
            <a:r>
              <a:rPr lang="en-IN" dirty="0" smtClean="0"/>
              <a:t>, which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doesn't match our condition </a:t>
            </a:r>
            <a:r>
              <a:rPr lang="en-IN" dirty="0" smtClean="0"/>
              <a:t>so it's </a:t>
            </a:r>
            <a:r>
              <a:rPr lang="en-IN" b="1" dirty="0" smtClean="0">
                <a:solidFill>
                  <a:srgbClr val="C00000"/>
                </a:solidFill>
              </a:rPr>
              <a:t>thrown away</a:t>
            </a:r>
            <a:r>
              <a:rPr lang="en-IN" dirty="0" smtClean="0"/>
              <a:t>.</a:t>
            </a:r>
          </a:p>
          <a:p>
            <a:pPr lvl="1" fontAlgn="base"/>
            <a:r>
              <a:rPr lang="en-IN" dirty="0" smtClean="0"/>
              <a:t>Then it gets the </a:t>
            </a:r>
            <a:r>
              <a:rPr lang="en-IN" b="1" dirty="0" smtClean="0">
                <a:solidFill>
                  <a:srgbClr val="0070C0"/>
                </a:solidFill>
              </a:rPr>
              <a:t>second candidate row </a:t>
            </a:r>
            <a:r>
              <a:rPr lang="en-IN" dirty="0" smtClean="0"/>
              <a:t>and </a:t>
            </a:r>
            <a:r>
              <a:rPr lang="en-IN" i="1" dirty="0" smtClean="0"/>
              <a:t>it's</a:t>
            </a:r>
            <a:r>
              <a:rPr lang="en-IN" dirty="0" smtClean="0"/>
              <a:t> also given </a:t>
            </a:r>
            <a:r>
              <a:rPr lang="en-IN" b="1" dirty="0" smtClean="0">
                <a:solidFill>
                  <a:srgbClr val="002060"/>
                </a:solidFill>
              </a:rPr>
              <a:t>row number </a:t>
            </a:r>
            <a:r>
              <a:rPr lang="en-IN" b="1" dirty="0" smtClean="0">
                <a:solidFill>
                  <a:srgbClr val="C00000"/>
                </a:solidFill>
              </a:rPr>
              <a:t>1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dirty="0" smtClean="0"/>
              <a:t>(since the previous one was tossed away). It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doesn't match </a:t>
            </a:r>
            <a:r>
              <a:rPr lang="en-IN" dirty="0" smtClean="0"/>
              <a:t>either.</a:t>
            </a:r>
          </a:p>
          <a:p>
            <a:pPr lvl="1" fontAlgn="base"/>
            <a:r>
              <a:rPr lang="en-IN" dirty="0" smtClean="0"/>
              <a:t>Then the </a:t>
            </a:r>
            <a:r>
              <a:rPr lang="en-IN" b="1" dirty="0" smtClean="0">
                <a:solidFill>
                  <a:srgbClr val="0070C0"/>
                </a:solidFill>
              </a:rPr>
              <a:t>third candidate row </a:t>
            </a:r>
            <a:r>
              <a:rPr lang="en-IN" dirty="0" smtClean="0"/>
              <a:t>... and </a:t>
            </a:r>
            <a:r>
              <a:rPr lang="en-IN" b="1" dirty="0" smtClean="0">
                <a:solidFill>
                  <a:srgbClr val="00B050"/>
                </a:solidFill>
              </a:rPr>
              <a:t>we  can see  </a:t>
            </a:r>
            <a:r>
              <a:rPr lang="en-IN" dirty="0" smtClean="0"/>
              <a:t>that we will </a:t>
            </a:r>
            <a:r>
              <a:rPr lang="en-IN" b="1" dirty="0" smtClean="0">
                <a:solidFill>
                  <a:srgbClr val="C00000"/>
                </a:solidFill>
              </a:rPr>
              <a:t>never find a row</a:t>
            </a:r>
            <a:r>
              <a:rPr lang="en-IN" dirty="0" smtClean="0"/>
              <a:t> that </a:t>
            </a:r>
            <a:r>
              <a:rPr lang="en-IN" b="1" dirty="0" smtClean="0">
                <a:solidFill>
                  <a:srgbClr val="7030A0"/>
                </a:solidFill>
              </a:rPr>
              <a:t>satisfies </a:t>
            </a:r>
            <a:r>
              <a:rPr lang="en-IN" dirty="0" smtClean="0"/>
              <a:t>that condition.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 Special Point 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Thus , we can say that </a:t>
            </a:r>
            <a:r>
              <a:rPr lang="en-US" sz="2400" b="1" dirty="0" smtClean="0">
                <a:solidFill>
                  <a:srgbClr val="0070C0"/>
                </a:solidFill>
              </a:rPr>
              <a:t>ROWNUM</a:t>
            </a:r>
            <a:r>
              <a:rPr lang="en-US" sz="2400" dirty="0" smtClean="0"/>
              <a:t> is </a:t>
            </a:r>
            <a:r>
              <a:rPr lang="en-IN" sz="2400" dirty="0" smtClean="0"/>
              <a:t> useful only for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 1</a:t>
            </a:r>
            <a:r>
              <a:rPr lang="en-IN" sz="2400" dirty="0" smtClean="0"/>
              <a:t>, 	</a:t>
            </a:r>
          </a:p>
          <a:p>
            <a:pPr fontAlgn="base">
              <a:buNone/>
            </a:pPr>
            <a:r>
              <a:rPr lang="en-IN" sz="2400" dirty="0" smtClean="0"/>
              <a:t>   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&lt; something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&lt;= something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What Are Uses </a:t>
            </a:r>
            <a:br>
              <a:rPr lang="en-US" sz="3200" b="1" dirty="0" smtClean="0"/>
            </a:br>
            <a:r>
              <a:rPr lang="en-US" sz="3200" b="1" dirty="0" smtClean="0"/>
              <a:t>Of ROWNUM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B050"/>
                </a:solidFill>
              </a:rPr>
              <a:t>As we know </a:t>
            </a:r>
            <a:r>
              <a:rPr lang="en-US" sz="2400" dirty="0" smtClean="0"/>
              <a:t>one of the uses of </a:t>
            </a:r>
            <a:r>
              <a:rPr lang="en-US" sz="2400" b="1" dirty="0" smtClean="0">
                <a:solidFill>
                  <a:srgbClr val="0070C0"/>
                </a:solidFill>
              </a:rPr>
              <a:t>ROWNUM</a:t>
            </a:r>
            <a:r>
              <a:rPr lang="en-US" sz="2400" dirty="0" smtClean="0"/>
              <a:t> is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limit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number of  rows </a:t>
            </a:r>
            <a:r>
              <a:rPr lang="en-US" sz="2400" dirty="0" smtClean="0"/>
              <a:t>effected by an </a:t>
            </a:r>
            <a:r>
              <a:rPr lang="en-US" sz="2400" b="1" dirty="0" smtClean="0">
                <a:solidFill>
                  <a:srgbClr val="002060"/>
                </a:solidFill>
              </a:rPr>
              <a:t>SQL statement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For example , to </a:t>
            </a:r>
            <a:r>
              <a:rPr lang="en-US" sz="2400" b="1" dirty="0" smtClean="0">
                <a:solidFill>
                  <a:srgbClr val="7030A0"/>
                </a:solidFill>
              </a:rPr>
              <a:t>delete the first row </a:t>
            </a:r>
            <a:r>
              <a:rPr lang="en-US" sz="2400" dirty="0" smtClean="0"/>
              <a:t>of the table we can use </a:t>
            </a:r>
            <a:r>
              <a:rPr lang="en-US" sz="2400" b="1" dirty="0" smtClean="0">
                <a:solidFill>
                  <a:srgbClr val="0070C0"/>
                </a:solidFill>
              </a:rPr>
              <a:t>ROWNUM</a:t>
            </a:r>
            <a:r>
              <a:rPr lang="en-US" sz="2400" dirty="0" smtClean="0"/>
              <a:t> as :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DELETE 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rownum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=1;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7520</TotalTime>
  <Words>331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 Understanding ROWNUM</vt:lpstr>
      <vt:lpstr> Understanding ROWNUM</vt:lpstr>
      <vt:lpstr> Important Points About  ROWNUM</vt:lpstr>
      <vt:lpstr> A Special Point !</vt:lpstr>
      <vt:lpstr> A Special Point !</vt:lpstr>
      <vt:lpstr> A Special Point !</vt:lpstr>
      <vt:lpstr> What Are Uses  Of ROWNUM ?</vt:lpstr>
      <vt:lpstr> Top N Analysis</vt:lpstr>
      <vt:lpstr> General Syntax Of  Top N Query</vt:lpstr>
      <vt:lpstr> Queries</vt:lpstr>
      <vt:lpstr> Queries</vt:lpstr>
      <vt:lpstr> Queries</vt:lpstr>
      <vt:lpstr> A Tricky Query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654</cp:revision>
  <dcterms:created xsi:type="dcterms:W3CDTF">2015-12-21T13:46:48Z</dcterms:created>
  <dcterms:modified xsi:type="dcterms:W3CDTF">2020-07-15T08:21:49Z</dcterms:modified>
</cp:coreProperties>
</file>