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575" r:id="rId4"/>
    <p:sldId id="848" r:id="rId5"/>
    <p:sldId id="847" r:id="rId6"/>
    <p:sldId id="837" r:id="rId7"/>
    <p:sldId id="849" r:id="rId8"/>
    <p:sldId id="850" r:id="rId9"/>
    <p:sldId id="851" r:id="rId10"/>
    <p:sldId id="852" r:id="rId11"/>
    <p:sldId id="825" r:id="rId12"/>
    <p:sldId id="853" r:id="rId13"/>
    <p:sldId id="85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/>
              <a:t>Consider the following  three tables.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CLIENT_MASTER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Client_Id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Client_Name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City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SALESMAN_MASTER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Salesman_Id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Salesman_Name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City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ORDER_MASTER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Order_Id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Cleint_Id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Salesman_Id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Order_Date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89014" y="2000240"/>
            <a:ext cx="374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Contains records of all the CLIENTS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of the  company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328273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Contains records of all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SALESMEN of the  company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143240" y="2000240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>
            <a:off x="3143240" y="4714884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3643306" y="3286124"/>
            <a:ext cx="142876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143504" y="4568619"/>
            <a:ext cx="281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Contains records of all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ORDERS received by the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company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WAQ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dirty="0" smtClean="0"/>
              <a:t> of those </a:t>
            </a:r>
            <a:r>
              <a:rPr lang="en-IN" sz="2400" b="1" dirty="0" smtClean="0">
                <a:solidFill>
                  <a:srgbClr val="002060"/>
                </a:solidFill>
              </a:rPr>
              <a:t>CLIENTS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SALESMEN </a:t>
            </a:r>
            <a:r>
              <a:rPr lang="en-IN" sz="2400" dirty="0" smtClean="0"/>
              <a:t>who  live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BHOPAL</a:t>
            </a:r>
            <a:r>
              <a:rPr lang="en-IN" sz="2400" dirty="0" smtClean="0"/>
              <a:t>.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Client_Name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Client_Master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City=‘BHOPAL’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Salesman_Name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Salesman_Master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City=‘BHOPAL’ ;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WAQ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dirty="0" smtClean="0"/>
              <a:t> of those </a:t>
            </a:r>
            <a:r>
              <a:rPr lang="en-IN" sz="2400" b="1" dirty="0" smtClean="0">
                <a:solidFill>
                  <a:srgbClr val="002060"/>
                </a:solidFill>
              </a:rPr>
              <a:t>SALESMEN </a:t>
            </a:r>
            <a:r>
              <a:rPr lang="en-IN" sz="2400" dirty="0" smtClean="0"/>
              <a:t>whose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efforts </a:t>
            </a:r>
            <a:r>
              <a:rPr lang="en-IN" sz="2400" dirty="0" smtClean="0"/>
              <a:t>have </a:t>
            </a:r>
            <a:r>
              <a:rPr lang="en-IN" sz="2400" b="1" dirty="0" smtClean="0">
                <a:solidFill>
                  <a:srgbClr val="00B050"/>
                </a:solidFill>
              </a:rPr>
              <a:t>resulted into </a:t>
            </a:r>
            <a:r>
              <a:rPr lang="en-IN" sz="2400" dirty="0" smtClean="0"/>
              <a:t>at least </a:t>
            </a:r>
            <a:r>
              <a:rPr lang="en-IN" sz="2400" b="1" dirty="0" smtClean="0">
                <a:solidFill>
                  <a:schemeClr val="accent1"/>
                </a:solidFill>
              </a:rPr>
              <a:t>one sale transaction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Salesman_Name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Salesman_Master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INTERSECT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Salesman_Master.Salesman_Name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Salesman_Master,Order_Master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Salesman_Master.Salesman_Id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Order_Master.Salesman_Id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WAQ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/>
              <a:t> of those </a:t>
            </a:r>
            <a:r>
              <a:rPr lang="en-IN" sz="2400" b="1" dirty="0" smtClean="0">
                <a:solidFill>
                  <a:srgbClr val="002060"/>
                </a:solidFill>
              </a:rPr>
              <a:t>SALESMEN </a:t>
            </a:r>
            <a:r>
              <a:rPr lang="en-IN" sz="2400" dirty="0" smtClean="0"/>
              <a:t>who haven’t made any sales yet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Salesman_Id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Salesman_Master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MINUS</a:t>
            </a:r>
          </a:p>
          <a:p>
            <a:pPr lvl="1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Salesman_Id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Order_Master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Set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Set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Restrictions On Set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Queries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Set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0070C0"/>
                </a:solidFill>
              </a:rPr>
              <a:t>Mathematics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also </a:t>
            </a:r>
            <a:r>
              <a:rPr lang="en-IN" sz="2400" b="1" dirty="0" smtClean="0">
                <a:solidFill>
                  <a:srgbClr val="7030A0"/>
                </a:solidFill>
              </a:rPr>
              <a:t>allows</a:t>
            </a:r>
            <a:r>
              <a:rPr lang="en-IN" sz="2400" dirty="0" smtClean="0"/>
              <a:t> us to use </a:t>
            </a:r>
            <a:r>
              <a:rPr lang="en-IN" sz="2400" b="1" dirty="0" smtClean="0">
                <a:solidFill>
                  <a:srgbClr val="002060"/>
                </a:solidFill>
              </a:rPr>
              <a:t>SET OPERATORS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chemeClr val="accent1"/>
                </a:solidFill>
              </a:rPr>
              <a:t>table data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SET OPERATORS </a:t>
            </a:r>
            <a:r>
              <a:rPr lang="en-IN" sz="2400" b="1" dirty="0" smtClean="0">
                <a:solidFill>
                  <a:srgbClr val="00B050"/>
                </a:solidFill>
              </a:rPr>
              <a:t>combine</a:t>
            </a:r>
            <a:r>
              <a:rPr lang="en-IN" sz="2400" dirty="0" smtClean="0"/>
              <a:t> the results from </a:t>
            </a:r>
            <a:r>
              <a:rPr lang="en-IN" sz="2400" b="1" dirty="0" smtClean="0">
                <a:solidFill>
                  <a:srgbClr val="0070C0"/>
                </a:solidFill>
              </a:rPr>
              <a:t>two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more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SELECT statements</a:t>
            </a:r>
            <a:r>
              <a:rPr lang="en-IN" sz="2400" dirty="0" smtClean="0"/>
              <a:t> to form a </a:t>
            </a:r>
            <a:r>
              <a:rPr lang="en-IN" sz="2400" b="1" dirty="0" smtClean="0">
                <a:solidFill>
                  <a:schemeClr val="accent1"/>
                </a:solidFill>
              </a:rPr>
              <a:t>single result set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Set Operators V/s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SET OPERATORS 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are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different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002060"/>
                </a:solidFill>
              </a:rPr>
              <a:t>JOINS</a:t>
            </a:r>
            <a:r>
              <a:rPr lang="en-IN" sz="2400" dirty="0" smtClean="0"/>
              <a:t> in that </a:t>
            </a:r>
            <a:r>
              <a:rPr lang="en-IN" sz="2400" b="1" dirty="0" smtClean="0">
                <a:solidFill>
                  <a:srgbClr val="002060"/>
                </a:solidFill>
              </a:rPr>
              <a:t>JOINS </a:t>
            </a:r>
            <a:r>
              <a:rPr lang="en-IN" sz="2400" dirty="0" smtClean="0"/>
              <a:t>are used to </a:t>
            </a:r>
            <a:r>
              <a:rPr lang="en-IN" sz="2400" b="1" dirty="0" smtClean="0">
                <a:solidFill>
                  <a:srgbClr val="00B050"/>
                </a:solidFill>
              </a:rPr>
              <a:t>combine columns </a:t>
            </a:r>
            <a:r>
              <a:rPr lang="en-IN" sz="2400" dirty="0" smtClean="0"/>
              <a:t>from each </a:t>
            </a:r>
            <a:r>
              <a:rPr lang="en-IN" sz="2400" b="1" dirty="0" smtClean="0">
                <a:solidFill>
                  <a:schemeClr val="accent6"/>
                </a:solidFill>
              </a:rPr>
              <a:t>joined table </a:t>
            </a:r>
            <a:r>
              <a:rPr lang="en-IN" sz="2400" dirty="0" smtClean="0"/>
              <a:t>into </a:t>
            </a:r>
            <a:r>
              <a:rPr lang="en-IN" sz="2400" b="1" dirty="0" smtClean="0">
                <a:solidFill>
                  <a:srgbClr val="0070C0"/>
                </a:solidFill>
              </a:rPr>
              <a:t>one row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7030A0"/>
                </a:solidFill>
              </a:rPr>
              <a:t>other hand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SET OPERATORS </a:t>
            </a:r>
            <a:r>
              <a:rPr lang="en-IN" sz="2400" dirty="0" smtClean="0"/>
              <a:t>compare </a:t>
            </a:r>
            <a:r>
              <a:rPr lang="en-IN" sz="2400" b="1" dirty="0" smtClean="0">
                <a:solidFill>
                  <a:schemeClr val="accent1"/>
                </a:solidFill>
              </a:rPr>
              <a:t>completed rows </a:t>
            </a:r>
            <a:r>
              <a:rPr lang="en-IN" sz="2400" dirty="0" smtClean="0"/>
              <a:t>between the </a:t>
            </a:r>
            <a:r>
              <a:rPr lang="en-IN" sz="2400" b="1" dirty="0" smtClean="0">
                <a:solidFill>
                  <a:srgbClr val="0070C0"/>
                </a:solidFill>
              </a:rPr>
              <a:t>SELECT </a:t>
            </a:r>
            <a:r>
              <a:rPr lang="en-IN" sz="2400" dirty="0" smtClean="0"/>
              <a:t>queries and return a </a:t>
            </a:r>
            <a:r>
              <a:rPr lang="en-IN" sz="2400" b="1" dirty="0" smtClean="0">
                <a:solidFill>
                  <a:srgbClr val="7030A0"/>
                </a:solidFill>
              </a:rPr>
              <a:t>distinct set of rows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Set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786874" cy="5286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/>
                <a:gridCol w="4393437"/>
              </a:tblGrid>
              <a:tr h="101154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SET</a:t>
                      </a:r>
                      <a:r>
                        <a:rPr lang="en-US" sz="2200" baseline="0" dirty="0" smtClean="0"/>
                        <a:t> OPERATOR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PURPOSE</a:t>
                      </a:r>
                      <a:endParaRPr lang="en-IN" sz="2200" dirty="0"/>
                    </a:p>
                  </a:txBody>
                  <a:tcPr/>
                </a:tc>
              </a:tr>
              <a:tr h="1011546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UNION ALL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all rows from both SELECT queries</a:t>
                      </a:r>
                      <a:endParaRPr lang="en-IN" sz="2200" dirty="0"/>
                    </a:p>
                  </a:txBody>
                  <a:tcPr/>
                </a:tc>
              </a:tr>
              <a:tr h="1125887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UNION 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set of rows</a:t>
                      </a:r>
                      <a:r>
                        <a:rPr kumimoji="0" lang="en-IN" sz="2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both SELECT queries with NO DUPLICATES</a:t>
                      </a:r>
                      <a:endParaRPr lang="en-IN" sz="2200" dirty="0"/>
                    </a:p>
                  </a:txBody>
                  <a:tcPr/>
                </a:tc>
              </a:tr>
              <a:tr h="1011546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INTERSECT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Returns COMMON ROWS in both SELECT queries</a:t>
                      </a:r>
                      <a:endParaRPr lang="en-IN" sz="2200" dirty="0"/>
                    </a:p>
                  </a:txBody>
                  <a:tcPr/>
                </a:tc>
              </a:tr>
              <a:tr h="1125887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MINUS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Returns DISTINCT ROWS that appear in the first input query result but not in the subsequent ones.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General 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dirty="0" smtClean="0">
                <a:solidFill>
                  <a:srgbClr val="7030A0"/>
                </a:solidFill>
              </a:rPr>
              <a:t>general syntax </a:t>
            </a:r>
            <a:r>
              <a:rPr lang="en-IN" sz="2400" dirty="0" smtClean="0"/>
              <a:t>of the </a:t>
            </a:r>
            <a:r>
              <a:rPr lang="en-IN" sz="2400" b="1" dirty="0" smtClean="0">
                <a:solidFill>
                  <a:srgbClr val="002060"/>
                </a:solidFill>
              </a:rPr>
              <a:t>SET OPERATORS </a:t>
            </a:r>
            <a:r>
              <a:rPr lang="en-IN" sz="2400" dirty="0" smtClean="0"/>
              <a:t>that operate on results of two queries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column_list_1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&lt;table 1&gt;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&lt;SET OPERATOR&gt;</a:t>
            </a:r>
            <a:endParaRPr lang="en-IN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column_list_2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&lt;table 2&gt;;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Restrictions On Set Operators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All queries that are used with </a:t>
            </a:r>
            <a:r>
              <a:rPr lang="en-IN" sz="2400" b="1" dirty="0" smtClean="0">
                <a:solidFill>
                  <a:srgbClr val="0070C0"/>
                </a:solidFill>
              </a:rPr>
              <a:t>SET OPERATORS </a:t>
            </a:r>
            <a:r>
              <a:rPr lang="en-IN" sz="2400" dirty="0" smtClean="0"/>
              <a:t>must conform to the following conditions:</a:t>
            </a:r>
          </a:p>
          <a:p>
            <a:pPr lvl="1"/>
            <a:r>
              <a:rPr lang="en-IN" dirty="0" smtClean="0"/>
              <a:t>All </a:t>
            </a:r>
            <a:r>
              <a:rPr lang="en-IN" b="1" dirty="0" smtClean="0">
                <a:solidFill>
                  <a:srgbClr val="0070C0"/>
                </a:solidFill>
              </a:rPr>
              <a:t>SELECT queries </a:t>
            </a:r>
            <a:r>
              <a:rPr lang="en-IN" dirty="0" smtClean="0"/>
              <a:t>must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retrieve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same number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00B050"/>
                </a:solidFill>
              </a:rPr>
              <a:t>columns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data types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00B050"/>
                </a:solidFill>
              </a:rPr>
              <a:t>each column </a:t>
            </a:r>
            <a:r>
              <a:rPr lang="en-IN" dirty="0" smtClean="0"/>
              <a:t>must </a:t>
            </a:r>
            <a:r>
              <a:rPr lang="en-IN" b="1" dirty="0" smtClean="0">
                <a:solidFill>
                  <a:srgbClr val="7030A0"/>
                </a:solidFill>
              </a:rPr>
              <a:t>match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00B050"/>
                </a:solidFill>
              </a:rPr>
              <a:t>corresponding column </a:t>
            </a:r>
            <a:r>
              <a:rPr lang="en-IN" dirty="0" smtClean="0"/>
              <a:t>(by order in the column list) for each of the </a:t>
            </a:r>
            <a:r>
              <a:rPr lang="en-IN" b="1" dirty="0" smtClean="0">
                <a:solidFill>
                  <a:srgbClr val="0070C0"/>
                </a:solidFill>
              </a:rPr>
              <a:t>SELECT</a:t>
            </a:r>
            <a:r>
              <a:rPr lang="en-IN" dirty="0" smtClean="0"/>
              <a:t> queries or at least the </a:t>
            </a:r>
            <a:r>
              <a:rPr lang="en-IN" b="1" dirty="0" smtClean="0">
                <a:solidFill>
                  <a:srgbClr val="C00000"/>
                </a:solidFill>
              </a:rPr>
              <a:t>data types </a:t>
            </a:r>
            <a:r>
              <a:rPr lang="en-IN" dirty="0" smtClean="0"/>
              <a:t>of all </a:t>
            </a:r>
            <a:r>
              <a:rPr lang="en-IN" b="1" dirty="0" smtClean="0">
                <a:solidFill>
                  <a:srgbClr val="0070C0"/>
                </a:solidFill>
              </a:rPr>
              <a:t>SELECT</a:t>
            </a:r>
            <a:r>
              <a:rPr lang="en-IN" dirty="0" smtClean="0"/>
              <a:t> queries must be </a:t>
            </a:r>
            <a:r>
              <a:rPr lang="en-IN" b="1" dirty="0" smtClean="0">
                <a:solidFill>
                  <a:srgbClr val="7030A0"/>
                </a:solidFill>
              </a:rPr>
              <a:t>IMPLICITLY CONVERTIBLE </a:t>
            </a:r>
            <a:r>
              <a:rPr lang="en-IN" dirty="0" smtClean="0"/>
              <a:t>to the </a:t>
            </a:r>
            <a:r>
              <a:rPr lang="en-IN" b="1" dirty="0" smtClean="0">
                <a:solidFill>
                  <a:srgbClr val="C00000"/>
                </a:solidFill>
              </a:rPr>
              <a:t>data types </a:t>
            </a:r>
            <a:r>
              <a:rPr lang="en-IN" dirty="0" smtClean="0"/>
              <a:t>of the </a:t>
            </a:r>
            <a:r>
              <a:rPr lang="en-IN" b="1" dirty="0" smtClean="0">
                <a:solidFill>
                  <a:srgbClr val="0070C0"/>
                </a:solidFill>
              </a:rPr>
              <a:t>first SELECT query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  </a:t>
            </a:r>
            <a:r>
              <a:rPr lang="en-IN" b="1" dirty="0" smtClean="0">
                <a:solidFill>
                  <a:srgbClr val="0070C0"/>
                </a:solidFill>
              </a:rPr>
              <a:t>ORDER BY</a:t>
            </a:r>
            <a:r>
              <a:rPr lang="en-IN" dirty="0" smtClean="0"/>
              <a:t> clause may not be used in the </a:t>
            </a:r>
            <a:r>
              <a:rPr lang="en-IN" b="1" dirty="0" smtClean="0">
                <a:solidFill>
                  <a:srgbClr val="7030A0"/>
                </a:solidFill>
              </a:rPr>
              <a:t>individual queries </a:t>
            </a:r>
            <a:r>
              <a:rPr lang="en-IN" dirty="0" smtClean="0"/>
              <a:t>and may only be used at the </a:t>
            </a:r>
            <a:r>
              <a:rPr lang="en-IN" b="1" dirty="0" smtClean="0">
                <a:solidFill>
                  <a:srgbClr val="00B050"/>
                </a:solidFill>
              </a:rPr>
              <a:t>end of the query</a:t>
            </a:r>
            <a:r>
              <a:rPr lang="en-IN" dirty="0" smtClean="0"/>
              <a:t>, where it applies to the </a:t>
            </a:r>
            <a:r>
              <a:rPr lang="en-IN" b="1" dirty="0" smtClean="0">
                <a:solidFill>
                  <a:schemeClr val="accent1"/>
                </a:solidFill>
              </a:rPr>
              <a:t>entire result </a:t>
            </a:r>
            <a:r>
              <a:rPr lang="en-IN" dirty="0" smtClean="0"/>
              <a:t>of the </a:t>
            </a:r>
            <a:r>
              <a:rPr lang="en-IN" b="1" dirty="0" smtClean="0">
                <a:solidFill>
                  <a:srgbClr val="0070C0"/>
                </a:solidFill>
              </a:rPr>
              <a:t>SET OPERATION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Column names </a:t>
            </a:r>
            <a:r>
              <a:rPr lang="en-IN" dirty="0" smtClean="0"/>
              <a:t>are </a:t>
            </a:r>
            <a:r>
              <a:rPr lang="en-IN" b="1" dirty="0" smtClean="0">
                <a:solidFill>
                  <a:srgbClr val="00B050"/>
                </a:solidFill>
              </a:rPr>
              <a:t>derived from </a:t>
            </a:r>
            <a:r>
              <a:rPr lang="en-IN" dirty="0" smtClean="0"/>
              <a:t>the first </a:t>
            </a:r>
            <a:r>
              <a:rPr lang="en-IN" b="1" dirty="0" smtClean="0">
                <a:solidFill>
                  <a:srgbClr val="0070C0"/>
                </a:solidFill>
              </a:rPr>
              <a:t>SELECT</a:t>
            </a:r>
            <a:r>
              <a:rPr lang="en-IN" dirty="0" smtClean="0"/>
              <a:t> query</a:t>
            </a:r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0070C0"/>
                </a:solidFill>
              </a:rPr>
              <a:t>SELECT</a:t>
            </a:r>
            <a:r>
              <a:rPr lang="en-IN" sz="2400" dirty="0" smtClean="0"/>
              <a:t> query is </a:t>
            </a:r>
            <a:r>
              <a:rPr lang="en-IN" sz="2400" b="1" dirty="0" smtClean="0">
                <a:solidFill>
                  <a:srgbClr val="C00000"/>
                </a:solidFill>
              </a:rPr>
              <a:t>processed</a:t>
            </a:r>
            <a:r>
              <a:rPr lang="en-IN" sz="2400" dirty="0" smtClean="0"/>
              <a:t> separately and then the </a:t>
            </a:r>
            <a:r>
              <a:rPr lang="en-IN" sz="2400" b="1" dirty="0" smtClean="0">
                <a:solidFill>
                  <a:srgbClr val="0070C0"/>
                </a:solidFill>
              </a:rPr>
              <a:t>SET OPERATOR </a:t>
            </a:r>
            <a:r>
              <a:rPr lang="en-IN" sz="2400" dirty="0" smtClean="0"/>
              <a:t>is applied.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using </a:t>
            </a:r>
            <a:r>
              <a:rPr lang="en-IN" sz="2400" b="1" dirty="0" smtClean="0">
                <a:solidFill>
                  <a:srgbClr val="7030A0"/>
                </a:solidFill>
              </a:rPr>
              <a:t>UNION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7030A0"/>
                </a:solidFill>
              </a:rPr>
              <a:t>INTERSECT</a:t>
            </a:r>
            <a:r>
              <a:rPr lang="en-IN" sz="2400" dirty="0" smtClean="0"/>
              <a:t>, the operators are </a:t>
            </a:r>
            <a:r>
              <a:rPr lang="en-IN" sz="2400" b="1" dirty="0" smtClean="0">
                <a:solidFill>
                  <a:srgbClr val="C00000"/>
                </a:solidFill>
              </a:rPr>
              <a:t>commutative</a:t>
            </a:r>
            <a:r>
              <a:rPr lang="en-IN" sz="2400" dirty="0" smtClean="0"/>
              <a:t> (in other words, the order of the queries doesn’t matter). </a:t>
            </a:r>
          </a:p>
          <a:p>
            <a:endParaRPr lang="en-IN" sz="2400" dirty="0" smtClean="0"/>
          </a:p>
          <a:p>
            <a:r>
              <a:rPr lang="en-IN" sz="2400" dirty="0" smtClean="0"/>
              <a:t>However, when using </a:t>
            </a:r>
            <a:r>
              <a:rPr lang="en-IN" sz="2400" b="1" dirty="0" smtClean="0">
                <a:solidFill>
                  <a:srgbClr val="7030A0"/>
                </a:solidFill>
              </a:rPr>
              <a:t>MINUS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order is important </a:t>
            </a:r>
            <a:r>
              <a:rPr lang="en-IN" sz="2400" dirty="0" smtClean="0"/>
              <a:t>because this </a:t>
            </a:r>
            <a:r>
              <a:rPr lang="en-IN" sz="2400" b="1" dirty="0" smtClean="0">
                <a:solidFill>
                  <a:srgbClr val="0070C0"/>
                </a:solidFill>
              </a:rPr>
              <a:t>set operation </a:t>
            </a:r>
            <a:r>
              <a:rPr lang="en-IN" sz="2400" dirty="0" smtClean="0"/>
              <a:t>uses the first </a:t>
            </a:r>
            <a:r>
              <a:rPr lang="en-IN" sz="2400" b="1" dirty="0" smtClean="0">
                <a:solidFill>
                  <a:srgbClr val="002060"/>
                </a:solidFill>
              </a:rPr>
              <a:t>SELECT</a:t>
            </a:r>
            <a:r>
              <a:rPr lang="en-IN" sz="2400" dirty="0" smtClean="0"/>
              <a:t> query result as the base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comparison</a:t>
            </a:r>
            <a:r>
              <a:rPr lang="en-IN" sz="2400" dirty="0" smtClean="0"/>
              <a:t> with other results. 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All </a:t>
            </a:r>
            <a:r>
              <a:rPr lang="en-IN" sz="2400" b="1" dirty="0" smtClean="0">
                <a:solidFill>
                  <a:srgbClr val="0070C0"/>
                </a:solidFill>
              </a:rPr>
              <a:t>set operations </a:t>
            </a:r>
            <a:r>
              <a:rPr lang="en-IN" sz="2400" dirty="0" smtClean="0"/>
              <a:t>except for </a:t>
            </a:r>
            <a:r>
              <a:rPr lang="en-IN" sz="2400" b="1" dirty="0" smtClean="0">
                <a:solidFill>
                  <a:srgbClr val="7030A0"/>
                </a:solidFill>
              </a:rPr>
              <a:t>UNION ALL</a:t>
            </a:r>
            <a:r>
              <a:rPr lang="en-IN" sz="2400" dirty="0" smtClean="0"/>
              <a:t> require that the </a:t>
            </a:r>
            <a:r>
              <a:rPr lang="en-IN" sz="2400" b="1" dirty="0" smtClean="0">
                <a:solidFill>
                  <a:srgbClr val="C00000"/>
                </a:solidFill>
              </a:rPr>
              <a:t>result set </a:t>
            </a:r>
            <a:r>
              <a:rPr lang="en-IN" sz="2400" dirty="0" smtClean="0"/>
              <a:t>go through a </a:t>
            </a:r>
            <a:r>
              <a:rPr lang="en-IN" sz="2400" b="1" dirty="0" smtClean="0">
                <a:solidFill>
                  <a:srgbClr val="00B050"/>
                </a:solidFill>
              </a:rPr>
              <a:t>sort/distinct</a:t>
            </a:r>
            <a:r>
              <a:rPr lang="en-IN" sz="2400" dirty="0" smtClean="0"/>
              <a:t> process that means </a:t>
            </a:r>
            <a:r>
              <a:rPr lang="en-IN" sz="2400" b="1" dirty="0" smtClean="0">
                <a:solidFill>
                  <a:srgbClr val="002060"/>
                </a:solidFill>
              </a:rPr>
              <a:t>additional overhead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1"/>
                </a:solidFill>
              </a:rPr>
              <a:t>process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query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we know that no </a:t>
            </a:r>
            <a:r>
              <a:rPr lang="en-IN" sz="2400" b="1" dirty="0" smtClean="0">
                <a:solidFill>
                  <a:srgbClr val="0070C0"/>
                </a:solidFill>
              </a:rPr>
              <a:t>duplicates ever exist</a:t>
            </a:r>
            <a:r>
              <a:rPr lang="en-IN" sz="2400" dirty="0" smtClean="0"/>
              <a:t>, or we don’t care whether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duplicates are present</a:t>
            </a:r>
            <a:r>
              <a:rPr lang="en-IN" sz="2400" dirty="0" smtClean="0"/>
              <a:t>, then we must use </a:t>
            </a:r>
            <a:r>
              <a:rPr lang="en-IN" sz="2400" b="1" dirty="0" smtClean="0">
                <a:solidFill>
                  <a:srgbClr val="7030A0"/>
                </a:solidFill>
              </a:rPr>
              <a:t>UNION ALL.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7601</TotalTime>
  <Words>305</Words>
  <Application>Microsoft Office PowerPoint</Application>
  <PresentationFormat>On-screen Show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Today’s Agenda</vt:lpstr>
      <vt:lpstr> Set Operators</vt:lpstr>
      <vt:lpstr> Set Operators V/s Joins</vt:lpstr>
      <vt:lpstr> Types Of Set Operators</vt:lpstr>
      <vt:lpstr> General Syntax</vt:lpstr>
      <vt:lpstr> Restrictions On Set Operators</vt:lpstr>
      <vt:lpstr> Points To Understand</vt:lpstr>
      <vt:lpstr> Points To Understand</vt:lpstr>
      <vt:lpstr> Queries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665</cp:revision>
  <dcterms:created xsi:type="dcterms:W3CDTF">2015-12-21T13:46:48Z</dcterms:created>
  <dcterms:modified xsi:type="dcterms:W3CDTF">2020-07-15T08:23:39Z</dcterms:modified>
</cp:coreProperties>
</file>