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575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48" r:id="rId13"/>
    <p:sldId id="863" r:id="rId14"/>
    <p:sldId id="864" r:id="rId15"/>
    <p:sldId id="837" r:id="rId16"/>
    <p:sldId id="865" r:id="rId17"/>
    <p:sldId id="866" r:id="rId18"/>
    <p:sldId id="849" r:id="rId19"/>
    <p:sldId id="850" r:id="rId20"/>
    <p:sldId id="867" r:id="rId21"/>
    <p:sldId id="851" r:id="rId22"/>
    <p:sldId id="868" r:id="rId23"/>
    <p:sldId id="869" r:id="rId24"/>
    <p:sldId id="870" r:id="rId25"/>
    <p:sldId id="8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25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It is </a:t>
            </a:r>
            <a:r>
              <a:rPr lang="en-IN" b="1" dirty="0" smtClean="0">
                <a:solidFill>
                  <a:srgbClr val="0070C0"/>
                </a:solidFill>
              </a:rPr>
              <a:t>frequently required </a:t>
            </a:r>
            <a:r>
              <a:rPr lang="en-IN" dirty="0" smtClean="0"/>
              <a:t>that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data in one table </a:t>
            </a:r>
            <a:r>
              <a:rPr lang="en-IN" dirty="0" smtClean="0"/>
              <a:t>should be </a:t>
            </a:r>
            <a:r>
              <a:rPr lang="en-IN" b="1" dirty="0" smtClean="0">
                <a:solidFill>
                  <a:srgbClr val="00B050"/>
                </a:solidFill>
              </a:rPr>
              <a:t>validated </a:t>
            </a:r>
            <a:r>
              <a:rPr lang="en-IN" dirty="0" smtClean="0"/>
              <a:t>by </a:t>
            </a:r>
            <a:r>
              <a:rPr lang="en-IN" b="1" dirty="0" smtClean="0">
                <a:solidFill>
                  <a:srgbClr val="002060"/>
                </a:solidFill>
              </a:rPr>
              <a:t>comparing it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00B050"/>
                </a:solidFill>
              </a:rPr>
              <a:t>data</a:t>
            </a:r>
            <a:r>
              <a:rPr lang="en-IN" dirty="0" smtClean="0"/>
              <a:t> 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another table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For example , if we </a:t>
            </a:r>
            <a:r>
              <a:rPr lang="en-IN" b="1" dirty="0" smtClean="0">
                <a:solidFill>
                  <a:schemeClr val="accent1"/>
                </a:solidFill>
              </a:rPr>
              <a:t>add a new order </a:t>
            </a:r>
            <a:r>
              <a:rPr lang="en-IN" dirty="0" smtClean="0"/>
              <a:t>in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rgbClr val="7030A0"/>
                </a:solidFill>
              </a:rPr>
              <a:t>ORDERS</a:t>
            </a:r>
            <a:r>
              <a:rPr lang="en-IN" dirty="0" smtClean="0"/>
              <a:t> table, </a:t>
            </a:r>
            <a:r>
              <a:rPr lang="en-IN" dirty="0" smtClean="0"/>
              <a:t>we </a:t>
            </a:r>
            <a:r>
              <a:rPr lang="en-IN" dirty="0" smtClean="0"/>
              <a:t>must </a:t>
            </a:r>
            <a:r>
              <a:rPr lang="en-IN" b="1" dirty="0" smtClean="0">
                <a:solidFill>
                  <a:schemeClr val="accent1"/>
                </a:solidFill>
              </a:rPr>
              <a:t>cross-check</a:t>
            </a:r>
            <a:r>
              <a:rPr lang="en-IN" dirty="0" smtClean="0"/>
              <a:t> that a </a:t>
            </a:r>
            <a:r>
              <a:rPr lang="en-IN" b="1" dirty="0" smtClean="0">
                <a:solidFill>
                  <a:srgbClr val="0070C0"/>
                </a:solidFill>
              </a:rPr>
              <a:t>valid product </a:t>
            </a:r>
            <a:r>
              <a:rPr lang="en-IN" dirty="0" smtClean="0"/>
              <a:t>corresponding to this order is present in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rgbClr val="7030A0"/>
                </a:solidFill>
              </a:rPr>
              <a:t>PRODUCTS</a:t>
            </a:r>
            <a:r>
              <a:rPr lang="en-IN" dirty="0" smtClean="0"/>
              <a:t> </a:t>
            </a:r>
            <a:r>
              <a:rPr lang="en-IN" dirty="0" smtClean="0"/>
              <a:t>table.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b="1" dirty="0" smtClean="0">
                <a:solidFill>
                  <a:srgbClr val="00B050"/>
                </a:solidFill>
              </a:rPr>
              <a:t>achieve</a:t>
            </a:r>
            <a:r>
              <a:rPr lang="en-IN" dirty="0" smtClean="0"/>
              <a:t> this kind of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data integrity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FOREIGN KEY </a:t>
            </a:r>
            <a:r>
              <a:rPr lang="en-IN" dirty="0" smtClean="0"/>
              <a:t>constraint </a:t>
            </a:r>
            <a:r>
              <a:rPr lang="en-IN" dirty="0" smtClean="0"/>
              <a:t>is used. This type of validation is also known as </a:t>
            </a:r>
            <a:r>
              <a:rPr lang="en-IN" b="1" dirty="0" smtClean="0">
                <a:solidFill>
                  <a:srgbClr val="C00000"/>
                </a:solidFill>
              </a:rPr>
              <a:t>REFERENTIAL INTEGRITY.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FOREIGN KEY </a:t>
            </a:r>
            <a:r>
              <a:rPr lang="en-IN" dirty="0" smtClean="0"/>
              <a:t>constraint </a:t>
            </a:r>
            <a:r>
              <a:rPr lang="en-IN" dirty="0" smtClean="0"/>
              <a:t>always makes </a:t>
            </a:r>
            <a:r>
              <a:rPr lang="en-IN" b="1" dirty="0" smtClean="0">
                <a:solidFill>
                  <a:srgbClr val="0070C0"/>
                </a:solidFill>
              </a:rPr>
              <a:t>reference</a:t>
            </a:r>
            <a:r>
              <a:rPr lang="en-IN" dirty="0" smtClean="0"/>
              <a:t> to a </a:t>
            </a:r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or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UNIQUE</a:t>
            </a:r>
            <a:r>
              <a:rPr lang="en-IN" dirty="0" smtClean="0"/>
              <a:t> </a:t>
            </a:r>
            <a:r>
              <a:rPr lang="en-IN" dirty="0" smtClean="0"/>
              <a:t>constraint of other </a:t>
            </a:r>
            <a:r>
              <a:rPr lang="en-IN" b="1" dirty="0" smtClean="0">
                <a:solidFill>
                  <a:srgbClr val="00B050"/>
                </a:solidFill>
              </a:rPr>
              <a:t>tables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table</a:t>
            </a:r>
            <a:r>
              <a:rPr lang="en-IN" dirty="0" smtClean="0"/>
              <a:t> that has a </a:t>
            </a:r>
            <a:r>
              <a:rPr lang="en-IN" b="1" dirty="0" smtClean="0">
                <a:solidFill>
                  <a:srgbClr val="7030A0"/>
                </a:solidFill>
              </a:rPr>
              <a:t>FOREIGN KEY </a:t>
            </a:r>
            <a:r>
              <a:rPr lang="en-IN" dirty="0" smtClean="0"/>
              <a:t>defined </a:t>
            </a:r>
            <a:r>
              <a:rPr lang="en-IN" dirty="0" smtClean="0"/>
              <a:t>is called 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child table </a:t>
            </a:r>
            <a:r>
              <a:rPr lang="en-IN" dirty="0" smtClean="0"/>
              <a:t>or</a:t>
            </a:r>
            <a:r>
              <a:rPr lang="en-IN" dirty="0" smtClean="0"/>
              <a:t> </a:t>
            </a:r>
            <a:r>
              <a:rPr lang="en-IN" b="1" dirty="0" smtClean="0">
                <a:solidFill>
                  <a:srgbClr val="0070C0"/>
                </a:solidFill>
              </a:rPr>
              <a:t>referencing table. </a:t>
            </a:r>
            <a:endParaRPr lang="en-IN" b="1" dirty="0" smtClean="0">
              <a:solidFill>
                <a:srgbClr val="0070C0"/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table</a:t>
            </a:r>
            <a:r>
              <a:rPr lang="en-IN" dirty="0" smtClean="0"/>
              <a:t> that has a </a:t>
            </a:r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UNIQUE</a:t>
            </a:r>
            <a:r>
              <a:rPr lang="en-IN" dirty="0" smtClean="0"/>
              <a:t> </a:t>
            </a:r>
            <a:r>
              <a:rPr lang="en-IN" dirty="0" smtClean="0"/>
              <a:t>constraint defined is called </a:t>
            </a:r>
            <a:r>
              <a:rPr lang="en-IN" b="1" dirty="0" smtClean="0">
                <a:solidFill>
                  <a:srgbClr val="0070C0"/>
                </a:solidFill>
              </a:rPr>
              <a:t>parent table </a:t>
            </a:r>
            <a:r>
              <a:rPr lang="en-IN" dirty="0" smtClean="0"/>
              <a:t>or</a:t>
            </a:r>
            <a:r>
              <a:rPr lang="en-IN" dirty="0" smtClean="0"/>
              <a:t> </a:t>
            </a:r>
            <a:r>
              <a:rPr lang="en-IN" b="1" dirty="0" smtClean="0">
                <a:solidFill>
                  <a:srgbClr val="0070C0"/>
                </a:solidFill>
              </a:rPr>
              <a:t>referenced table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Techniques Of Applying </a:t>
            </a:r>
            <a:br>
              <a:rPr lang="en-US" sz="3200" b="1" dirty="0" smtClean="0"/>
            </a:br>
            <a:r>
              <a:rPr lang="en-US" sz="3200" b="1" dirty="0" smtClean="0"/>
              <a:t>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allows us to </a:t>
            </a:r>
            <a:r>
              <a:rPr lang="en-US" sz="2400" b="1" dirty="0" smtClean="0">
                <a:solidFill>
                  <a:schemeClr val="accent1"/>
                </a:solidFill>
              </a:rPr>
              <a:t>apply constraints </a:t>
            </a:r>
            <a:r>
              <a:rPr lang="en-US" sz="2400" dirty="0" smtClean="0"/>
              <a:t>either at the </a:t>
            </a:r>
            <a:r>
              <a:rPr lang="en-US" sz="2400" b="1" dirty="0" smtClean="0">
                <a:solidFill>
                  <a:srgbClr val="7030A0"/>
                </a:solidFill>
              </a:rPr>
              <a:t>COLUMN LEVEL</a:t>
            </a:r>
            <a:r>
              <a:rPr lang="en-US" sz="2400" dirty="0" smtClean="0"/>
              <a:t> or at the </a:t>
            </a:r>
            <a:r>
              <a:rPr lang="en-US" sz="2400" b="1" dirty="0" smtClean="0">
                <a:solidFill>
                  <a:srgbClr val="7030A0"/>
                </a:solidFill>
              </a:rPr>
              <a:t>TABLE LEVEL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/>
            <a:endParaRPr lang="en-IN" sz="2400" b="1" i="1" dirty="0" smtClean="0"/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</a:rPr>
              <a:t>Column-level constraints </a:t>
            </a:r>
            <a:r>
              <a:rPr lang="en-IN" dirty="0" smtClean="0"/>
              <a:t>Are </a:t>
            </a:r>
            <a:r>
              <a:rPr lang="en-IN" b="1" dirty="0" smtClean="0">
                <a:solidFill>
                  <a:srgbClr val="002060"/>
                </a:solidFill>
              </a:rPr>
              <a:t>declared</a:t>
            </a:r>
            <a:r>
              <a:rPr lang="en-IN" dirty="0" smtClean="0"/>
              <a:t> as </a:t>
            </a:r>
            <a:r>
              <a:rPr lang="en-IN" dirty="0" smtClean="0">
                <a:solidFill>
                  <a:srgbClr val="0070C0"/>
                </a:solidFill>
              </a:rPr>
              <a:t>part </a:t>
            </a:r>
            <a:r>
              <a:rPr lang="en-IN" dirty="0" smtClean="0"/>
              <a:t>of a </a:t>
            </a:r>
            <a:r>
              <a:rPr lang="en-IN" b="1" dirty="0" smtClean="0">
                <a:solidFill>
                  <a:srgbClr val="00B050"/>
                </a:solidFill>
              </a:rPr>
              <a:t>column definition</a:t>
            </a:r>
            <a:r>
              <a:rPr lang="en-IN" dirty="0" smtClean="0"/>
              <a:t> and apply only to that column.</a:t>
            </a:r>
          </a:p>
          <a:p>
            <a:pPr fontAlgn="base"/>
            <a:endParaRPr lang="en-IN" sz="2200" b="1" i="1" dirty="0" smtClean="0"/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</a:rPr>
              <a:t>Table-level constraints </a:t>
            </a:r>
            <a:r>
              <a:rPr lang="en-IN" dirty="0" smtClean="0"/>
              <a:t>Are </a:t>
            </a:r>
            <a:r>
              <a:rPr lang="en-IN" b="1" dirty="0" smtClean="0">
                <a:solidFill>
                  <a:srgbClr val="002060"/>
                </a:solidFill>
              </a:rPr>
              <a:t>declared</a:t>
            </a:r>
            <a:r>
              <a:rPr lang="en-IN" dirty="0" smtClean="0"/>
              <a:t> independently from any </a:t>
            </a:r>
            <a:r>
              <a:rPr lang="en-IN" b="1" dirty="0" smtClean="0">
                <a:solidFill>
                  <a:srgbClr val="00B050"/>
                </a:solidFill>
              </a:rPr>
              <a:t>column definitions </a:t>
            </a:r>
            <a:r>
              <a:rPr lang="en-IN" dirty="0" smtClean="0"/>
              <a:t>(traditionally, at the end of a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CREATE TABLE </a:t>
            </a:r>
            <a:r>
              <a:rPr lang="en-IN" dirty="0" smtClean="0"/>
              <a:t>statement) and </a:t>
            </a:r>
            <a:r>
              <a:rPr lang="en-IN" b="1" dirty="0" smtClean="0">
                <a:solidFill>
                  <a:srgbClr val="7030A0"/>
                </a:solidFill>
              </a:rPr>
              <a:t>may apply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0070C0"/>
                </a:solidFill>
              </a:rPr>
              <a:t>one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0070C0"/>
                </a:solidFill>
              </a:rPr>
              <a:t>more</a:t>
            </a:r>
            <a:r>
              <a:rPr lang="en-IN" dirty="0" smtClean="0"/>
              <a:t> columns in the table. A </a:t>
            </a:r>
            <a:r>
              <a:rPr lang="en-IN" b="1" dirty="0" smtClean="0">
                <a:solidFill>
                  <a:srgbClr val="C00000"/>
                </a:solidFill>
              </a:rPr>
              <a:t>table constraint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002060"/>
                </a:solidFill>
              </a:rPr>
              <a:t>required</a:t>
            </a:r>
            <a:r>
              <a:rPr lang="en-IN" dirty="0" smtClean="0"/>
              <a:t> when </a:t>
            </a:r>
            <a:r>
              <a:rPr lang="en-IN" dirty="0" smtClean="0"/>
              <a:t>we  </a:t>
            </a:r>
            <a:r>
              <a:rPr lang="en-IN" dirty="0" smtClean="0"/>
              <a:t>wish to define a </a:t>
            </a:r>
            <a:r>
              <a:rPr lang="en-IN" b="1" dirty="0" smtClean="0">
                <a:solidFill>
                  <a:schemeClr val="accent6"/>
                </a:solidFill>
              </a:rPr>
              <a:t>constraint</a:t>
            </a:r>
            <a:r>
              <a:rPr lang="en-IN" dirty="0" smtClean="0"/>
              <a:t> that </a:t>
            </a:r>
            <a:r>
              <a:rPr lang="en-IN" b="1" dirty="0" smtClean="0">
                <a:solidFill>
                  <a:srgbClr val="7030A0"/>
                </a:solidFill>
              </a:rPr>
              <a:t>applies to </a:t>
            </a:r>
            <a:r>
              <a:rPr lang="en-IN" dirty="0" smtClean="0"/>
              <a:t>more than </a:t>
            </a:r>
            <a:r>
              <a:rPr lang="en-IN" b="1" dirty="0" smtClean="0">
                <a:solidFill>
                  <a:srgbClr val="0070C0"/>
                </a:solidFill>
              </a:rPr>
              <a:t>one column.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Applying </a:t>
            </a:r>
            <a:br>
              <a:rPr lang="en-US" sz="3200" b="1" dirty="0" smtClean="0"/>
            </a:br>
            <a:r>
              <a:rPr lang="en-US" sz="3200" b="1" dirty="0" smtClean="0"/>
              <a:t>Column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Column1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Column2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Column3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&gt;,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……….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35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Roll_No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</a:t>
                      </a:r>
                      <a:r>
                        <a:rPr lang="en-US" b="1" baseline="0" dirty="0" smtClean="0"/>
                        <a:t> accept repeating values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STUDENTS(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Roll_No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NUMBER(3) </a:t>
            </a:r>
            <a:r>
              <a:rPr lang="en-US" sz="2400" b="1" dirty="0" smtClean="0">
                <a:solidFill>
                  <a:srgbClr val="002060"/>
                </a:solidFill>
              </a:rPr>
              <a:t>constraint ST_RN_UN UNIQUE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Name	     VARCHAR2(15) </a:t>
            </a:r>
            <a:r>
              <a:rPr lang="en-US" sz="2400" b="1" dirty="0" smtClean="0">
                <a:solidFill>
                  <a:srgbClr val="002060"/>
                </a:solidFill>
              </a:rPr>
              <a:t>constraint ST_NM_NN NOT NULL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	     NUMBER(5,2)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VENDOR_MASTER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Vendor_Id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PRIMARY KEY of the table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only accept Bhopal &amp; Indore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Create Table VENDOR_MASTER(</a:t>
            </a:r>
          </a:p>
          <a:p>
            <a:pPr>
              <a:buNone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Vendor_Id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  VARCHAR2(10) </a:t>
            </a:r>
            <a:r>
              <a:rPr lang="en-US" sz="2200" b="1" dirty="0" smtClean="0">
                <a:solidFill>
                  <a:srgbClr val="002060"/>
                </a:solidFill>
              </a:rPr>
              <a:t>constraint VM_VID_PK PRIMARY KEY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 VARCHAR2(15) </a:t>
            </a:r>
            <a:r>
              <a:rPr lang="en-US" sz="2200" b="1" dirty="0" smtClean="0">
                <a:solidFill>
                  <a:srgbClr val="002060"/>
                </a:solidFill>
              </a:rPr>
              <a:t>constraint VM_PID_NN NOT NULL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City	       VARCHAR2(6) </a:t>
            </a:r>
            <a:r>
              <a:rPr lang="en-US" sz="2200" b="1" dirty="0" smtClean="0">
                <a:solidFill>
                  <a:srgbClr val="002060"/>
                </a:solidFill>
              </a:rPr>
              <a:t>constraint VM_CT_CH CHECK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( </a:t>
            </a:r>
            <a:r>
              <a:rPr lang="en-US" sz="2200" b="1" dirty="0" smtClean="0">
                <a:solidFill>
                  <a:srgbClr val="0070C0"/>
                </a:solidFill>
              </a:rPr>
              <a:t>UPPER(City) in (‘BHOPAL’,’INDORE’)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Referential </a:t>
            </a:r>
            <a:br>
              <a:rPr lang="en-US" sz="3000" b="1" dirty="0" smtClean="0"/>
            </a:br>
            <a:r>
              <a:rPr lang="en-US" sz="3000" b="1" dirty="0" smtClean="0"/>
              <a:t>Constraint At Column Level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Column1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</a:t>
            </a:r>
            <a:r>
              <a:rPr lang="en-IN" sz="2400" b="1" dirty="0" smtClean="0">
                <a:solidFill>
                  <a:srgbClr val="002060"/>
                </a:solidFill>
              </a:rPr>
              <a:t>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     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Column2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</a:t>
            </a:r>
            <a:r>
              <a:rPr lang="en-IN" sz="2400" b="1" dirty="0" smtClean="0">
                <a:solidFill>
                  <a:srgbClr val="002060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      REFERENCES </a:t>
            </a:r>
            <a:r>
              <a:rPr lang="en-IN" sz="2400" b="1" dirty="0" err="1" smtClean="0">
                <a:solidFill>
                  <a:srgbClr val="002060"/>
                </a:solidFill>
              </a:rPr>
              <a:t>Parent_Table_name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column_name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</a:t>
            </a:r>
            <a:r>
              <a:rPr lang="en-IN" sz="2400" b="1" dirty="0" smtClean="0">
                <a:solidFill>
                  <a:srgbClr val="002060"/>
                </a:solidFill>
              </a:rPr>
              <a:t>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      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………. 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PRODUCTS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 smtClean="0">
                <a:solidFill>
                  <a:srgbClr val="002060"/>
                </a:solidFill>
              </a:rPr>
              <a:t>CONSTRAINT </a:t>
            </a:r>
            <a:r>
              <a:rPr lang="en-IN" sz="2400" b="1" dirty="0" err="1" smtClean="0">
                <a:solidFill>
                  <a:srgbClr val="002060"/>
                </a:solidFill>
              </a:rPr>
              <a:t>pd_pid_pk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PRIMARY KEY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char(20),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unit_price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number(10)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Constraints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Constraints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Applying Constraints At The Column Level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Examples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ORDERS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 smtClean="0">
                <a:solidFill>
                  <a:srgbClr val="0070C0"/>
                </a:solidFill>
              </a:rPr>
              <a:t>CONSTRAINT </a:t>
            </a:r>
            <a:r>
              <a:rPr lang="en-IN" sz="2400" b="1" dirty="0" err="1" smtClean="0">
                <a:solidFill>
                  <a:srgbClr val="0070C0"/>
                </a:solidFill>
              </a:rPr>
              <a:t>od_id_pk</a:t>
            </a:r>
            <a:r>
              <a:rPr lang="en-IN" sz="2400" b="1" dirty="0" smtClean="0">
                <a:solidFill>
                  <a:srgbClr val="0070C0"/>
                </a:solidFill>
              </a:rPr>
              <a:t> PRIMARY KEY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 smtClean="0">
                <a:solidFill>
                  <a:srgbClr val="002060"/>
                </a:solidFill>
              </a:rPr>
              <a:t>CONSTRAINT </a:t>
            </a:r>
            <a:r>
              <a:rPr lang="en-IN" sz="2400" b="1" dirty="0" err="1" smtClean="0">
                <a:solidFill>
                  <a:srgbClr val="002060"/>
                </a:solidFill>
              </a:rPr>
              <a:t>pd_id_fk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REFERENCES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product(</a:t>
            </a:r>
            <a:r>
              <a:rPr lang="en-IN" sz="2400" b="1" dirty="0" err="1" smtClean="0">
                <a:solidFill>
                  <a:srgbClr val="002060"/>
                </a:solidFill>
              </a:rPr>
              <a:t>product_id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quantity number(10)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applying </a:t>
            </a:r>
            <a:r>
              <a:rPr lang="en-IN" sz="2400" b="1" dirty="0" smtClean="0">
                <a:solidFill>
                  <a:srgbClr val="C00000"/>
                </a:solidFill>
              </a:rPr>
              <a:t>REFERENTIAL CONSTRAINT 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insertion </a:t>
            </a:r>
            <a:r>
              <a:rPr lang="en-IN" sz="2400" dirty="0" smtClean="0"/>
              <a:t>should always go from </a:t>
            </a:r>
            <a:r>
              <a:rPr lang="en-IN" sz="2400" b="1" dirty="0" smtClean="0">
                <a:solidFill>
                  <a:srgbClr val="0070C0"/>
                </a:solidFill>
              </a:rPr>
              <a:t>PARENT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CHILD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other words , any </a:t>
            </a:r>
            <a:r>
              <a:rPr lang="en-IN" sz="2400" b="1" dirty="0" smtClean="0">
                <a:solidFill>
                  <a:srgbClr val="00B050"/>
                </a:solidFill>
              </a:rPr>
              <a:t>new record </a:t>
            </a:r>
            <a:r>
              <a:rPr lang="en-IN" sz="2400" dirty="0" smtClean="0"/>
              <a:t>should be </a:t>
            </a:r>
            <a:r>
              <a:rPr lang="en-IN" sz="2400" b="1" dirty="0" smtClean="0">
                <a:solidFill>
                  <a:srgbClr val="0070C0"/>
                </a:solidFill>
              </a:rPr>
              <a:t>first entered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Parent Table </a:t>
            </a:r>
            <a:r>
              <a:rPr lang="en-IN" sz="2400" dirty="0" smtClean="0"/>
              <a:t>and then in </a:t>
            </a:r>
            <a:r>
              <a:rPr lang="en-IN" sz="2400" b="1" dirty="0" smtClean="0">
                <a:solidFill>
                  <a:srgbClr val="7030A0"/>
                </a:solidFill>
              </a:rPr>
              <a:t>child table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70C0"/>
                </a:solidFill>
              </a:rPr>
              <a:t>cannot delete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parent record </a:t>
            </a:r>
            <a:r>
              <a:rPr lang="en-IN" sz="2400" dirty="0" smtClean="0"/>
              <a:t>if any </a:t>
            </a:r>
            <a:r>
              <a:rPr lang="en-IN" sz="2400" b="1" dirty="0" smtClean="0">
                <a:solidFill>
                  <a:srgbClr val="00B050"/>
                </a:solidFill>
              </a:rPr>
              <a:t>existing child record </a:t>
            </a:r>
            <a:r>
              <a:rPr lang="en-IN" sz="2400" dirty="0" smtClean="0"/>
              <a:t>is there.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have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first delete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child record </a:t>
            </a:r>
            <a:r>
              <a:rPr lang="en-IN" sz="2400" dirty="0" smtClean="0"/>
              <a:t>before </a:t>
            </a:r>
            <a:r>
              <a:rPr lang="en-IN" sz="2400" b="1" dirty="0" smtClean="0">
                <a:solidFill>
                  <a:srgbClr val="002060"/>
                </a:solidFill>
              </a:rPr>
              <a:t>deleting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parent record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above example </a:t>
            </a:r>
            <a:r>
              <a:rPr lang="en-IN" sz="2400" dirty="0" smtClean="0"/>
              <a:t>, suppose the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101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PRODUCTS</a:t>
            </a:r>
            <a:r>
              <a:rPr lang="en-IN" sz="2400" dirty="0" smtClean="0"/>
              <a:t> table has </a:t>
            </a:r>
            <a:r>
              <a:rPr lang="en-IN" sz="2400" b="1" dirty="0" smtClean="0">
                <a:solidFill>
                  <a:srgbClr val="0070C0"/>
                </a:solidFill>
              </a:rPr>
              <a:t>a matching row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ORDERS</a:t>
            </a:r>
            <a:r>
              <a:rPr lang="en-IN" sz="2400" dirty="0" smtClean="0"/>
              <a:t> table , then we </a:t>
            </a:r>
            <a:r>
              <a:rPr lang="en-IN" sz="2400" b="1" dirty="0" smtClean="0">
                <a:solidFill>
                  <a:srgbClr val="00B050"/>
                </a:solidFill>
              </a:rPr>
              <a:t>cannot delete </a:t>
            </a:r>
            <a:r>
              <a:rPr lang="en-IN" sz="2400" dirty="0" smtClean="0"/>
              <a:t>this row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PRODUCTS</a:t>
            </a:r>
            <a:r>
              <a:rPr lang="en-IN" sz="2400" dirty="0" smtClean="0"/>
              <a:t> since </a:t>
            </a:r>
            <a:r>
              <a:rPr lang="en-IN" sz="2400" dirty="0" smtClean="0"/>
              <a:t>it’s </a:t>
            </a:r>
            <a:r>
              <a:rPr lang="en-IN" sz="2400" b="1" dirty="0" smtClean="0">
                <a:solidFill>
                  <a:srgbClr val="C00000"/>
                </a:solidFill>
              </a:rPr>
              <a:t>child exist </a:t>
            </a:r>
            <a:r>
              <a:rPr lang="en-IN" sz="2400" dirty="0" smtClean="0"/>
              <a:t>in the  </a:t>
            </a:r>
            <a:r>
              <a:rPr lang="en-IN" sz="2400" dirty="0" smtClean="0"/>
              <a:t>table </a:t>
            </a:r>
            <a:r>
              <a:rPr lang="en-IN" sz="2400" b="1" dirty="0" smtClean="0">
                <a:solidFill>
                  <a:srgbClr val="7030A0"/>
                </a:solidFill>
              </a:rPr>
              <a:t>ORDERS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However</a:t>
            </a:r>
            <a:r>
              <a:rPr lang="en-IN" sz="2400" dirty="0" smtClean="0"/>
              <a:t>, suppose the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102</a:t>
            </a:r>
            <a:r>
              <a:rPr lang="en-IN" sz="2400" dirty="0" smtClean="0"/>
              <a:t>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PRODUCTS</a:t>
            </a:r>
            <a:r>
              <a:rPr lang="en-IN" sz="2400" dirty="0" smtClean="0"/>
              <a:t> table has </a:t>
            </a:r>
            <a:r>
              <a:rPr lang="en-IN" sz="2400" b="1" dirty="0" smtClean="0">
                <a:solidFill>
                  <a:srgbClr val="00B050"/>
                </a:solidFill>
              </a:rPr>
              <a:t>no matching </a:t>
            </a:r>
            <a:r>
              <a:rPr lang="en-IN" sz="2400" b="1" dirty="0" smtClean="0">
                <a:solidFill>
                  <a:srgbClr val="00B050"/>
                </a:solidFill>
              </a:rPr>
              <a:t>row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ORDERS</a:t>
            </a:r>
            <a:r>
              <a:rPr lang="en-IN" sz="2400" dirty="0" smtClean="0"/>
              <a:t> table </a:t>
            </a:r>
            <a:r>
              <a:rPr lang="en-IN" sz="2400" dirty="0" smtClean="0"/>
              <a:t>, then 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the row of 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PRODUCTS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As a </a:t>
            </a:r>
            <a:r>
              <a:rPr lang="en-IN" sz="2400" b="1" dirty="0" smtClean="0">
                <a:solidFill>
                  <a:srgbClr val="00B050"/>
                </a:solidFill>
              </a:rPr>
              <a:t>solution</a:t>
            </a:r>
            <a:r>
              <a:rPr lang="en-IN" sz="2400" dirty="0" smtClean="0"/>
              <a:t> to this we can use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DELETE CASCADE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ON DELETE SET NULL </a:t>
            </a:r>
            <a:r>
              <a:rPr lang="en-IN" sz="2400" dirty="0" smtClean="0"/>
              <a:t>options.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On Delete Cascade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FOREIGN KEY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cascade delete </a:t>
            </a:r>
            <a:r>
              <a:rPr lang="en-IN" sz="2400" dirty="0" smtClean="0"/>
              <a:t>means that if a </a:t>
            </a:r>
            <a:r>
              <a:rPr lang="en-IN" sz="2400" b="1" dirty="0" smtClean="0">
                <a:solidFill>
                  <a:srgbClr val="00B050"/>
                </a:solidFill>
              </a:rPr>
              <a:t>record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70C0"/>
                </a:solidFill>
              </a:rPr>
              <a:t>parent table </a:t>
            </a:r>
            <a:r>
              <a:rPr lang="en-IN" sz="2400" dirty="0" smtClean="0"/>
              <a:t>is deleted, then the </a:t>
            </a:r>
            <a:r>
              <a:rPr lang="en-IN" sz="2400" b="1" dirty="0" smtClean="0">
                <a:solidFill>
                  <a:srgbClr val="002060"/>
                </a:solidFill>
              </a:rPr>
              <a:t>corresponding records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child table </a:t>
            </a:r>
            <a:r>
              <a:rPr lang="en-IN" sz="2400" dirty="0" smtClean="0"/>
              <a:t>will automatically be </a:t>
            </a:r>
            <a:r>
              <a:rPr lang="en-IN" sz="2400" b="1" dirty="0" smtClean="0">
                <a:solidFill>
                  <a:srgbClr val="00B050"/>
                </a:solidFill>
              </a:rPr>
              <a:t>deleted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is called a </a:t>
            </a:r>
            <a:r>
              <a:rPr lang="en-IN" sz="2400" b="1" dirty="0" smtClean="0">
                <a:solidFill>
                  <a:srgbClr val="C00000"/>
                </a:solidFill>
              </a:rPr>
              <a:t>CASCADE DELETE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FOREIGN KEY </a:t>
            </a:r>
            <a:r>
              <a:rPr lang="en-IN" sz="2400" dirty="0" smtClean="0"/>
              <a:t>with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CASCADE DELETE </a:t>
            </a:r>
            <a:r>
              <a:rPr lang="en-IN" sz="2400" dirty="0" smtClean="0"/>
              <a:t>can </a:t>
            </a:r>
            <a:r>
              <a:rPr lang="en-IN" sz="2400" dirty="0" smtClean="0"/>
              <a:t>be defined in either a </a:t>
            </a:r>
            <a:r>
              <a:rPr lang="en-IN" sz="2400" b="1" dirty="0" smtClean="0">
                <a:solidFill>
                  <a:srgbClr val="7030A0"/>
                </a:solidFill>
              </a:rPr>
              <a:t>CREATE TABLE </a:t>
            </a:r>
            <a:r>
              <a:rPr lang="en-IN" sz="2400" dirty="0" smtClean="0"/>
              <a:t>statement or an </a:t>
            </a:r>
            <a:r>
              <a:rPr lang="en-IN" sz="2400" b="1" dirty="0" smtClean="0">
                <a:solidFill>
                  <a:srgbClr val="7030A0"/>
                </a:solidFill>
              </a:rPr>
              <a:t>ALTER TABLE </a:t>
            </a:r>
            <a:r>
              <a:rPr lang="en-IN" sz="2400" dirty="0" smtClean="0"/>
              <a:t>statement.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On Delete Set Null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FOREIGN KEY </a:t>
            </a:r>
            <a:r>
              <a:rPr lang="en-IN" sz="2400" dirty="0" smtClean="0"/>
              <a:t>with "</a:t>
            </a:r>
            <a:r>
              <a:rPr lang="en-IN" sz="2400" b="1" dirty="0" smtClean="0">
                <a:solidFill>
                  <a:srgbClr val="C00000"/>
                </a:solidFill>
              </a:rPr>
              <a:t>on delete </a:t>
            </a:r>
            <a:r>
              <a:rPr lang="en-IN" sz="2400" b="1" dirty="0" smtClean="0">
                <a:solidFill>
                  <a:srgbClr val="C00000"/>
                </a:solidFill>
              </a:rPr>
              <a:t>set null </a:t>
            </a:r>
            <a:r>
              <a:rPr lang="en-IN" sz="2400" dirty="0" smtClean="0"/>
              <a:t>" </a:t>
            </a:r>
            <a:r>
              <a:rPr lang="en-IN" sz="2400" dirty="0" smtClean="0"/>
              <a:t>means that if a </a:t>
            </a:r>
            <a:r>
              <a:rPr lang="en-IN" sz="2400" b="1" dirty="0" smtClean="0">
                <a:solidFill>
                  <a:srgbClr val="00B050"/>
                </a:solidFill>
              </a:rPr>
              <a:t>record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parent table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deleted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records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child table </a:t>
            </a:r>
            <a:r>
              <a:rPr lang="en-IN" sz="2400" dirty="0" smtClean="0"/>
              <a:t>will have the </a:t>
            </a:r>
            <a:r>
              <a:rPr lang="en-IN" sz="2400" b="1" dirty="0" smtClean="0">
                <a:solidFill>
                  <a:srgbClr val="0070C0"/>
                </a:solidFill>
              </a:rPr>
              <a:t>FOREIGN KEY </a:t>
            </a:r>
            <a:r>
              <a:rPr lang="en-IN" sz="2400" dirty="0" smtClean="0"/>
              <a:t>fields </a:t>
            </a:r>
            <a:r>
              <a:rPr lang="en-IN" sz="2400" dirty="0" smtClean="0"/>
              <a:t>set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records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child table </a:t>
            </a:r>
            <a:r>
              <a:rPr lang="en-IN" sz="2400" dirty="0" smtClean="0"/>
              <a:t>will </a:t>
            </a:r>
            <a:r>
              <a:rPr lang="en-IN" sz="2400" b="1" dirty="0" smtClean="0"/>
              <a:t>not</a:t>
            </a:r>
            <a:r>
              <a:rPr lang="en-IN" sz="2400" dirty="0" smtClean="0"/>
              <a:t> be </a:t>
            </a:r>
            <a:r>
              <a:rPr lang="en-IN" sz="2400" b="1" dirty="0" smtClean="0">
                <a:solidFill>
                  <a:srgbClr val="002060"/>
                </a:solidFill>
              </a:rPr>
              <a:t>deleted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FOREIGN KEY </a:t>
            </a:r>
            <a:r>
              <a:rPr lang="en-IN" sz="2400" dirty="0" smtClean="0"/>
              <a:t>with </a:t>
            </a:r>
            <a:r>
              <a:rPr lang="en-IN" sz="2400" dirty="0" smtClean="0"/>
              <a:t>a </a:t>
            </a:r>
            <a:r>
              <a:rPr lang="en-IN" sz="2400" dirty="0" smtClean="0"/>
              <a:t>"</a:t>
            </a:r>
            <a:r>
              <a:rPr lang="en-IN" sz="2400" b="1" dirty="0" smtClean="0">
                <a:solidFill>
                  <a:srgbClr val="C00000"/>
                </a:solidFill>
              </a:rPr>
              <a:t>on delete </a:t>
            </a:r>
            <a:r>
              <a:rPr lang="en-IN" sz="2400" b="1" dirty="0" smtClean="0">
                <a:solidFill>
                  <a:srgbClr val="C00000"/>
                </a:solidFill>
              </a:rPr>
              <a:t>set null </a:t>
            </a:r>
            <a:r>
              <a:rPr lang="en-IN" sz="2400" dirty="0" smtClean="0"/>
              <a:t>"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7030A0"/>
                </a:solidFill>
              </a:rPr>
              <a:t>defined</a:t>
            </a:r>
            <a:r>
              <a:rPr lang="en-IN" sz="2400" dirty="0" smtClean="0"/>
              <a:t> in either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dirty="0" smtClean="0"/>
              <a:t>statement or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IN" sz="2400" dirty="0" smtClean="0"/>
              <a:t>statement.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core functions </a:t>
            </a:r>
            <a:r>
              <a:rPr lang="en-IN" sz="2400" dirty="0" smtClean="0"/>
              <a:t>of any </a:t>
            </a:r>
            <a:r>
              <a:rPr lang="en-IN" sz="2400" b="1" dirty="0" smtClean="0">
                <a:solidFill>
                  <a:srgbClr val="C00000"/>
                </a:solidFill>
              </a:rPr>
              <a:t>Database Management System</a:t>
            </a:r>
            <a:r>
              <a:rPr lang="en-IN" sz="2400" dirty="0" smtClean="0"/>
              <a:t> is to ensure the </a:t>
            </a:r>
            <a:r>
              <a:rPr lang="en-IN" sz="2400" b="1" dirty="0" smtClean="0">
                <a:solidFill>
                  <a:srgbClr val="0070C0"/>
                </a:solidFill>
              </a:rPr>
              <a:t>integrity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data</a:t>
            </a:r>
            <a:r>
              <a:rPr lang="en-IN" sz="2400" dirty="0" smtClean="0"/>
              <a:t> during its </a:t>
            </a:r>
            <a:r>
              <a:rPr lang="en-IN" sz="2400" b="1" dirty="0" smtClean="0">
                <a:solidFill>
                  <a:srgbClr val="7030A0"/>
                </a:solidFill>
              </a:rPr>
              <a:t>life cycle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Data </a:t>
            </a:r>
            <a:r>
              <a:rPr lang="en-IN" sz="2400" b="1" dirty="0" smtClean="0">
                <a:solidFill>
                  <a:srgbClr val="002060"/>
                </a:solidFill>
              </a:rPr>
              <a:t>Integrity</a:t>
            </a:r>
            <a:r>
              <a:rPr lang="en-IN" sz="2400" dirty="0" smtClean="0"/>
              <a:t>, in </a:t>
            </a:r>
            <a:r>
              <a:rPr lang="en-IN" sz="2400" b="1" dirty="0" smtClean="0">
                <a:solidFill>
                  <a:srgbClr val="00B050"/>
                </a:solidFill>
              </a:rPr>
              <a:t>simple terms</a:t>
            </a:r>
            <a:r>
              <a:rPr lang="en-IN" sz="2400" dirty="0" smtClean="0"/>
              <a:t>, means that </a:t>
            </a:r>
            <a:r>
              <a:rPr lang="en-IN" sz="2400" b="1" dirty="0" smtClean="0">
                <a:solidFill>
                  <a:srgbClr val="7030A0"/>
                </a:solidFill>
              </a:rPr>
              <a:t>data</a:t>
            </a:r>
            <a:r>
              <a:rPr lang="en-IN" sz="2400" dirty="0" smtClean="0"/>
              <a:t> should remain</a:t>
            </a:r>
            <a:r>
              <a:rPr lang="en-IN" sz="2400" b="1" i="1" dirty="0" smtClean="0"/>
              <a:t> ‘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en-IN" sz="2400" b="1" i="1" dirty="0" smtClean="0"/>
              <a:t>’</a:t>
            </a:r>
            <a:r>
              <a:rPr lang="en-IN" sz="2400" dirty="0" smtClean="0"/>
              <a:t> and </a:t>
            </a:r>
            <a:r>
              <a:rPr lang="en-IN" sz="2400" b="1" i="1" dirty="0" smtClean="0"/>
              <a:t>‘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accurate</a:t>
            </a:r>
            <a:r>
              <a:rPr lang="en-IN" sz="2400" b="1" i="1" dirty="0" smtClean="0"/>
              <a:t>’</a:t>
            </a:r>
            <a:r>
              <a:rPr lang="en-IN" sz="2400" dirty="0" smtClean="0"/>
              <a:t> as time goes by.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“constraints”</a:t>
            </a:r>
            <a:r>
              <a:rPr lang="en-IN" sz="2400" dirty="0" smtClean="0"/>
              <a:t> are a </a:t>
            </a:r>
            <a:r>
              <a:rPr lang="en-IN" sz="2400" b="1" dirty="0" smtClean="0">
                <a:solidFill>
                  <a:srgbClr val="7030A0"/>
                </a:solidFill>
              </a:rPr>
              <a:t>facility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enforce rules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make sure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2060"/>
                </a:solidFill>
              </a:rPr>
              <a:t>only allowable data values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70C0"/>
                </a:solidFill>
              </a:rPr>
              <a:t>stored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database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constraint</a:t>
            </a:r>
            <a:r>
              <a:rPr lang="en-IN" sz="2400" dirty="0" smtClean="0"/>
              <a:t>, as the name suggests, puts 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estrictions/checks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00B050"/>
                </a:solidFill>
              </a:rPr>
              <a:t>type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chemeClr val="accent1"/>
                </a:solidFill>
              </a:rPr>
              <a:t>value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data</a:t>
            </a:r>
            <a:r>
              <a:rPr lang="en-IN" sz="2400" dirty="0" smtClean="0"/>
              <a:t> that can be </a:t>
            </a:r>
            <a:r>
              <a:rPr lang="en-IN" sz="2400" b="1" dirty="0" smtClean="0">
                <a:solidFill>
                  <a:srgbClr val="C00000"/>
                </a:solidFill>
              </a:rPr>
              <a:t>stored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database </a:t>
            </a:r>
            <a:r>
              <a:rPr lang="en-IN" sz="2400" dirty="0" smtClean="0"/>
              <a:t>table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70C0"/>
                </a:solidFill>
              </a:rPr>
              <a:t>five</a:t>
            </a:r>
            <a:r>
              <a:rPr lang="en-IN" sz="2400" dirty="0" smtClean="0"/>
              <a:t> </a:t>
            </a:r>
            <a:r>
              <a:rPr lang="en-IN" sz="2400" dirty="0" smtClean="0"/>
              <a:t>types of </a:t>
            </a:r>
            <a:r>
              <a:rPr lang="en-IN" sz="2400" b="1" dirty="0" smtClean="0">
                <a:solidFill>
                  <a:srgbClr val="C00000"/>
                </a:solidFill>
              </a:rPr>
              <a:t>Integrity </a:t>
            </a:r>
            <a:r>
              <a:rPr lang="en-IN" sz="2400" b="1" dirty="0" smtClean="0">
                <a:solidFill>
                  <a:srgbClr val="C00000"/>
                </a:solidFill>
              </a:rPr>
              <a:t>Constraints </a:t>
            </a:r>
            <a:r>
              <a:rPr lang="en-IN" sz="2400" dirty="0" smtClean="0"/>
              <a:t>available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and they </a:t>
            </a:r>
            <a:r>
              <a:rPr lang="en-IN" sz="2400" dirty="0" smtClean="0"/>
              <a:t>are 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Not </a:t>
            </a:r>
            <a:r>
              <a:rPr lang="en-IN" b="1" dirty="0" smtClean="0">
                <a:solidFill>
                  <a:srgbClr val="002060"/>
                </a:solidFill>
              </a:rPr>
              <a:t>Null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Check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Unique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Primary  Key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Foreign Key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Not Null: 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default </a:t>
            </a:r>
            <a:r>
              <a:rPr lang="en-IN" dirty="0" smtClean="0"/>
              <a:t>all </a:t>
            </a:r>
            <a:r>
              <a:rPr lang="en-IN" b="1" dirty="0" smtClean="0">
                <a:solidFill>
                  <a:srgbClr val="002060"/>
                </a:solidFill>
              </a:rPr>
              <a:t>columns </a:t>
            </a:r>
            <a:r>
              <a:rPr lang="en-IN" dirty="0" smtClean="0"/>
              <a:t>in a </a:t>
            </a:r>
            <a:r>
              <a:rPr lang="en-IN" b="1" dirty="0" smtClean="0">
                <a:solidFill>
                  <a:srgbClr val="0070C0"/>
                </a:solidFill>
              </a:rPr>
              <a:t>table</a:t>
            </a:r>
            <a:r>
              <a:rPr lang="en-IN" dirty="0" smtClean="0"/>
              <a:t> can contain </a:t>
            </a:r>
            <a:r>
              <a:rPr lang="en-IN" b="1" dirty="0" smtClean="0">
                <a:solidFill>
                  <a:srgbClr val="C00000"/>
                </a:solidFill>
              </a:rPr>
              <a:t>NULL</a:t>
            </a:r>
            <a:r>
              <a:rPr lang="en-IN" dirty="0" smtClean="0"/>
              <a:t> </a:t>
            </a:r>
            <a:r>
              <a:rPr lang="en-IN" dirty="0" smtClean="0"/>
              <a:t>values.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we want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00B050"/>
                </a:solidFill>
              </a:rPr>
              <a:t>ensure</a:t>
            </a:r>
            <a:r>
              <a:rPr lang="en-IN" dirty="0" smtClean="0"/>
              <a:t> that a </a:t>
            </a:r>
            <a:r>
              <a:rPr lang="en-IN" b="1" dirty="0" smtClean="0">
                <a:solidFill>
                  <a:srgbClr val="002060"/>
                </a:solidFill>
              </a:rPr>
              <a:t>column</a:t>
            </a:r>
            <a:r>
              <a:rPr lang="en-IN" dirty="0" smtClean="0"/>
              <a:t> must </a:t>
            </a:r>
            <a:r>
              <a:rPr lang="en-IN" b="1" dirty="0" smtClean="0">
                <a:solidFill>
                  <a:srgbClr val="C00000"/>
                </a:solidFill>
              </a:rPr>
              <a:t>always have a value</a:t>
            </a:r>
            <a:r>
              <a:rPr lang="en-IN" dirty="0" smtClean="0"/>
              <a:t>, i.e. it should not be </a:t>
            </a:r>
            <a:r>
              <a:rPr lang="en-IN" b="1" dirty="0" smtClean="0">
                <a:solidFill>
                  <a:srgbClr val="7030A0"/>
                </a:solidFill>
              </a:rPr>
              <a:t>left blank</a:t>
            </a:r>
            <a:r>
              <a:rPr lang="en-IN" dirty="0" smtClean="0"/>
              <a:t>, then </a:t>
            </a:r>
            <a:r>
              <a:rPr lang="en-IN" dirty="0" smtClean="0"/>
              <a:t>we have to define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NOT NULL </a:t>
            </a:r>
            <a:r>
              <a:rPr lang="en-IN" dirty="0" smtClean="0"/>
              <a:t>constraint on it</a:t>
            </a:r>
            <a:r>
              <a:rPr lang="en-IN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database</a:t>
            </a:r>
            <a:r>
              <a:rPr lang="en-IN" dirty="0" smtClean="0"/>
              <a:t> will </a:t>
            </a:r>
            <a:r>
              <a:rPr lang="en-IN" b="1" dirty="0" smtClean="0">
                <a:solidFill>
                  <a:schemeClr val="accent1"/>
                </a:solidFill>
              </a:rPr>
              <a:t>throw an error </a:t>
            </a:r>
            <a:r>
              <a:rPr lang="en-IN" dirty="0" smtClean="0"/>
              <a:t>if </a:t>
            </a:r>
            <a:r>
              <a:rPr lang="en-IN" b="1" dirty="0" smtClean="0">
                <a:solidFill>
                  <a:srgbClr val="C00000"/>
                </a:solidFill>
              </a:rPr>
              <a:t>NULL values </a:t>
            </a:r>
            <a:r>
              <a:rPr lang="en-IN" dirty="0" smtClean="0"/>
              <a:t>are entered in </a:t>
            </a:r>
            <a:r>
              <a:rPr lang="en-IN" dirty="0" smtClean="0"/>
              <a:t>the column which has </a:t>
            </a:r>
            <a:r>
              <a:rPr lang="en-IN" b="1" dirty="0" smtClean="0">
                <a:solidFill>
                  <a:srgbClr val="0070C0"/>
                </a:solidFill>
              </a:rPr>
              <a:t>NOT NULL </a:t>
            </a:r>
            <a:r>
              <a:rPr lang="en-IN" dirty="0" smtClean="0"/>
              <a:t>applied on it.</a:t>
            </a:r>
            <a:endParaRPr lang="en-IN" dirty="0" smtClean="0"/>
          </a:p>
          <a:p>
            <a:pPr lvl="1"/>
            <a:endParaRPr lang="en-IN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Check: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 the </a:t>
            </a:r>
            <a:r>
              <a:rPr lang="en-IN" b="1" dirty="0" smtClean="0">
                <a:solidFill>
                  <a:srgbClr val="C00000"/>
                </a:solidFill>
              </a:rPr>
              <a:t>CHECK CONSTRAINT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7030A0"/>
                </a:solidFill>
              </a:rPr>
              <a:t>validate</a:t>
            </a:r>
            <a:r>
              <a:rPr lang="en-IN" dirty="0" smtClean="0"/>
              <a:t> values </a:t>
            </a:r>
            <a:r>
              <a:rPr lang="en-IN" b="1" dirty="0" smtClean="0">
                <a:solidFill>
                  <a:srgbClr val="002060"/>
                </a:solidFill>
              </a:rPr>
              <a:t>entered into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00B050"/>
                </a:solidFill>
              </a:rPr>
              <a:t>column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 smtClean="0"/>
              <a:t>example </a:t>
            </a:r>
            <a:r>
              <a:rPr lang="en-IN" dirty="0" smtClean="0"/>
              <a:t>, in </a:t>
            </a:r>
            <a:r>
              <a:rPr lang="en-IN" b="1" dirty="0" smtClean="0">
                <a:solidFill>
                  <a:srgbClr val="0070C0"/>
                </a:solidFill>
              </a:rPr>
              <a:t>EMP </a:t>
            </a:r>
            <a:r>
              <a:rPr lang="en-IN" dirty="0" smtClean="0"/>
              <a:t>table we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might not want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2060"/>
                </a:solidFill>
              </a:rPr>
              <a:t>SALARY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to be </a:t>
            </a:r>
            <a:r>
              <a:rPr lang="en-IN" b="1" dirty="0" smtClean="0">
                <a:solidFill>
                  <a:srgbClr val="7030A0"/>
                </a:solidFill>
              </a:rPr>
              <a:t>NEGATIVE.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For such situations we define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CHECK</a:t>
            </a:r>
            <a:r>
              <a:rPr lang="en-IN" dirty="0" smtClean="0"/>
              <a:t> constraint </a:t>
            </a:r>
            <a:endParaRPr lang="en-IN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Unique: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 </a:t>
            </a:r>
            <a:r>
              <a:rPr lang="en-IN" b="1" dirty="0" smtClean="0">
                <a:solidFill>
                  <a:srgbClr val="C00000"/>
                </a:solidFill>
              </a:rPr>
              <a:t>UNIQUE</a:t>
            </a:r>
            <a:r>
              <a:rPr lang="en-IN" dirty="0" smtClean="0"/>
              <a:t>  integrity constraint requires that </a:t>
            </a:r>
            <a:r>
              <a:rPr lang="en-IN" b="1" dirty="0" smtClean="0">
                <a:solidFill>
                  <a:srgbClr val="7030A0"/>
                </a:solidFill>
              </a:rPr>
              <a:t>every value </a:t>
            </a:r>
            <a:r>
              <a:rPr lang="en-IN" dirty="0" smtClean="0"/>
              <a:t>in a </a:t>
            </a:r>
            <a:r>
              <a:rPr lang="en-IN" b="1" dirty="0" smtClean="0">
                <a:solidFill>
                  <a:srgbClr val="00B050"/>
                </a:solidFill>
              </a:rPr>
              <a:t>column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00B050"/>
                </a:solidFill>
              </a:rPr>
              <a:t>set of columns </a:t>
            </a:r>
            <a:r>
              <a:rPr lang="en-IN" dirty="0" smtClean="0"/>
              <a:t>(key) be </a:t>
            </a:r>
            <a:r>
              <a:rPr lang="en-IN" b="1" dirty="0" smtClean="0">
                <a:solidFill>
                  <a:srgbClr val="7030A0"/>
                </a:solidFill>
              </a:rPr>
              <a:t>unique</a:t>
            </a:r>
            <a:r>
              <a:rPr lang="en-IN" dirty="0" smtClean="0"/>
              <a:t>—that is, </a:t>
            </a:r>
            <a:r>
              <a:rPr lang="en-IN" b="1" dirty="0" smtClean="0">
                <a:solidFill>
                  <a:srgbClr val="0070C0"/>
                </a:solidFill>
              </a:rPr>
              <a:t>no two rows </a:t>
            </a:r>
            <a:r>
              <a:rPr lang="en-IN" dirty="0" smtClean="0"/>
              <a:t>of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dirty="0" smtClean="0"/>
              <a:t> have </a:t>
            </a:r>
            <a:r>
              <a:rPr lang="en-IN" b="1" dirty="0" smtClean="0">
                <a:solidFill>
                  <a:srgbClr val="0070C0"/>
                </a:solidFill>
              </a:rPr>
              <a:t>duplicate values </a:t>
            </a:r>
            <a:r>
              <a:rPr lang="en-IN" dirty="0" smtClean="0"/>
              <a:t>in a </a:t>
            </a:r>
            <a:r>
              <a:rPr lang="en-IN" b="1" dirty="0" smtClean="0">
                <a:solidFill>
                  <a:srgbClr val="002060"/>
                </a:solidFill>
              </a:rPr>
              <a:t>specified column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set of columns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example in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/>
              <a:t> called  </a:t>
            </a:r>
            <a:r>
              <a:rPr lang="en-US" b="1" dirty="0" smtClean="0">
                <a:solidFill>
                  <a:srgbClr val="0070C0"/>
                </a:solidFill>
              </a:rPr>
              <a:t>STUDENTS</a:t>
            </a:r>
            <a:r>
              <a:rPr lang="en-US" dirty="0" smtClean="0"/>
              <a:t> , the </a:t>
            </a:r>
            <a:r>
              <a:rPr lang="en-US" b="1" dirty="0" smtClean="0">
                <a:solidFill>
                  <a:srgbClr val="00B050"/>
                </a:solidFill>
              </a:rPr>
              <a:t>column</a:t>
            </a:r>
            <a:r>
              <a:rPr lang="en-US" dirty="0" smtClean="0"/>
              <a:t> called </a:t>
            </a:r>
            <a:r>
              <a:rPr lang="en-US" b="1" dirty="0" smtClean="0">
                <a:solidFill>
                  <a:srgbClr val="002060"/>
                </a:solidFill>
              </a:rPr>
              <a:t>PROJECT_TITLE</a:t>
            </a:r>
            <a:r>
              <a:rPr lang="en-US" dirty="0" smtClean="0"/>
              <a:t> must be created with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dirty="0" smtClean="0"/>
              <a:t> constraint as we </a:t>
            </a:r>
            <a:r>
              <a:rPr lang="en-US" b="1" dirty="0" smtClean="0">
                <a:solidFill>
                  <a:srgbClr val="7030A0"/>
                </a:solidFill>
              </a:rPr>
              <a:t>don’t want two students </a:t>
            </a:r>
            <a:r>
              <a:rPr lang="en-US" dirty="0" smtClean="0"/>
              <a:t>to have the </a:t>
            </a:r>
            <a:r>
              <a:rPr lang="en-US" b="1" dirty="0" smtClean="0">
                <a:solidFill>
                  <a:srgbClr val="0070C0"/>
                </a:solidFill>
              </a:rPr>
              <a:t>same Project Title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However ,  </a:t>
            </a:r>
            <a:r>
              <a:rPr lang="en-IN" b="1" dirty="0" smtClean="0">
                <a:solidFill>
                  <a:srgbClr val="0070C0"/>
                </a:solidFill>
              </a:rPr>
              <a:t>NULL </a:t>
            </a:r>
            <a:r>
              <a:rPr lang="en-IN" dirty="0" smtClean="0"/>
              <a:t>value </a:t>
            </a:r>
            <a:r>
              <a:rPr lang="en-IN" dirty="0" smtClean="0"/>
              <a:t>is still </a:t>
            </a:r>
            <a:r>
              <a:rPr lang="en-IN" b="1" dirty="0" smtClean="0">
                <a:solidFill>
                  <a:srgbClr val="00B050"/>
                </a:solidFill>
              </a:rPr>
              <a:t>allowed.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Primary Key: 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constraint </a:t>
            </a:r>
            <a:r>
              <a:rPr lang="en-IN" dirty="0" smtClean="0"/>
              <a:t>is a </a:t>
            </a:r>
            <a:r>
              <a:rPr lang="en-IN" b="1" dirty="0" smtClean="0">
                <a:solidFill>
                  <a:srgbClr val="7030A0"/>
                </a:solidFill>
              </a:rPr>
              <a:t>combination</a:t>
            </a:r>
            <a:r>
              <a:rPr lang="en-IN" dirty="0" smtClean="0"/>
              <a:t> of </a:t>
            </a:r>
            <a:r>
              <a:rPr lang="en-IN" b="1" dirty="0" smtClean="0">
                <a:solidFill>
                  <a:srgbClr val="C00000"/>
                </a:solidFill>
              </a:rPr>
              <a:t>NOT NULL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UNIQUE</a:t>
            </a:r>
            <a:r>
              <a:rPr lang="en-IN" dirty="0" smtClean="0"/>
              <a:t> constraints.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column</a:t>
            </a:r>
            <a:r>
              <a:rPr lang="en-IN" dirty="0" smtClean="0"/>
              <a:t> or the </a:t>
            </a:r>
            <a:r>
              <a:rPr lang="en-IN" b="1" dirty="0" smtClean="0">
                <a:solidFill>
                  <a:srgbClr val="00B050"/>
                </a:solidFill>
              </a:rPr>
              <a:t>set of columns </a:t>
            </a:r>
            <a:r>
              <a:rPr lang="en-IN" dirty="0" smtClean="0"/>
              <a:t>on which </a:t>
            </a:r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is </a:t>
            </a:r>
            <a:r>
              <a:rPr lang="en-IN" dirty="0" smtClean="0"/>
              <a:t>defined will allow only </a:t>
            </a:r>
            <a:r>
              <a:rPr lang="en-IN" b="1" dirty="0" smtClean="0">
                <a:solidFill>
                  <a:srgbClr val="002060"/>
                </a:solidFill>
              </a:rPr>
              <a:t>UNIQUE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2060"/>
                </a:solidFill>
              </a:rPr>
              <a:t>NOT NULL </a:t>
            </a:r>
            <a:r>
              <a:rPr lang="en-IN" dirty="0" smtClean="0"/>
              <a:t>values.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 </a:t>
            </a:r>
            <a:r>
              <a:rPr lang="en-US" b="1" dirty="0" smtClean="0">
                <a:solidFill>
                  <a:srgbClr val="C00000"/>
                </a:solidFill>
              </a:rPr>
              <a:t>PRIMARY KEY </a:t>
            </a:r>
            <a:r>
              <a:rPr lang="en-US" dirty="0" smtClean="0"/>
              <a:t>itself has a </a:t>
            </a:r>
            <a:r>
              <a:rPr lang="en-US" b="1" dirty="0" smtClean="0">
                <a:solidFill>
                  <a:srgbClr val="0070C0"/>
                </a:solidFill>
              </a:rPr>
              <a:t>constraint</a:t>
            </a:r>
            <a:r>
              <a:rPr lang="en-US" dirty="0" smtClean="0"/>
              <a:t> that in a </a:t>
            </a:r>
            <a:r>
              <a:rPr lang="en-US" b="1" dirty="0" smtClean="0">
                <a:solidFill>
                  <a:srgbClr val="7030A0"/>
                </a:solidFill>
              </a:rPr>
              <a:t>table</a:t>
            </a:r>
            <a:r>
              <a:rPr lang="en-US" dirty="0" smtClean="0"/>
              <a:t> there can be only one </a:t>
            </a:r>
            <a:r>
              <a:rPr lang="en-US" b="1" dirty="0" smtClean="0">
                <a:solidFill>
                  <a:srgbClr val="C00000"/>
                </a:solidFill>
              </a:rPr>
              <a:t>PRIMARY KEY </a:t>
            </a:r>
            <a:r>
              <a:rPr lang="en-US" dirty="0" smtClean="0"/>
              <a:t>constraint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7739</TotalTime>
  <Words>784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 Introduction To Constraints</vt:lpstr>
      <vt:lpstr> Introduction To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Techniques Of Applying  Constraints</vt:lpstr>
      <vt:lpstr> Syntax Of Applying  Column Level Constraints</vt:lpstr>
      <vt:lpstr> Exercise</vt:lpstr>
      <vt:lpstr> Solution</vt:lpstr>
      <vt:lpstr> Exercise</vt:lpstr>
      <vt:lpstr> Solution</vt:lpstr>
      <vt:lpstr> Syntax Of Referential  Constraint At Column Level</vt:lpstr>
      <vt:lpstr> Example</vt:lpstr>
      <vt:lpstr> Example</vt:lpstr>
      <vt:lpstr> Points To Understand</vt:lpstr>
      <vt:lpstr> Points To Understand</vt:lpstr>
      <vt:lpstr> Points To Understand</vt:lpstr>
      <vt:lpstr> On Delete Cascade</vt:lpstr>
      <vt:lpstr> On Delete Set Null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688</cp:revision>
  <dcterms:created xsi:type="dcterms:W3CDTF">2015-12-21T13:46:48Z</dcterms:created>
  <dcterms:modified xsi:type="dcterms:W3CDTF">2020-07-16T22:23:31Z</dcterms:modified>
</cp:coreProperties>
</file>