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7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5" r:id="rId12"/>
    <p:sldId id="883" r:id="rId13"/>
    <p:sldId id="886" r:id="rId14"/>
    <p:sldId id="884" r:id="rId15"/>
    <p:sldId id="887" r:id="rId16"/>
    <p:sldId id="855" r:id="rId17"/>
    <p:sldId id="856" r:id="rId18"/>
    <p:sldId id="888" r:id="rId19"/>
    <p:sldId id="889" r:id="rId20"/>
    <p:sldId id="890" r:id="rId21"/>
    <p:sldId id="891" r:id="rId22"/>
    <p:sldId id="8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Create Table ATTENDANCE(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Student_Id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School_Day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DATE,</a:t>
            </a:r>
          </a:p>
          <a:p>
            <a:pPr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PRESENT CHAR(1) </a:t>
            </a:r>
            <a:r>
              <a:rPr lang="en-US" sz="2300" b="1" dirty="0" smtClean="0">
                <a:solidFill>
                  <a:srgbClr val="002060"/>
                </a:solidFill>
              </a:rPr>
              <a:t>constraint ATTD_PR_NN NOT NULL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Constraint ATTD_PK PRIMARY KEY(</a:t>
            </a:r>
            <a:r>
              <a:rPr lang="en-US" sz="2300" b="1" dirty="0" err="1" smtClean="0">
                <a:solidFill>
                  <a:srgbClr val="002060"/>
                </a:solidFill>
              </a:rPr>
              <a:t>Student_Id,School_Day</a:t>
            </a:r>
            <a:r>
              <a:rPr lang="en-US" sz="2300" b="1" dirty="0" smtClean="0">
                <a:solidFill>
                  <a:srgbClr val="002060"/>
                </a:solidFill>
              </a:rPr>
              <a:t>)</a:t>
            </a:r>
            <a:endParaRPr lang="en-US" sz="2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Syntax Of Applying </a:t>
            </a:r>
            <a:br>
              <a:rPr lang="en-US" sz="2400" b="1" dirty="0" smtClean="0"/>
            </a:br>
            <a:r>
              <a:rPr lang="en-US" sz="2400" b="1" dirty="0" smtClean="0"/>
              <a:t>Referential Constraint At Table </a:t>
            </a:r>
            <a:r>
              <a:rPr lang="en-US" sz="2400" b="1" dirty="0" err="1" smtClean="0"/>
              <a:t>Lvel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 smtClean="0">
                <a:solidFill>
                  <a:srgbClr val="002060"/>
                </a:solidFill>
              </a:rPr>
              <a:t> ,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    </a:t>
            </a:r>
            <a:r>
              <a:rPr lang="en-IN" sz="2400" b="1" dirty="0" smtClean="0">
                <a:solidFill>
                  <a:srgbClr val="002060"/>
                </a:solidFill>
              </a:rPr>
              <a:t>CONSTRAINT  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 FOREIGN KEY(</a:t>
            </a:r>
            <a:r>
              <a:rPr lang="en-IN" sz="2400" b="1" dirty="0" err="1" smtClean="0">
                <a:solidFill>
                  <a:srgbClr val="002060"/>
                </a:solidFill>
              </a:rPr>
              <a:t>child_table_column</a:t>
            </a:r>
            <a:r>
              <a:rPr lang="en-IN" sz="2400" b="1" dirty="0" smtClean="0">
                <a:solidFill>
                  <a:srgbClr val="002060"/>
                </a:solidFill>
              </a:rPr>
              <a:t>) REFERENCES   </a:t>
            </a:r>
            <a:r>
              <a:rPr lang="en-IN" sz="2400" b="1" dirty="0" err="1" smtClean="0">
                <a:solidFill>
                  <a:srgbClr val="002060"/>
                </a:solidFill>
              </a:rPr>
              <a:t>Parent_table_name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parent_table_column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AUTHORS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1835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Author_Id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PRIMARY</a:t>
                      </a:r>
                      <a:r>
                        <a:rPr lang="en-US" b="1" baseline="0" dirty="0" smtClean="0"/>
                        <a:t> KEY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Author_Name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Be</a:t>
                      </a:r>
                      <a:r>
                        <a:rPr lang="en-US" b="1" baseline="0" dirty="0" smtClean="0"/>
                        <a:t> NULL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create child table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AUTHORS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BOOKS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3156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PRIMARY</a:t>
                      </a:r>
                      <a:r>
                        <a:rPr lang="en-US" b="1" baseline="0" dirty="0" smtClean="0"/>
                        <a:t> KEY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Be</a:t>
                      </a:r>
                      <a:r>
                        <a:rPr lang="en-US" b="1" baseline="0" dirty="0" smtClean="0"/>
                        <a:t> NULL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Between</a:t>
                      </a:r>
                      <a:r>
                        <a:rPr lang="en-US" b="1" baseline="0" dirty="0" smtClean="0"/>
                        <a:t> 400 and 700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Book_Author_Id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FOREIGN KEY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 AUTHORS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author_name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VARCHAR2(30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rgbClr val="002060"/>
                </a:solidFill>
              </a:rPr>
              <a:t>CONSTRAINT AU_AN_NN NOT </a:t>
            </a:r>
            <a:r>
              <a:rPr lang="en-IN" sz="2400" b="1" dirty="0" smtClean="0">
                <a:solidFill>
                  <a:srgbClr val="002060"/>
                </a:solidFill>
              </a:rPr>
              <a:t>NULL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CONSTRAINT  AU_AID_PK PRIMARY KEY(</a:t>
            </a:r>
            <a:r>
              <a:rPr lang="en-IN" sz="2400" b="1" dirty="0" err="1" smtClean="0">
                <a:solidFill>
                  <a:srgbClr val="002060"/>
                </a:solidFill>
              </a:rPr>
              <a:t>Author_Id</a:t>
            </a:r>
            <a:r>
              <a:rPr lang="en-IN" sz="24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BOOKS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book_title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 VARCHAR2(30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rgbClr val="002060"/>
                </a:solidFill>
              </a:rPr>
              <a:t>CONSTRAINT  </a:t>
            </a:r>
            <a:r>
              <a:rPr lang="en-IN" sz="2400" b="1" smtClean="0">
                <a:solidFill>
                  <a:srgbClr val="002060"/>
                </a:solidFill>
              </a:rPr>
              <a:t>BK_BT_NN </a:t>
            </a:r>
            <a:r>
              <a:rPr lang="en-IN" sz="2400" b="1" smtClean="0">
                <a:solidFill>
                  <a:srgbClr val="002060"/>
                </a:solidFill>
              </a:rPr>
              <a:t> </a:t>
            </a:r>
            <a:r>
              <a:rPr lang="en-IN" sz="2400" b="1" smtClean="0">
                <a:solidFill>
                  <a:srgbClr val="002060"/>
                </a:solidFill>
              </a:rPr>
              <a:t>NOT NULL</a:t>
            </a:r>
            <a:r>
              <a:rPr lang="en-IN" sz="2400" b="1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book_author_id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        </a:t>
            </a:r>
            <a:r>
              <a:rPr lang="en-IN" sz="2400" b="1" dirty="0" smtClean="0">
                <a:solidFill>
                  <a:srgbClr val="002060"/>
                </a:solidFill>
              </a:rPr>
              <a:t> CONSTRAINT  BK_BID_PK PRIMARY KEY(</a:t>
            </a:r>
            <a:r>
              <a:rPr lang="en-IN" sz="2400" b="1" dirty="0" err="1" smtClean="0">
                <a:solidFill>
                  <a:srgbClr val="002060"/>
                </a:solidFill>
              </a:rPr>
              <a:t>Book_Id</a:t>
            </a:r>
            <a:r>
              <a:rPr lang="en-IN" sz="24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         </a:t>
            </a:r>
            <a:r>
              <a:rPr lang="en-IN" sz="2400" b="1" dirty="0" smtClean="0">
                <a:solidFill>
                  <a:srgbClr val="002060"/>
                </a:solidFill>
              </a:rPr>
              <a:t>CONSTRAINT  BK_PR_CH CHECK(</a:t>
            </a:r>
            <a:r>
              <a:rPr lang="en-IN" sz="2400" b="1" dirty="0" err="1" smtClean="0">
                <a:solidFill>
                  <a:srgbClr val="002060"/>
                </a:solidFill>
              </a:rPr>
              <a:t>Book_Price</a:t>
            </a:r>
            <a:r>
              <a:rPr lang="en-IN" sz="2400" b="1" dirty="0" smtClean="0">
                <a:solidFill>
                  <a:srgbClr val="002060"/>
                </a:solidFill>
              </a:rPr>
              <a:t> Between 	400 and 700 ),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 </a:t>
            </a:r>
            <a:r>
              <a:rPr lang="en-IN" sz="2400" b="1" i="1" dirty="0" smtClean="0"/>
              <a:t> 	</a:t>
            </a:r>
            <a:r>
              <a:rPr lang="en-IN" sz="2400" b="1" dirty="0" smtClean="0">
                <a:solidFill>
                  <a:srgbClr val="00B050"/>
                </a:solidFill>
              </a:rPr>
              <a:t>CONSTRAINT  BK_AID_FK  FOREIGN KEY 	(</a:t>
            </a:r>
            <a:r>
              <a:rPr lang="en-IN" sz="2400" b="1" dirty="0" err="1" smtClean="0">
                <a:solidFill>
                  <a:srgbClr val="00B050"/>
                </a:solidFill>
              </a:rPr>
              <a:t>Book_Author_Id</a:t>
            </a:r>
            <a:r>
              <a:rPr lang="en-IN" sz="2400" b="1" dirty="0" smtClean="0">
                <a:solidFill>
                  <a:srgbClr val="00B050"/>
                </a:solidFill>
              </a:rPr>
              <a:t>) REFERENCES  Authors(</a:t>
            </a:r>
            <a:r>
              <a:rPr lang="en-IN" sz="2400" b="1" dirty="0" err="1" smtClean="0">
                <a:solidFill>
                  <a:srgbClr val="00B050"/>
                </a:solidFill>
              </a:rPr>
              <a:t>Author_Id</a:t>
            </a:r>
            <a:r>
              <a:rPr lang="en-IN" sz="24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);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Applying Constraints</a:t>
            </a:r>
            <a:br>
              <a:rPr lang="en-US" sz="3200" b="1" dirty="0" smtClean="0"/>
            </a:br>
            <a:r>
              <a:rPr lang="en-US" sz="3200" b="1" dirty="0" smtClean="0"/>
              <a:t>Using ALTER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C00000"/>
                </a:solidFill>
              </a:rPr>
              <a:t>apply constraints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existing tables </a:t>
            </a:r>
            <a:r>
              <a:rPr lang="en-IN" sz="2400" dirty="0" smtClean="0"/>
              <a:t>using the </a:t>
            </a:r>
            <a:r>
              <a:rPr lang="en-IN" sz="2400" b="1" dirty="0" smtClean="0">
                <a:solidFill>
                  <a:srgbClr val="00B050"/>
                </a:solidFill>
              </a:rPr>
              <a:t>ALTER TABLE </a:t>
            </a:r>
            <a:r>
              <a:rPr lang="en-IN" sz="2400" dirty="0" smtClean="0"/>
              <a:t>command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ADD CONSTRAINT </a:t>
            </a:r>
            <a:r>
              <a:rPr lang="en-IN" sz="2400" dirty="0" smtClean="0"/>
              <a:t>clause.</a:t>
            </a:r>
          </a:p>
          <a:p>
            <a:endParaRPr lang="en-IN" sz="2400" dirty="0" smtClean="0"/>
          </a:p>
          <a:p>
            <a:r>
              <a:rPr lang="en-IN" sz="2400" dirty="0" smtClean="0"/>
              <a:t>It adds a </a:t>
            </a:r>
            <a:r>
              <a:rPr lang="en-IN" sz="2400" b="1" dirty="0" smtClean="0">
                <a:solidFill>
                  <a:srgbClr val="0070C0"/>
                </a:solidFill>
              </a:rPr>
              <a:t>TABLE-LEVEL CONSTRAINT </a:t>
            </a:r>
            <a:r>
              <a:rPr lang="en-IN" sz="2400" dirty="0" smtClean="0"/>
              <a:t>to an </a:t>
            </a:r>
            <a:r>
              <a:rPr lang="en-IN" sz="2400" b="1" dirty="0" smtClean="0">
                <a:solidFill>
                  <a:srgbClr val="00B050"/>
                </a:solidFill>
              </a:rPr>
              <a:t>existing </a:t>
            </a:r>
            <a:r>
              <a:rPr lang="en-IN" sz="2400" dirty="0" smtClean="0"/>
              <a:t>table. 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Points To Remember</a:t>
            </a:r>
          </a:p>
          <a:p>
            <a:pPr lvl="1"/>
            <a:r>
              <a:rPr lang="en-IN" dirty="0" smtClean="0"/>
              <a:t>When </a:t>
            </a:r>
            <a:r>
              <a:rPr lang="en-IN" b="1" dirty="0" smtClean="0">
                <a:solidFill>
                  <a:srgbClr val="7030A0"/>
                </a:solidFill>
              </a:rPr>
              <a:t>adding</a:t>
            </a:r>
            <a:r>
              <a:rPr lang="en-IN" dirty="0" smtClean="0"/>
              <a:t> a </a:t>
            </a:r>
            <a:r>
              <a:rPr lang="en-IN" b="1" dirty="0" smtClean="0">
                <a:solidFill>
                  <a:srgbClr val="C00000"/>
                </a:solidFill>
              </a:rPr>
              <a:t>constraint </a:t>
            </a:r>
            <a:r>
              <a:rPr lang="en-IN" dirty="0" smtClean="0"/>
              <a:t>to an </a:t>
            </a:r>
            <a:r>
              <a:rPr lang="en-IN" b="1" dirty="0" smtClean="0">
                <a:solidFill>
                  <a:srgbClr val="0070C0"/>
                </a:solidFill>
              </a:rPr>
              <a:t>existing table</a:t>
            </a:r>
            <a:r>
              <a:rPr lang="en-IN" dirty="0" smtClean="0"/>
              <a:t>, 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 checks the table to make sure </a:t>
            </a:r>
            <a:r>
              <a:rPr lang="en-IN" b="1" dirty="0" smtClean="0">
                <a:solidFill>
                  <a:srgbClr val="7030A0"/>
                </a:solidFill>
              </a:rPr>
              <a:t>existing rows </a:t>
            </a:r>
            <a:r>
              <a:rPr lang="en-IN" dirty="0" smtClean="0"/>
              <a:t>satisfy the </a:t>
            </a:r>
            <a:r>
              <a:rPr lang="en-IN" b="1" dirty="0" smtClean="0">
                <a:solidFill>
                  <a:srgbClr val="C00000"/>
                </a:solidFill>
              </a:rPr>
              <a:t>constraint</a:t>
            </a:r>
            <a:r>
              <a:rPr lang="en-IN" dirty="0" smtClean="0"/>
              <a:t>. If any </a:t>
            </a:r>
            <a:r>
              <a:rPr lang="en-IN" b="1" dirty="0" smtClean="0">
                <a:solidFill>
                  <a:srgbClr val="002060"/>
                </a:solidFill>
              </a:rPr>
              <a:t>row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invalid</a:t>
            </a:r>
            <a:r>
              <a:rPr lang="en-IN" dirty="0" smtClean="0"/>
              <a:t>, then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 throws 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IN" dirty="0" smtClean="0"/>
              <a:t> and the </a:t>
            </a:r>
            <a:r>
              <a:rPr lang="en-IN" b="1" dirty="0" smtClean="0">
                <a:solidFill>
                  <a:srgbClr val="C00000"/>
                </a:solidFill>
              </a:rPr>
              <a:t>constraint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7030A0"/>
                </a:solidFill>
              </a:rPr>
              <a:t>not added.</a:t>
            </a:r>
          </a:p>
          <a:p>
            <a:pPr lvl="1"/>
            <a:r>
              <a:rPr lang="en-IN" dirty="0" smtClean="0"/>
              <a:t>To add </a:t>
            </a:r>
            <a:r>
              <a:rPr lang="en-IN" b="1" dirty="0" smtClean="0">
                <a:solidFill>
                  <a:srgbClr val="0070C0"/>
                </a:solidFill>
              </a:rPr>
              <a:t>NOT NULL </a:t>
            </a:r>
            <a:r>
              <a:rPr lang="en-IN" dirty="0" smtClean="0"/>
              <a:t>constraint the </a:t>
            </a:r>
            <a:r>
              <a:rPr lang="en-IN" b="1" dirty="0" smtClean="0">
                <a:solidFill>
                  <a:srgbClr val="C00000"/>
                </a:solidFill>
              </a:rPr>
              <a:t>clause</a:t>
            </a:r>
            <a:r>
              <a:rPr lang="en-IN" dirty="0" smtClean="0"/>
              <a:t> to be used </a:t>
            </a:r>
            <a:r>
              <a:rPr lang="en-IN" b="1" dirty="0" smtClean="0">
                <a:solidFill>
                  <a:srgbClr val="00B050"/>
                </a:solidFill>
              </a:rPr>
              <a:t>should be </a:t>
            </a:r>
            <a:r>
              <a:rPr lang="en-IN" b="1" dirty="0" smtClean="0">
                <a:solidFill>
                  <a:srgbClr val="7030A0"/>
                </a:solidFill>
              </a:rPr>
              <a:t>MODIFY</a:t>
            </a:r>
            <a:r>
              <a:rPr lang="en-IN" dirty="0" smtClean="0"/>
              <a:t> and not </a:t>
            </a:r>
            <a:r>
              <a:rPr lang="en-IN" b="1" dirty="0" smtClean="0">
                <a:solidFill>
                  <a:srgbClr val="7030A0"/>
                </a:solidFill>
              </a:rPr>
              <a:t>ADD CONSTRAINT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VENDOR_MASTER(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Vend_Id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VARCHAR2(5),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Price	     NUMBER(5)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NOT NULL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MODIFY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( Price Number(5) </a:t>
            </a:r>
            <a:r>
              <a:rPr lang="en-US" sz="2300" b="1" dirty="0" smtClean="0">
                <a:solidFill>
                  <a:srgbClr val="002060"/>
                </a:solidFill>
              </a:rPr>
              <a:t>CONSTRAINT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rgbClr val="00B050"/>
                </a:solidFill>
              </a:rPr>
              <a:t>VM_PR_NN</a:t>
            </a:r>
            <a:r>
              <a:rPr lang="en-US" sz="2300" b="1" dirty="0" smtClean="0">
                <a:solidFill>
                  <a:srgbClr val="002060"/>
                </a:solidFill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</a:rPr>
              <a:t>NOT NULL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UNIQUE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ADD CONSTRAINT </a:t>
            </a:r>
            <a:r>
              <a:rPr lang="en-US" sz="2400" b="1" dirty="0" smtClean="0">
                <a:solidFill>
                  <a:srgbClr val="00B050"/>
                </a:solidFill>
              </a:rPr>
              <a:t>VM_PID_UN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UNIQUE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Table Level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Special Syntax For Referential Constraint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Applying Constraints Using </a:t>
            </a:r>
            <a:r>
              <a:rPr lang="en-US" sz="2900" b="1" smtClean="0">
                <a:solidFill>
                  <a:srgbClr val="00B050"/>
                </a:solidFill>
                <a:latin typeface="Corbel" pitchFamily="34" charset="0"/>
              </a:rPr>
              <a:t>Alter Table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PRIMARY KEY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ADD CONSTRAINT </a:t>
            </a:r>
            <a:r>
              <a:rPr lang="en-US" sz="2400" b="1" dirty="0" smtClean="0">
                <a:solidFill>
                  <a:srgbClr val="00B050"/>
                </a:solidFill>
              </a:rPr>
              <a:t>VM_VID_PK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PRIMARY KEY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Vend_Id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CHECK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ADD CONSTRAINT </a:t>
            </a:r>
            <a:r>
              <a:rPr lang="en-US" sz="2400" b="1" dirty="0" smtClean="0">
                <a:solidFill>
                  <a:srgbClr val="00B050"/>
                </a:solidFill>
              </a:rPr>
              <a:t>VM_PR_CH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CHECK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(Price &gt; 0);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Adding </a:t>
            </a:r>
            <a:br>
              <a:rPr lang="en-US" sz="3000" b="1" dirty="0" smtClean="0"/>
            </a:br>
            <a:r>
              <a:rPr lang="en-US" sz="3000" b="1" dirty="0" smtClean="0"/>
              <a:t>REFERENTIAL CONSTRAINT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VENDOR_MASTER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ADD CONSTRAINT </a:t>
            </a:r>
            <a:r>
              <a:rPr lang="en-US" sz="2400" b="1" dirty="0" smtClean="0">
                <a:solidFill>
                  <a:srgbClr val="00B050"/>
                </a:solidFill>
              </a:rPr>
              <a:t>VM_PID_FK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FOREIGN KEY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REFERENCES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PRODUCT_MASTER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TABLE-LEVEL CONSTRAINT </a:t>
            </a:r>
            <a:r>
              <a:rPr lang="en-IN" sz="2400" dirty="0" smtClean="0"/>
              <a:t>references </a:t>
            </a:r>
            <a:r>
              <a:rPr lang="en-IN" sz="2400" b="1" dirty="0" smtClean="0">
                <a:solidFill>
                  <a:srgbClr val="00B050"/>
                </a:solidFill>
              </a:rPr>
              <a:t>one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multiple</a:t>
            </a:r>
            <a:r>
              <a:rPr lang="en-IN" sz="2400" dirty="0" smtClean="0"/>
              <a:t> columns and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defined separately</a:t>
            </a:r>
            <a:r>
              <a:rPr lang="en-IN" sz="2400" dirty="0" smtClean="0"/>
              <a:t>, after the </a:t>
            </a:r>
            <a:r>
              <a:rPr lang="en-IN" sz="2400" b="1" dirty="0" smtClean="0">
                <a:solidFill>
                  <a:srgbClr val="7030A0"/>
                </a:solidFill>
              </a:rPr>
              <a:t>definition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00B050"/>
                </a:solidFill>
              </a:rPr>
              <a:t>columns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dirty="0" smtClean="0"/>
          </a:p>
          <a:p>
            <a:r>
              <a:rPr lang="en-US" sz="2400" b="1" u="sng" dirty="0" smtClean="0"/>
              <a:t>Points To Remember:</a:t>
            </a:r>
          </a:p>
          <a:p>
            <a:pPr lvl="1"/>
            <a:r>
              <a:rPr lang="en-IN" dirty="0" smtClean="0"/>
              <a:t>All constraints </a:t>
            </a:r>
            <a:r>
              <a:rPr lang="en-IN" b="1" dirty="0" smtClean="0">
                <a:solidFill>
                  <a:srgbClr val="C00000"/>
                </a:solidFill>
              </a:rPr>
              <a:t>except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rgbClr val="C00000"/>
                </a:solidFill>
              </a:rPr>
              <a:t>NOT NULL constraint </a:t>
            </a:r>
            <a:r>
              <a:rPr lang="en-IN" dirty="0" smtClean="0"/>
              <a:t>can be </a:t>
            </a:r>
            <a:r>
              <a:rPr lang="en-IN" b="1" dirty="0" smtClean="0">
                <a:solidFill>
                  <a:srgbClr val="7030A0"/>
                </a:solidFill>
              </a:rPr>
              <a:t>defined </a:t>
            </a:r>
            <a:r>
              <a:rPr lang="en-IN" dirty="0" smtClean="0"/>
              <a:t>at the </a:t>
            </a:r>
            <a:r>
              <a:rPr lang="en-IN" b="1" dirty="0" smtClean="0">
                <a:solidFill>
                  <a:srgbClr val="002060"/>
                </a:solidFill>
              </a:rPr>
              <a:t>TABLE LEVEL.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We must use a </a:t>
            </a:r>
            <a:r>
              <a:rPr lang="en-IN" b="1" dirty="0" smtClean="0">
                <a:solidFill>
                  <a:srgbClr val="0070C0"/>
                </a:solidFill>
              </a:rPr>
              <a:t>TABLE-LEVEL CONSTRAINT </a:t>
            </a:r>
            <a:r>
              <a:rPr lang="en-IN" dirty="0" smtClean="0"/>
              <a:t>if we are </a:t>
            </a:r>
            <a:r>
              <a:rPr lang="en-IN" b="1" dirty="0" smtClean="0">
                <a:solidFill>
                  <a:srgbClr val="C00000"/>
                </a:solidFill>
              </a:rPr>
              <a:t>constraining</a:t>
            </a:r>
            <a:r>
              <a:rPr lang="en-IN" dirty="0" smtClean="0"/>
              <a:t> more than one </a:t>
            </a:r>
            <a:r>
              <a:rPr lang="en-IN" b="1" dirty="0" smtClean="0">
                <a:solidFill>
                  <a:srgbClr val="00B050"/>
                </a:solidFill>
              </a:rPr>
              <a:t>column</a:t>
            </a:r>
            <a:r>
              <a:rPr lang="en-IN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are </a:t>
            </a:r>
            <a:r>
              <a:rPr lang="en-US" b="1" dirty="0" smtClean="0">
                <a:solidFill>
                  <a:srgbClr val="7030A0"/>
                </a:solidFill>
              </a:rPr>
              <a:t>referring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rgbClr val="C00000"/>
                </a:solidFill>
              </a:rPr>
              <a:t>column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00B050"/>
                </a:solidFill>
              </a:rPr>
              <a:t>SAME TABLE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002060"/>
                </a:solidFill>
              </a:rPr>
              <a:t>CHECK CONSTRAINT </a:t>
            </a:r>
            <a:r>
              <a:rPr lang="en-US" dirty="0" smtClean="0"/>
              <a:t>, then also it should be a </a:t>
            </a:r>
            <a:r>
              <a:rPr lang="en-US" b="1" dirty="0" smtClean="0">
                <a:solidFill>
                  <a:srgbClr val="0070C0"/>
                </a:solidFill>
              </a:rPr>
              <a:t>TABLE LEVEL CONSTRAINT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syntax for adding </a:t>
            </a:r>
            <a:r>
              <a:rPr lang="en-US" b="1" dirty="0" smtClean="0">
                <a:solidFill>
                  <a:srgbClr val="7030A0"/>
                </a:solidFill>
              </a:rPr>
              <a:t>REFERENTIAL CONSTRAINT </a:t>
            </a:r>
            <a:r>
              <a:rPr lang="en-US" dirty="0" smtClean="0"/>
              <a:t>requires </a:t>
            </a:r>
            <a:r>
              <a:rPr lang="en-US" b="1" dirty="0" smtClean="0">
                <a:solidFill>
                  <a:srgbClr val="C00000"/>
                </a:solidFill>
              </a:rPr>
              <a:t>additional clause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0070C0"/>
                </a:solidFill>
              </a:rPr>
              <a:t>FOREIGN KEY</a:t>
            </a:r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Applying </a:t>
            </a:r>
            <a:br>
              <a:rPr lang="en-US" sz="3200" b="1" dirty="0" smtClean="0"/>
            </a:br>
            <a:r>
              <a:rPr lang="en-US" sz="3200" b="1" dirty="0" smtClean="0"/>
              <a:t>Table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 smtClean="0">
                <a:solidFill>
                  <a:srgbClr val="002060"/>
                </a:solidFill>
              </a:rPr>
              <a:t> ,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    </a:t>
            </a:r>
            <a:r>
              <a:rPr lang="en-IN" sz="2400" b="1" dirty="0" smtClean="0">
                <a:solidFill>
                  <a:srgbClr val="002060"/>
                </a:solidFill>
              </a:rPr>
              <a:t>constraint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constraint_name</a:t>
            </a:r>
            <a:r>
              <a:rPr lang="en-IN" sz="2400" b="1" dirty="0" smtClean="0">
                <a:solidFill>
                  <a:srgbClr val="002060"/>
                </a:solidFill>
              </a:rPr>
              <a:t>&gt; &lt;</a:t>
            </a:r>
            <a:r>
              <a:rPr lang="en-IN" sz="2400" b="1" dirty="0" err="1" smtClean="0">
                <a:solidFill>
                  <a:srgbClr val="002060"/>
                </a:solidFill>
              </a:rPr>
              <a:t>constraint_type</a:t>
            </a:r>
            <a:r>
              <a:rPr lang="en-IN" sz="2400" b="1" dirty="0" smtClean="0">
                <a:solidFill>
                  <a:srgbClr val="002060"/>
                </a:solidFill>
              </a:rPr>
              <a:t>&gt;(&lt;</a:t>
            </a:r>
            <a:r>
              <a:rPr lang="en-IN" sz="2400" b="1" dirty="0" err="1" smtClean="0">
                <a:solidFill>
                  <a:srgbClr val="002060"/>
                </a:solidFill>
              </a:rPr>
              <a:t>col_name</a:t>
            </a:r>
            <a:r>
              <a:rPr lang="en-IN" sz="2400" b="1" dirty="0" smtClean="0">
                <a:solidFill>
                  <a:srgbClr val="002060"/>
                </a:solidFill>
              </a:rPr>
              <a:t>&gt;),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    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………. 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be PRIMARY KEY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Book_Price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allow</a:t>
                      </a:r>
                      <a:r>
                        <a:rPr lang="en-US" b="1" baseline="0" dirty="0" smtClean="0"/>
                        <a:t> values between 400 and 700 only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Create Table BOOKS(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Book_Name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VARCHAR2(15) </a:t>
            </a:r>
            <a:r>
              <a:rPr lang="en-US" sz="2300" b="1" dirty="0" smtClean="0">
                <a:solidFill>
                  <a:srgbClr val="002060"/>
                </a:solidFill>
              </a:rPr>
              <a:t>constraint BK_NM_NN NOT NULL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   NUMBER(5,2) ,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Constraint BK_BID_PK PRIMARY KEY(</a:t>
            </a:r>
            <a:r>
              <a:rPr lang="en-US" sz="2300" b="1" dirty="0" err="1" smtClean="0">
                <a:solidFill>
                  <a:srgbClr val="002060"/>
                </a:solidFill>
              </a:rPr>
              <a:t>Book_Id</a:t>
            </a:r>
            <a:r>
              <a:rPr lang="en-US" sz="2300" b="1" dirty="0" smtClean="0">
                <a:solidFill>
                  <a:srgbClr val="002060"/>
                </a:solidFill>
              </a:rPr>
              <a:t>)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Constraint BK_PR_CH CHECK(</a:t>
            </a:r>
            <a:r>
              <a:rPr lang="en-US" sz="2300" b="1" dirty="0" err="1" smtClean="0">
                <a:solidFill>
                  <a:srgbClr val="002060"/>
                </a:solidFill>
              </a:rPr>
              <a:t>Book_Price</a:t>
            </a:r>
            <a:r>
              <a:rPr lang="en-US" sz="2300" b="1" dirty="0" smtClean="0">
                <a:solidFill>
                  <a:srgbClr val="002060"/>
                </a:solidFill>
              </a:rPr>
              <a:t> between 400 and 700)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ORDER_DETAILS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99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Order_Id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Should be </a:t>
                      </a:r>
                      <a:r>
                        <a:rPr lang="en-US" b="1" dirty="0" smtClean="0"/>
                        <a:t>PRIMARY KEY</a:t>
                      </a:r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Ord_Date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Del_Date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Should be greater</a:t>
                      </a:r>
                      <a:r>
                        <a:rPr lang="en-US" b="1" baseline="0" dirty="0" smtClean="0"/>
                        <a:t> than </a:t>
                      </a:r>
                      <a:r>
                        <a:rPr lang="en-US" b="1" baseline="0" dirty="0" err="1" smtClean="0"/>
                        <a:t>Ord_Date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Create Table ORDER_DETAILS(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 NUMBER(3),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Prod_Id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 NUMBER(3) </a:t>
            </a:r>
            <a:r>
              <a:rPr lang="en-US" sz="2300" b="1" dirty="0" smtClean="0">
                <a:solidFill>
                  <a:srgbClr val="002060"/>
                </a:solidFill>
              </a:rPr>
              <a:t>constraint ORD_DET_PID_NN NOT NULL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Ord_Date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DATE, </a:t>
            </a:r>
          </a:p>
          <a:p>
            <a:pPr>
              <a:buNone/>
            </a:pPr>
            <a:r>
              <a:rPr lang="en-US" sz="2300" b="1" dirty="0" err="1" smtClean="0">
                <a:solidFill>
                  <a:schemeClr val="accent6">
                    <a:lumMod val="75000"/>
                  </a:schemeClr>
                </a:solidFill>
              </a:rPr>
              <a:t>Del_Date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  DATE,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Constraint ORD_DET_OID_PK PRIMARY KEY(</a:t>
            </a:r>
            <a:r>
              <a:rPr lang="en-US" sz="2300" b="1" dirty="0" err="1" smtClean="0">
                <a:solidFill>
                  <a:srgbClr val="002060"/>
                </a:solidFill>
              </a:rPr>
              <a:t>Order_Id</a:t>
            </a:r>
            <a:r>
              <a:rPr lang="en-US" sz="2300" b="1" dirty="0" smtClean="0">
                <a:solidFill>
                  <a:srgbClr val="002060"/>
                </a:solidFill>
              </a:rPr>
              <a:t>)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Constraint ORD_DET_DD_CH CHECK(</a:t>
            </a:r>
            <a:r>
              <a:rPr lang="en-US" sz="2300" b="1" dirty="0" err="1" smtClean="0">
                <a:solidFill>
                  <a:srgbClr val="002060"/>
                </a:solidFill>
              </a:rPr>
              <a:t>Del_Date</a:t>
            </a:r>
            <a:r>
              <a:rPr lang="en-US" sz="2300" b="1" dirty="0" smtClean="0">
                <a:solidFill>
                  <a:srgbClr val="002060"/>
                </a:solidFill>
              </a:rPr>
              <a:t> &gt; </a:t>
            </a:r>
            <a:r>
              <a:rPr lang="en-US" sz="2300" b="1" dirty="0" err="1" smtClean="0">
                <a:solidFill>
                  <a:srgbClr val="002060"/>
                </a:solidFill>
              </a:rPr>
              <a:t>Ord_Date</a:t>
            </a:r>
            <a:r>
              <a:rPr lang="en-US" sz="2300" b="1" dirty="0" smtClean="0">
                <a:solidFill>
                  <a:srgbClr val="002060"/>
                </a:solidFill>
              </a:rPr>
              <a:t>)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table 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ATTENDANCE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00B050"/>
                </a:solidFill>
              </a:rPr>
              <a:t>following columns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constraints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school</a:t>
            </a:r>
            <a:r>
              <a:rPr lang="en-IN" sz="2400" dirty="0" smtClean="0"/>
              <a:t> wants to  </a:t>
            </a:r>
            <a:r>
              <a:rPr lang="en-IN" sz="2400" b="1" dirty="0" smtClean="0">
                <a:solidFill>
                  <a:srgbClr val="C00000"/>
                </a:solidFill>
              </a:rPr>
              <a:t>record</a:t>
            </a:r>
            <a:r>
              <a:rPr lang="en-IN" sz="2400" dirty="0" smtClean="0"/>
              <a:t> each </a:t>
            </a:r>
            <a:r>
              <a:rPr lang="en-IN" sz="2400" b="1" dirty="0" err="1" smtClean="0">
                <a:solidFill>
                  <a:srgbClr val="7030A0"/>
                </a:solidFill>
              </a:rPr>
              <a:t>student_id</a:t>
            </a:r>
            <a:r>
              <a:rPr lang="en-IN" sz="2400" dirty="0" smtClean="0"/>
              <a:t> only </a:t>
            </a:r>
            <a:r>
              <a:rPr lang="en-IN" sz="2400" b="1" dirty="0" smtClean="0">
                <a:solidFill>
                  <a:srgbClr val="002060"/>
                </a:solidFill>
              </a:rPr>
              <a:t>once </a:t>
            </a:r>
            <a:r>
              <a:rPr lang="en-IN" sz="2400" dirty="0" smtClean="0"/>
              <a:t>per </a:t>
            </a:r>
            <a:r>
              <a:rPr lang="en-IN" sz="2400" b="1" dirty="0" err="1" smtClean="0">
                <a:solidFill>
                  <a:srgbClr val="7030A0"/>
                </a:solidFill>
              </a:rPr>
              <a:t>school_day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35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/>
                <a:gridCol w="2857520"/>
                <a:gridCol w="2857520"/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Constraint</a:t>
                      </a:r>
                      <a:endParaRPr lang="en-IN" sz="2000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Student_Id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School_Day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Present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Should Not Be NULL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7882</TotalTime>
  <Words>552</Words>
  <Application>Microsoft Office PowerPoint</Application>
  <PresentationFormat>On-screen Show (4:3)</PresentationFormat>
  <Paragraphs>239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Table Level Constraints</vt:lpstr>
      <vt:lpstr> Syntax Of Applying  Table Level Constraints</vt:lpstr>
      <vt:lpstr> Exercise</vt:lpstr>
      <vt:lpstr> Solution</vt:lpstr>
      <vt:lpstr> Exercise</vt:lpstr>
      <vt:lpstr> Solution</vt:lpstr>
      <vt:lpstr> Exercise</vt:lpstr>
      <vt:lpstr> Solution</vt:lpstr>
      <vt:lpstr> Syntax Of Applying  Referential Constraint At Table Lvel</vt:lpstr>
      <vt:lpstr> Exercise</vt:lpstr>
      <vt:lpstr> Exercise</vt:lpstr>
      <vt:lpstr> Solution</vt:lpstr>
      <vt:lpstr> Solution</vt:lpstr>
      <vt:lpstr> Applying Constraints Using ALTER TABLE</vt:lpstr>
      <vt:lpstr> Examples</vt:lpstr>
      <vt:lpstr> Adding NOT NULL</vt:lpstr>
      <vt:lpstr> Adding UNIQUE</vt:lpstr>
      <vt:lpstr> Adding PRIMARY KEY</vt:lpstr>
      <vt:lpstr> Adding CHECK</vt:lpstr>
      <vt:lpstr> Adding  REFERENTIAL CONSTRAINT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717</cp:revision>
  <dcterms:created xsi:type="dcterms:W3CDTF">2015-12-21T13:46:48Z</dcterms:created>
  <dcterms:modified xsi:type="dcterms:W3CDTF">2020-07-24T12:03:28Z</dcterms:modified>
</cp:coreProperties>
</file>