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575" r:id="rId4"/>
    <p:sldId id="876" r:id="rId5"/>
    <p:sldId id="893" r:id="rId6"/>
    <p:sldId id="894" r:id="rId7"/>
    <p:sldId id="895" r:id="rId8"/>
    <p:sldId id="896" r:id="rId9"/>
    <p:sldId id="897" r:id="rId10"/>
    <p:sldId id="898" r:id="rId11"/>
    <p:sldId id="899" r:id="rId12"/>
    <p:sldId id="900" r:id="rId13"/>
    <p:sldId id="901" r:id="rId14"/>
    <p:sldId id="902" r:id="rId15"/>
    <p:sldId id="906" r:id="rId16"/>
    <p:sldId id="907" r:id="rId17"/>
    <p:sldId id="908" r:id="rId18"/>
    <p:sldId id="909" r:id="rId19"/>
    <p:sldId id="910" r:id="rId20"/>
    <p:sldId id="911" r:id="rId21"/>
    <p:sldId id="903" r:id="rId22"/>
    <p:sldId id="904" r:id="rId23"/>
    <p:sldId id="90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Validate/</a:t>
            </a:r>
            <a:r>
              <a:rPr lang="en-US" sz="3200" b="1" dirty="0" err="1" smtClean="0"/>
              <a:t>NoValidate</a:t>
            </a:r>
            <a:r>
              <a:rPr lang="en-US" sz="3200" b="1" dirty="0" smtClean="0"/>
              <a:t> Clause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Overall</a:t>
            </a:r>
            <a:r>
              <a:rPr lang="en-US" sz="2400" dirty="0" smtClean="0"/>
              <a:t> , there are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4 combinations </a:t>
            </a:r>
            <a:r>
              <a:rPr lang="en-US" sz="2400" dirty="0" smtClean="0"/>
              <a:t>for this and they are: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ENABLE VALIDATE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B050"/>
                </a:solidFill>
              </a:rPr>
              <a:t>ENABLE NOVALIDATE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70C0"/>
                </a:solidFill>
              </a:rPr>
              <a:t>DISABLE VALIDATE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DISABLE NOVALIDATE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Syntax Of </a:t>
            </a:r>
            <a:br>
              <a:rPr lang="en-US" sz="2800" b="1" dirty="0" smtClean="0"/>
            </a:br>
            <a:r>
              <a:rPr lang="en-US" sz="2800" b="1" dirty="0" smtClean="0"/>
              <a:t>Validate/</a:t>
            </a:r>
            <a:r>
              <a:rPr lang="en-US" sz="2800" b="1" dirty="0" err="1" smtClean="0"/>
              <a:t>NoValidate</a:t>
            </a:r>
            <a:r>
              <a:rPr lang="en-US" sz="2800" b="1" dirty="0" smtClean="0"/>
              <a:t> Constraint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b="1" u="sng" dirty="0" smtClean="0">
                <a:solidFill>
                  <a:srgbClr val="0070C0"/>
                </a:solidFill>
              </a:rPr>
              <a:t>Syntax: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ALTER TABLE 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 ENABLE/DISABLE  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VALIDATE/NOVALIDATE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Constraint 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constraint_name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&gt;;</a:t>
            </a:r>
          </a:p>
          <a:p>
            <a:endParaRPr lang="en-IN" sz="2400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Example: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IN" sz="2400" dirty="0" smtClean="0"/>
              <a:t>The following statement </a:t>
            </a:r>
            <a:r>
              <a:rPr lang="en-IN" sz="2400" b="1" dirty="0" smtClean="0">
                <a:solidFill>
                  <a:srgbClr val="00B050"/>
                </a:solidFill>
              </a:rPr>
              <a:t>enables</a:t>
            </a:r>
            <a:r>
              <a:rPr lang="en-IN" sz="2400" dirty="0" smtClean="0"/>
              <a:t> an existing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CHECK CONSTRAINT</a:t>
            </a:r>
            <a:r>
              <a:rPr lang="en-IN" sz="2400" dirty="0" smtClean="0"/>
              <a:t> named </a:t>
            </a:r>
            <a:r>
              <a:rPr lang="en-IN" sz="2400" b="1" dirty="0" smtClean="0">
                <a:solidFill>
                  <a:srgbClr val="002060"/>
                </a:solidFill>
              </a:rPr>
              <a:t>VM_CT_CH</a:t>
            </a:r>
            <a:r>
              <a:rPr lang="en-IN" sz="2400" dirty="0" smtClean="0"/>
              <a:t> on the </a:t>
            </a:r>
            <a:r>
              <a:rPr lang="en-IN" sz="2400" b="1" dirty="0" smtClean="0">
                <a:solidFill>
                  <a:srgbClr val="C00000"/>
                </a:solidFill>
              </a:rPr>
              <a:t>VENDOR_MASTER</a:t>
            </a:r>
            <a:r>
              <a:rPr lang="en-IN" sz="2400" dirty="0" smtClean="0"/>
              <a:t>  table </a:t>
            </a:r>
            <a:r>
              <a:rPr lang="en-IN" sz="2400" b="1" dirty="0" smtClean="0">
                <a:solidFill>
                  <a:srgbClr val="0070C0"/>
                </a:solidFill>
              </a:rPr>
              <a:t>forcing it </a:t>
            </a:r>
            <a:r>
              <a:rPr lang="en-IN" sz="2400" dirty="0" smtClean="0"/>
              <a:t>not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validate</a:t>
            </a:r>
            <a:r>
              <a:rPr lang="en-IN" sz="2400" dirty="0" smtClean="0"/>
              <a:t> existing data.</a:t>
            </a:r>
          </a:p>
          <a:p>
            <a:endParaRPr lang="en-IN" sz="2400" dirty="0" smtClean="0"/>
          </a:p>
          <a:p>
            <a:pPr lvl="1"/>
            <a:r>
              <a:rPr lang="en-US" b="1" dirty="0" smtClean="0"/>
              <a:t>ALTER TABLE </a:t>
            </a:r>
            <a:r>
              <a:rPr lang="en-US" b="1" dirty="0" err="1" smtClean="0">
                <a:solidFill>
                  <a:srgbClr val="0070C0"/>
                </a:solidFill>
              </a:rPr>
              <a:t>Vendor_Master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ENABLE NOVALIDATE CONSTRAINT </a:t>
            </a:r>
            <a:r>
              <a:rPr lang="en-US" b="1" dirty="0" smtClean="0">
                <a:solidFill>
                  <a:srgbClr val="002060"/>
                </a:solidFill>
              </a:rPr>
              <a:t>VM_CT_CH</a:t>
            </a:r>
            <a:r>
              <a:rPr lang="en-US" b="1" dirty="0" smtClean="0"/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Validate/</a:t>
            </a:r>
            <a:r>
              <a:rPr lang="en-US" sz="3200" b="1" dirty="0" err="1" smtClean="0"/>
              <a:t>NoValidate</a:t>
            </a:r>
            <a:r>
              <a:rPr lang="en-US" sz="3200" b="1" dirty="0" smtClean="0"/>
              <a:t> Clause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</a:rPr>
              <a:t>Enable Validate: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This means that </a:t>
            </a:r>
            <a:r>
              <a:rPr lang="en-US" b="1" dirty="0" smtClean="0">
                <a:solidFill>
                  <a:srgbClr val="00B050"/>
                </a:solidFill>
              </a:rPr>
              <a:t>Oracle </a:t>
            </a:r>
            <a:r>
              <a:rPr lang="en-US" dirty="0" smtClean="0">
                <a:solidFill>
                  <a:schemeClr val="tx1"/>
                </a:solidFill>
              </a:rPr>
              <a:t>will </a:t>
            </a:r>
            <a:r>
              <a:rPr lang="en-US" b="1" dirty="0" smtClean="0">
                <a:solidFill>
                  <a:srgbClr val="0070C0"/>
                </a:solidFill>
              </a:rPr>
              <a:t>validate the existing data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rgbClr val="7030A0"/>
                </a:solidFill>
              </a:rPr>
              <a:t>only if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data satisfies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rgbClr val="002060"/>
                </a:solidFill>
              </a:rPr>
              <a:t>condition of the constraint </a:t>
            </a:r>
            <a:r>
              <a:rPr lang="en-US" dirty="0" smtClean="0">
                <a:solidFill>
                  <a:schemeClr val="tx1"/>
                </a:solidFill>
              </a:rPr>
              <a:t>,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constraint </a:t>
            </a:r>
            <a:r>
              <a:rPr lang="en-US" dirty="0" smtClean="0">
                <a:solidFill>
                  <a:schemeClr val="tx1"/>
                </a:solidFill>
              </a:rPr>
              <a:t>will get </a:t>
            </a:r>
            <a:r>
              <a:rPr lang="en-US" b="1" dirty="0" smtClean="0">
                <a:solidFill>
                  <a:srgbClr val="0070C0"/>
                </a:solidFill>
              </a:rPr>
              <a:t>enabled</a:t>
            </a:r>
            <a:r>
              <a:rPr lang="en-US" dirty="0" smtClean="0">
                <a:solidFill>
                  <a:schemeClr val="tx1"/>
                </a:solidFill>
              </a:rPr>
              <a:t> . This is also the </a:t>
            </a:r>
            <a:r>
              <a:rPr lang="en-US" b="1" dirty="0" smtClean="0">
                <a:solidFill>
                  <a:srgbClr val="00B050"/>
                </a:solidFill>
              </a:rPr>
              <a:t>default option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b="1" dirty="0" smtClean="0">
                <a:solidFill>
                  <a:srgbClr val="7030A0"/>
                </a:solidFill>
              </a:rPr>
              <a:t>ENABLE</a:t>
            </a:r>
            <a:r>
              <a:rPr lang="en-US" dirty="0" smtClean="0">
                <a:solidFill>
                  <a:schemeClr val="tx1"/>
                </a:solidFill>
              </a:rPr>
              <a:t> clause</a:t>
            </a:r>
          </a:p>
          <a:p>
            <a:endParaRPr lang="en-US" sz="2400" b="1" u="sng" dirty="0" smtClean="0">
              <a:solidFill>
                <a:srgbClr val="002060"/>
              </a:solidFill>
            </a:endParaRPr>
          </a:p>
          <a:p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Enable </a:t>
            </a:r>
            <a:r>
              <a:rPr lang="en-US" sz="2400" b="1" u="sng" dirty="0" err="1" smtClean="0">
                <a:solidFill>
                  <a:srgbClr val="002060"/>
                </a:solidFill>
              </a:rPr>
              <a:t>NoValidate</a:t>
            </a:r>
            <a:r>
              <a:rPr lang="en-US" sz="2400" b="1" u="sng" dirty="0" smtClean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Forces </a:t>
            </a:r>
            <a:r>
              <a:rPr lang="en-US" b="1" dirty="0" smtClean="0">
                <a:solidFill>
                  <a:srgbClr val="00B050"/>
                </a:solidFill>
              </a:rPr>
              <a:t>Oracle </a:t>
            </a:r>
            <a:r>
              <a:rPr lang="en-US" dirty="0" smtClean="0">
                <a:solidFill>
                  <a:schemeClr val="tx1"/>
                </a:solidFill>
              </a:rPr>
              <a:t>not to </a:t>
            </a:r>
            <a:r>
              <a:rPr lang="en-US" b="1" dirty="0" smtClean="0">
                <a:solidFill>
                  <a:srgbClr val="0070C0"/>
                </a:solidFill>
              </a:rPr>
              <a:t>validate the existing data </a:t>
            </a: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b="1" dirty="0" smtClean="0">
                <a:solidFill>
                  <a:srgbClr val="7030A0"/>
                </a:solidFill>
              </a:rPr>
              <a:t>only apply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constraint</a:t>
            </a:r>
            <a:r>
              <a:rPr lang="en-US" dirty="0" smtClean="0">
                <a:solidFill>
                  <a:schemeClr val="tx1"/>
                </a:solidFill>
              </a:rPr>
              <a:t> on </a:t>
            </a:r>
            <a:r>
              <a:rPr lang="en-US" b="1" dirty="0" smtClean="0">
                <a:solidFill>
                  <a:srgbClr val="002060"/>
                </a:solidFill>
              </a:rPr>
              <a:t>future data</a:t>
            </a:r>
            <a:r>
              <a:rPr lang="en-US" dirty="0" smtClean="0">
                <a:solidFill>
                  <a:schemeClr val="tx1"/>
                </a:solidFill>
              </a:rPr>
              <a:t>. However it only works with </a:t>
            </a:r>
            <a:r>
              <a:rPr lang="en-US" b="1" dirty="0" smtClean="0">
                <a:solidFill>
                  <a:srgbClr val="7030A0"/>
                </a:solidFill>
              </a:rPr>
              <a:t>NOT NULL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CHECK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rgbClr val="7030A0"/>
                </a:solidFill>
              </a:rPr>
              <a:t>REFERENTIAL CONSTRAINT</a:t>
            </a:r>
            <a:r>
              <a:rPr lang="en-US" dirty="0" smtClean="0">
                <a:solidFill>
                  <a:schemeClr val="tx1"/>
                </a:solidFill>
              </a:rPr>
              <a:t>.                                                       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Validate/</a:t>
            </a:r>
            <a:r>
              <a:rPr lang="en-US" sz="3200" b="1" dirty="0" err="1" smtClean="0"/>
              <a:t>NoValidate</a:t>
            </a:r>
            <a:r>
              <a:rPr lang="en-US" sz="3200" b="1" dirty="0" smtClean="0"/>
              <a:t> Clause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</a:rPr>
              <a:t>Disable </a:t>
            </a:r>
            <a:r>
              <a:rPr lang="en-US" sz="2400" b="1" u="sng" dirty="0" err="1" smtClean="0">
                <a:solidFill>
                  <a:srgbClr val="002060"/>
                </a:solidFill>
              </a:rPr>
              <a:t>NoValidate</a:t>
            </a:r>
            <a:r>
              <a:rPr lang="en-US" sz="2400" b="1" u="sng" dirty="0" smtClean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This is the </a:t>
            </a:r>
            <a:r>
              <a:rPr lang="en-US" b="1" dirty="0" smtClean="0">
                <a:solidFill>
                  <a:srgbClr val="0070C0"/>
                </a:solidFill>
              </a:rPr>
              <a:t>default option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b="1" dirty="0" smtClean="0">
                <a:solidFill>
                  <a:srgbClr val="7030A0"/>
                </a:solidFill>
              </a:rPr>
              <a:t>DISABLE</a:t>
            </a:r>
            <a:r>
              <a:rPr lang="en-US" dirty="0" smtClean="0">
                <a:solidFill>
                  <a:schemeClr val="tx1"/>
                </a:solidFill>
              </a:rPr>
              <a:t> clause and by doing this we will </a:t>
            </a:r>
            <a:r>
              <a:rPr lang="en-US" b="1" dirty="0" smtClean="0">
                <a:solidFill>
                  <a:srgbClr val="C00000"/>
                </a:solidFill>
              </a:rPr>
              <a:t>disable the constraint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rgbClr val="00B050"/>
                </a:solidFill>
              </a:rPr>
              <a:t>prohibit</a:t>
            </a:r>
            <a:r>
              <a:rPr lang="en-US" dirty="0" smtClean="0">
                <a:solidFill>
                  <a:schemeClr val="tx1"/>
                </a:solidFill>
              </a:rPr>
              <a:t> any kind of </a:t>
            </a:r>
            <a:r>
              <a:rPr lang="en-US" b="1" dirty="0" smtClean="0">
                <a:solidFill>
                  <a:srgbClr val="002060"/>
                </a:solidFill>
              </a:rPr>
              <a:t>check</a:t>
            </a:r>
            <a:r>
              <a:rPr lang="en-US" dirty="0" smtClean="0">
                <a:solidFill>
                  <a:schemeClr val="tx1"/>
                </a:solidFill>
              </a:rPr>
              <a:t> on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incoming data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400" b="1" u="sng" dirty="0" smtClean="0">
              <a:solidFill>
                <a:srgbClr val="002060"/>
              </a:solidFill>
            </a:endParaRPr>
          </a:p>
          <a:p>
            <a:endParaRPr lang="en-US" sz="2400" b="1" u="sng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Disable Validate: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This is a special case in </a:t>
            </a:r>
            <a:r>
              <a:rPr lang="en-US" b="1" dirty="0" smtClean="0">
                <a:solidFill>
                  <a:srgbClr val="00B050"/>
                </a:solidFill>
              </a:rPr>
              <a:t>Oracle </a:t>
            </a:r>
            <a:r>
              <a:rPr lang="en-US" dirty="0" smtClean="0">
                <a:solidFill>
                  <a:schemeClr val="tx1"/>
                </a:solidFill>
              </a:rPr>
              <a:t>where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constraint</a:t>
            </a:r>
            <a:r>
              <a:rPr lang="en-US" dirty="0" smtClean="0">
                <a:solidFill>
                  <a:schemeClr val="tx1"/>
                </a:solidFill>
              </a:rPr>
              <a:t> is </a:t>
            </a:r>
            <a:r>
              <a:rPr lang="en-US" b="1" dirty="0" smtClean="0">
                <a:solidFill>
                  <a:srgbClr val="7030A0"/>
                </a:solidFill>
              </a:rPr>
              <a:t>disabled </a:t>
            </a:r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b="1" dirty="0" smtClean="0">
                <a:solidFill>
                  <a:srgbClr val="002060"/>
                </a:solidFill>
              </a:rPr>
              <a:t>kept valid </a:t>
            </a:r>
            <a:r>
              <a:rPr lang="en-US" dirty="0" smtClean="0">
                <a:solidFill>
                  <a:schemeClr val="tx1"/>
                </a:solidFill>
              </a:rPr>
              <a:t>. In this situation </a:t>
            </a:r>
            <a:r>
              <a:rPr lang="en-US" b="1" dirty="0" smtClean="0">
                <a:solidFill>
                  <a:srgbClr val="C00000"/>
                </a:solidFill>
              </a:rPr>
              <a:t>no DML operation </a:t>
            </a:r>
            <a:r>
              <a:rPr lang="en-US" dirty="0" smtClean="0">
                <a:solidFill>
                  <a:schemeClr val="tx1"/>
                </a:solidFill>
              </a:rPr>
              <a:t>is allowed  on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US" dirty="0" smtClean="0">
                <a:solidFill>
                  <a:schemeClr val="tx1"/>
                </a:solidFill>
              </a:rPr>
              <a:t> because </a:t>
            </a:r>
            <a:r>
              <a:rPr lang="en-US" b="1" dirty="0" smtClean="0">
                <a:solidFill>
                  <a:srgbClr val="00B050"/>
                </a:solidFill>
              </a:rPr>
              <a:t>Oracle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b="1" dirty="0" smtClean="0">
                <a:solidFill>
                  <a:srgbClr val="0070C0"/>
                </a:solidFill>
              </a:rPr>
              <a:t>not in a position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b="1" dirty="0" smtClean="0">
                <a:solidFill>
                  <a:srgbClr val="7030A0"/>
                </a:solidFill>
              </a:rPr>
              <a:t>validate the data</a:t>
            </a:r>
            <a:r>
              <a:rPr lang="en-US" dirty="0" smtClean="0">
                <a:solidFill>
                  <a:schemeClr val="tx1"/>
                </a:solidFill>
              </a:rPr>
              <a:t>. Thus </a:t>
            </a:r>
            <a:r>
              <a:rPr lang="en-US" b="1" dirty="0" smtClean="0">
                <a:solidFill>
                  <a:srgbClr val="002060"/>
                </a:solidFill>
              </a:rPr>
              <a:t>by doing this </a:t>
            </a:r>
            <a:r>
              <a:rPr lang="en-US" dirty="0" smtClean="0">
                <a:solidFill>
                  <a:schemeClr val="tx1"/>
                </a:solidFill>
              </a:rPr>
              <a:t>we make the table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read only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Simple Way Of Making</a:t>
            </a:r>
            <a:br>
              <a:rPr lang="en-US" sz="2800" b="1" dirty="0" smtClean="0"/>
            </a:br>
            <a:r>
              <a:rPr lang="en-US" sz="2800" b="1" dirty="0" smtClean="0"/>
              <a:t>Table Read Only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any table </a:t>
            </a:r>
            <a:r>
              <a:rPr lang="en-IN" sz="2400" dirty="0" smtClean="0"/>
              <a:t>we own, we can </a:t>
            </a:r>
            <a:r>
              <a:rPr lang="en-IN" sz="2400" b="1" dirty="0" smtClean="0">
                <a:solidFill>
                  <a:srgbClr val="7030A0"/>
                </a:solidFill>
              </a:rPr>
              <a:t>modify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B050"/>
                </a:solidFill>
              </a:rPr>
              <a:t>alter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7030A0"/>
                </a:solidFill>
              </a:rPr>
              <a:t>Oracle 11</a:t>
            </a:r>
            <a:r>
              <a:rPr lang="en-IN" sz="2400" b="1" i="1" dirty="0" smtClean="0">
                <a:solidFill>
                  <a:srgbClr val="7030A0"/>
                </a:solidFill>
              </a:rPr>
              <a:t>g</a:t>
            </a:r>
            <a:r>
              <a:rPr lang="en-IN" sz="2400" dirty="0" smtClean="0"/>
              <a:t> introduced the </a:t>
            </a:r>
            <a:r>
              <a:rPr lang="en-IN" sz="2400" b="1" dirty="0" smtClean="0">
                <a:solidFill>
                  <a:srgbClr val="00B050"/>
                </a:solidFill>
              </a:rPr>
              <a:t>ability</a:t>
            </a:r>
            <a:r>
              <a:rPr lang="en-IN" sz="2400" dirty="0" smtClean="0"/>
              <a:t> to make a table </a:t>
            </a:r>
            <a:r>
              <a:rPr lang="en-IN" sz="2400" b="1" dirty="0" smtClean="0">
                <a:solidFill>
                  <a:srgbClr val="0070C0"/>
                </a:solidFill>
              </a:rPr>
              <a:t>read-only</a:t>
            </a:r>
            <a:r>
              <a:rPr lang="en-IN" sz="2400" dirty="0" smtClean="0"/>
              <a:t>; this </a:t>
            </a:r>
            <a:r>
              <a:rPr lang="en-IN" sz="2400" b="1" dirty="0" smtClean="0">
                <a:solidFill>
                  <a:srgbClr val="002060"/>
                </a:solidFill>
              </a:rPr>
              <a:t>prevents us </a:t>
            </a:r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performing any data manipulations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7030A0"/>
                </a:solidFill>
              </a:rPr>
              <a:t>issuing any changes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002060"/>
                </a:solidFill>
              </a:rPr>
              <a:t>structure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To make a table </a:t>
            </a:r>
            <a:r>
              <a:rPr lang="en-IN" sz="2400" b="1" dirty="0" smtClean="0">
                <a:solidFill>
                  <a:srgbClr val="002060"/>
                </a:solidFill>
              </a:rPr>
              <a:t>read-only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return it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write mode</a:t>
            </a:r>
            <a:r>
              <a:rPr lang="en-IN" sz="2400" dirty="0" smtClean="0"/>
              <a:t>, we  use the following syntax options.</a:t>
            </a:r>
          </a:p>
          <a:p>
            <a:pPr lvl="1"/>
            <a:r>
              <a:rPr lang="en-IN" b="1" dirty="0" smtClean="0"/>
              <a:t>ALTER TABLE </a:t>
            </a:r>
            <a:r>
              <a:rPr lang="en-IN" b="1" dirty="0" err="1" smtClean="0">
                <a:solidFill>
                  <a:srgbClr val="0070C0"/>
                </a:solidFill>
              </a:rPr>
              <a:t>tablename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rgbClr val="C00000"/>
                </a:solidFill>
              </a:rPr>
              <a:t>READ ONLY;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ALTER TABLE </a:t>
            </a:r>
            <a:r>
              <a:rPr lang="en-IN" b="1" dirty="0" err="1" smtClean="0">
                <a:solidFill>
                  <a:srgbClr val="0070C0"/>
                </a:solidFill>
              </a:rPr>
              <a:t>tablename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rgbClr val="C00000"/>
                </a:solidFill>
              </a:rPr>
              <a:t>READ WRITE;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Constraints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Whenever </a:t>
            </a:r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002060"/>
                </a:solidFill>
              </a:rPr>
              <a:t>apply constraints </a:t>
            </a:r>
            <a:r>
              <a:rPr lang="en-IN" sz="2400" dirty="0" smtClean="0"/>
              <a:t>on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/>
              <a:t> , then </a:t>
            </a:r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b="1" dirty="0" smtClean="0">
                <a:solidFill>
                  <a:srgbClr val="0070C0"/>
                </a:solidFill>
              </a:rPr>
              <a:t>internally maintains </a:t>
            </a:r>
            <a:r>
              <a:rPr lang="en-IN" sz="2400" dirty="0" smtClean="0"/>
              <a:t>it’s details in it’s </a:t>
            </a:r>
            <a:r>
              <a:rPr lang="en-IN" sz="2400" b="1" dirty="0" smtClean="0">
                <a:solidFill>
                  <a:srgbClr val="002060"/>
                </a:solidFill>
              </a:rPr>
              <a:t>DATA DICTIONARIES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For constraints ,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has 4 </a:t>
            </a:r>
            <a:r>
              <a:rPr lang="en-IN" sz="2400" b="1" dirty="0" smtClean="0">
                <a:solidFill>
                  <a:srgbClr val="7030A0"/>
                </a:solidFill>
              </a:rPr>
              <a:t>DATA DICTIONARIES</a:t>
            </a:r>
            <a:r>
              <a:rPr lang="en-IN" sz="2400" dirty="0" smtClean="0"/>
              <a:t>: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ALL_CONSTRAINTS</a:t>
            </a:r>
          </a:p>
          <a:p>
            <a:pPr lvl="1"/>
            <a:r>
              <a:rPr lang="en-IN" b="1" dirty="0" smtClean="0">
                <a:solidFill>
                  <a:srgbClr val="C00000"/>
                </a:solidFill>
              </a:rPr>
              <a:t>ALL_CONS_COLUMNS</a:t>
            </a:r>
          </a:p>
          <a:p>
            <a:pPr lvl="1"/>
            <a:r>
              <a:rPr lang="en-IN" b="1" dirty="0" smtClean="0">
                <a:solidFill>
                  <a:srgbClr val="7030A0"/>
                </a:solidFill>
              </a:rPr>
              <a:t>USER_CONSTRAINTS</a:t>
            </a: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USER_CONS_COLUMNS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first two </a:t>
            </a:r>
            <a:r>
              <a:rPr lang="en-US" sz="2400" dirty="0" smtClean="0"/>
              <a:t>contain </a:t>
            </a:r>
            <a:r>
              <a:rPr lang="en-US" sz="2400" b="1" dirty="0" smtClean="0">
                <a:solidFill>
                  <a:srgbClr val="0070C0"/>
                </a:solidFill>
              </a:rPr>
              <a:t>details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002060"/>
                </a:solidFill>
              </a:rPr>
              <a:t>all the constraints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database , while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next two </a:t>
            </a:r>
            <a:r>
              <a:rPr lang="en-US" sz="2400" dirty="0" smtClean="0"/>
              <a:t>contain the </a:t>
            </a:r>
            <a:r>
              <a:rPr lang="en-US" sz="2400" b="1" dirty="0" smtClean="0">
                <a:solidFill>
                  <a:srgbClr val="0070C0"/>
                </a:solidFill>
              </a:rPr>
              <a:t>details</a:t>
            </a:r>
            <a:r>
              <a:rPr lang="en-US" sz="2400" dirty="0" smtClean="0"/>
              <a:t> of the</a:t>
            </a:r>
            <a:r>
              <a:rPr lang="en-US" sz="2400" b="1" dirty="0" smtClean="0">
                <a:solidFill>
                  <a:srgbClr val="002060"/>
                </a:solidFill>
              </a:rPr>
              <a:t> constraints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C00000"/>
                </a:solidFill>
              </a:rPr>
              <a:t>current user </a:t>
            </a:r>
            <a:r>
              <a:rPr lang="en-US" sz="2400" dirty="0" smtClean="0"/>
              <a:t>only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Constraints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USER_CONSTRAINTS:</a:t>
            </a:r>
            <a:r>
              <a:rPr lang="en-IN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2060"/>
                </a:solidFill>
              </a:rPr>
              <a:t>contains</a:t>
            </a:r>
            <a:r>
              <a:rPr lang="en-US" sz="2400" dirty="0" smtClean="0"/>
              <a:t> the following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useful columns: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CONSTRAINT_NAME:</a:t>
            </a:r>
            <a:r>
              <a:rPr lang="en-US" sz="1900" dirty="0" smtClean="0">
                <a:solidFill>
                  <a:schemeClr val="tx1"/>
                </a:solidFill>
              </a:rPr>
              <a:t> Stores the </a:t>
            </a:r>
            <a:r>
              <a:rPr lang="en-US" sz="1900" b="1" dirty="0" smtClean="0">
                <a:solidFill>
                  <a:srgbClr val="00B050"/>
                </a:solidFill>
              </a:rPr>
              <a:t>name</a:t>
            </a:r>
            <a:r>
              <a:rPr lang="en-US" sz="1900" dirty="0" smtClean="0">
                <a:solidFill>
                  <a:srgbClr val="00B050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of the </a:t>
            </a:r>
            <a:r>
              <a:rPr lang="en-US" sz="1900" b="1" dirty="0" smtClean="0">
                <a:solidFill>
                  <a:srgbClr val="C00000"/>
                </a:solidFill>
              </a:rPr>
              <a:t>constraint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CONSTRAINT_TYPE:</a:t>
            </a:r>
            <a:r>
              <a:rPr lang="en-US" sz="1900" dirty="0" smtClean="0">
                <a:solidFill>
                  <a:schemeClr val="tx1"/>
                </a:solidFill>
              </a:rPr>
              <a:t> Stores a </a:t>
            </a:r>
            <a:r>
              <a:rPr lang="en-US" sz="1900" b="1" dirty="0" smtClean="0">
                <a:solidFill>
                  <a:srgbClr val="00B050"/>
                </a:solidFill>
              </a:rPr>
              <a:t>single character </a:t>
            </a:r>
            <a:r>
              <a:rPr lang="en-US" sz="1900" dirty="0" smtClean="0">
                <a:solidFill>
                  <a:schemeClr val="tx1"/>
                </a:solidFill>
              </a:rPr>
              <a:t>to indicate the </a:t>
            </a:r>
            <a:r>
              <a:rPr lang="en-US" sz="1900" b="1" dirty="0" smtClean="0">
                <a:solidFill>
                  <a:srgbClr val="0070C0"/>
                </a:solidFill>
              </a:rPr>
              <a:t>type</a:t>
            </a:r>
            <a:r>
              <a:rPr lang="en-US" sz="1900" dirty="0" smtClean="0">
                <a:solidFill>
                  <a:schemeClr val="tx1"/>
                </a:solidFill>
              </a:rPr>
              <a:t> of the </a:t>
            </a:r>
            <a:r>
              <a:rPr lang="en-US" sz="1900" b="1" dirty="0" smtClean="0">
                <a:solidFill>
                  <a:srgbClr val="C00000"/>
                </a:solidFill>
              </a:rPr>
              <a:t>constraint</a:t>
            </a:r>
            <a:r>
              <a:rPr lang="en-US" sz="1900" dirty="0" smtClean="0">
                <a:solidFill>
                  <a:schemeClr val="tx1"/>
                </a:solidFill>
              </a:rPr>
              <a:t> . These characters are : </a:t>
            </a:r>
          </a:p>
          <a:p>
            <a:pPr lvl="2"/>
            <a:r>
              <a:rPr lang="en-US" sz="1700" b="1" dirty="0" err="1" smtClean="0">
                <a:solidFill>
                  <a:srgbClr val="002060"/>
                </a:solidFill>
              </a:rPr>
              <a:t>P</a:t>
            </a:r>
            <a:r>
              <a:rPr lang="en-US" sz="1700" dirty="0" err="1" smtClean="0">
                <a:solidFill>
                  <a:schemeClr val="tx1"/>
                </a:solidFill>
                <a:sym typeface="Wingdings" pitchFamily="2" charset="2"/>
              </a:rPr>
              <a:t>Primary</a:t>
            </a:r>
            <a:r>
              <a:rPr lang="en-US" sz="1700" dirty="0" smtClean="0">
                <a:solidFill>
                  <a:schemeClr val="tx1"/>
                </a:solidFill>
                <a:sym typeface="Wingdings" pitchFamily="2" charset="2"/>
              </a:rPr>
              <a:t> Key</a:t>
            </a:r>
          </a:p>
          <a:p>
            <a:pPr lvl="2"/>
            <a:r>
              <a:rPr lang="en-US" sz="1700" b="1" dirty="0" err="1" smtClean="0">
                <a:solidFill>
                  <a:srgbClr val="002060"/>
                </a:solidFill>
                <a:sym typeface="Wingdings" pitchFamily="2" charset="2"/>
              </a:rPr>
              <a:t>U</a:t>
            </a:r>
            <a:r>
              <a:rPr lang="en-US" sz="1700" dirty="0" err="1" smtClean="0">
                <a:solidFill>
                  <a:schemeClr val="tx1"/>
                </a:solidFill>
                <a:sym typeface="Wingdings" pitchFamily="2" charset="2"/>
              </a:rPr>
              <a:t>Unique</a:t>
            </a:r>
            <a:endParaRPr lang="en-US" sz="17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2"/>
            <a:r>
              <a:rPr lang="en-US" sz="1700" b="1" dirty="0" err="1" smtClean="0">
                <a:solidFill>
                  <a:srgbClr val="002060"/>
                </a:solidFill>
                <a:sym typeface="Wingdings" pitchFamily="2" charset="2"/>
              </a:rPr>
              <a:t>C</a:t>
            </a:r>
            <a:r>
              <a:rPr lang="en-US" sz="1700" dirty="0" err="1" smtClean="0">
                <a:solidFill>
                  <a:schemeClr val="tx1"/>
                </a:solidFill>
                <a:sym typeface="Wingdings" pitchFamily="2" charset="2"/>
              </a:rPr>
              <a:t>Check</a:t>
            </a:r>
            <a:endParaRPr lang="en-US" sz="17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2"/>
            <a:r>
              <a:rPr lang="en-US" sz="1700" b="1" dirty="0" err="1" smtClean="0">
                <a:solidFill>
                  <a:srgbClr val="002060"/>
                </a:solidFill>
                <a:sym typeface="Wingdings" pitchFamily="2" charset="2"/>
              </a:rPr>
              <a:t>R</a:t>
            </a:r>
            <a:r>
              <a:rPr lang="en-US" sz="1700" dirty="0" err="1" smtClean="0">
                <a:solidFill>
                  <a:schemeClr val="tx1"/>
                </a:solidFill>
                <a:sym typeface="Wingdings" pitchFamily="2" charset="2"/>
              </a:rPr>
              <a:t>Referential</a:t>
            </a:r>
            <a:endParaRPr lang="en-US" sz="17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2"/>
            <a:r>
              <a:rPr lang="en-US" sz="1700" b="1" dirty="0" err="1" smtClean="0">
                <a:solidFill>
                  <a:srgbClr val="002060"/>
                </a:solidFill>
                <a:sym typeface="Wingdings" pitchFamily="2" charset="2"/>
              </a:rPr>
              <a:t>C</a:t>
            </a:r>
            <a:r>
              <a:rPr lang="en-US" sz="1700" dirty="0" err="1" smtClean="0">
                <a:solidFill>
                  <a:schemeClr val="tx1"/>
                </a:solidFill>
                <a:sym typeface="Wingdings" pitchFamily="2" charset="2"/>
              </a:rPr>
              <a:t>Not</a:t>
            </a:r>
            <a:r>
              <a:rPr lang="en-US" sz="1700" dirty="0" smtClean="0">
                <a:solidFill>
                  <a:schemeClr val="tx1"/>
                </a:solidFill>
                <a:sym typeface="Wingdings" pitchFamily="2" charset="2"/>
              </a:rPr>
              <a:t> Null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  <a:sym typeface="Wingdings" pitchFamily="2" charset="2"/>
              </a:rPr>
              <a:t>SEARCH_CONDITION: 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Contains the </a:t>
            </a:r>
            <a:r>
              <a:rPr lang="en-US" sz="1900" b="1" dirty="0" smtClean="0">
                <a:solidFill>
                  <a:srgbClr val="00B050"/>
                </a:solidFill>
                <a:sym typeface="Wingdings" pitchFamily="2" charset="2"/>
              </a:rPr>
              <a:t>condition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of the </a:t>
            </a:r>
            <a:r>
              <a:rPr lang="en-US" sz="1900" b="1" dirty="0" smtClean="0">
                <a:solidFill>
                  <a:srgbClr val="C00000"/>
                </a:solidFill>
                <a:sym typeface="Wingdings" pitchFamily="2" charset="2"/>
              </a:rPr>
              <a:t>constraint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and </a:t>
            </a:r>
            <a:r>
              <a:rPr lang="en-US" sz="1900" b="1" dirty="0" smtClean="0">
                <a:solidFill>
                  <a:srgbClr val="0070C0"/>
                </a:solidFill>
                <a:sym typeface="Wingdings" pitchFamily="2" charset="2"/>
              </a:rPr>
              <a:t>only contains 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an </a:t>
            </a:r>
            <a:r>
              <a:rPr lang="en-US" sz="1900" b="1" dirty="0" smtClean="0">
                <a:solidFill>
                  <a:srgbClr val="002060"/>
                </a:solidFill>
                <a:sym typeface="Wingdings" pitchFamily="2" charset="2"/>
              </a:rPr>
              <a:t>entry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for the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Check Constraint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  <a:sym typeface="Wingdings" pitchFamily="2" charset="2"/>
              </a:rPr>
              <a:t>TABLE_NAME: </a:t>
            </a:r>
            <a:r>
              <a:rPr lang="en-US" sz="1900" b="1" dirty="0" smtClean="0">
                <a:solidFill>
                  <a:srgbClr val="00B050"/>
                </a:solidFill>
                <a:sym typeface="Wingdings" pitchFamily="2" charset="2"/>
              </a:rPr>
              <a:t>Name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of the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table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on which </a:t>
            </a:r>
            <a:r>
              <a:rPr lang="en-US" sz="1900" b="1" dirty="0" smtClean="0">
                <a:solidFill>
                  <a:srgbClr val="C00000"/>
                </a:solidFill>
                <a:sym typeface="Wingdings" pitchFamily="2" charset="2"/>
              </a:rPr>
              <a:t>constraint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is </a:t>
            </a:r>
            <a:r>
              <a:rPr lang="en-US" sz="1900" b="1" dirty="0" smtClean="0">
                <a:solidFill>
                  <a:srgbClr val="0070C0"/>
                </a:solidFill>
                <a:sym typeface="Wingdings" pitchFamily="2" charset="2"/>
              </a:rPr>
              <a:t>applied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  <a:sym typeface="Wingdings" pitchFamily="2" charset="2"/>
              </a:rPr>
              <a:t>DELETE_RULE:</a:t>
            </a:r>
            <a:r>
              <a:rPr lang="en-US" sz="1900" b="1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Contains the </a:t>
            </a:r>
            <a:r>
              <a:rPr lang="en-US" sz="1900" b="1" dirty="0" smtClean="0">
                <a:solidFill>
                  <a:srgbClr val="00B050"/>
                </a:solidFill>
                <a:sym typeface="Wingdings" pitchFamily="2" charset="2"/>
              </a:rPr>
              <a:t>deletion rule 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for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Referential Constraint</a:t>
            </a:r>
            <a:endParaRPr lang="en-IN" sz="1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WAQ </a:t>
            </a:r>
            <a:r>
              <a:rPr lang="en-US" sz="2400" dirty="0" smtClean="0"/>
              <a:t>to display </a:t>
            </a:r>
            <a:r>
              <a:rPr lang="en-US" sz="2400" b="1" dirty="0" smtClean="0">
                <a:solidFill>
                  <a:srgbClr val="7030A0"/>
                </a:solidFill>
              </a:rPr>
              <a:t>name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type</a:t>
            </a:r>
            <a:r>
              <a:rPr lang="en-US" sz="2400" dirty="0" smtClean="0"/>
              <a:t> of all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constraints</a:t>
            </a:r>
            <a:r>
              <a:rPr lang="en-US" sz="2400" dirty="0" smtClean="0"/>
              <a:t> applied on </a:t>
            </a:r>
            <a:r>
              <a:rPr lang="en-US" sz="2400" b="1" dirty="0" smtClean="0">
                <a:solidFill>
                  <a:srgbClr val="C00000"/>
                </a:solidFill>
              </a:rPr>
              <a:t>EMP</a:t>
            </a:r>
            <a:r>
              <a:rPr lang="en-US" sz="2400" dirty="0" smtClean="0"/>
              <a:t> table.</a:t>
            </a:r>
            <a:endParaRPr lang="en-IN" sz="1900" dirty="0" smtClean="0"/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571744"/>
            <a:ext cx="8786874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Constraints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USER_CONS_COLUMNS:</a:t>
            </a:r>
            <a:r>
              <a:rPr lang="en-IN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2060"/>
                </a:solidFill>
              </a:rPr>
              <a:t>contains</a:t>
            </a:r>
            <a:r>
              <a:rPr lang="en-US" sz="2400" dirty="0" smtClean="0"/>
              <a:t> the following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useful columns: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CONSTRAINT_NAME:</a:t>
            </a:r>
            <a:r>
              <a:rPr lang="en-US" sz="1900" dirty="0" smtClean="0">
                <a:solidFill>
                  <a:schemeClr val="tx1"/>
                </a:solidFill>
              </a:rPr>
              <a:t> Stores the </a:t>
            </a:r>
            <a:r>
              <a:rPr lang="en-US" sz="1900" b="1" dirty="0" smtClean="0">
                <a:solidFill>
                  <a:srgbClr val="00B050"/>
                </a:solidFill>
              </a:rPr>
              <a:t>name</a:t>
            </a:r>
            <a:r>
              <a:rPr lang="en-US" sz="1900" dirty="0" smtClean="0">
                <a:solidFill>
                  <a:srgbClr val="00B050"/>
                </a:solidFill>
              </a:rPr>
              <a:t> </a:t>
            </a:r>
            <a:r>
              <a:rPr lang="en-US" sz="1900" dirty="0" smtClean="0">
                <a:solidFill>
                  <a:schemeClr val="tx1"/>
                </a:solidFill>
              </a:rPr>
              <a:t>of the </a:t>
            </a:r>
            <a:r>
              <a:rPr lang="en-US" sz="1900" b="1" dirty="0" smtClean="0">
                <a:solidFill>
                  <a:srgbClr val="C00000"/>
                </a:solidFill>
              </a:rPr>
              <a:t>constraint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COLUMN_NAME:</a:t>
            </a:r>
            <a:r>
              <a:rPr lang="en-US" sz="1900" dirty="0" smtClean="0">
                <a:solidFill>
                  <a:schemeClr val="tx1"/>
                </a:solidFill>
              </a:rPr>
              <a:t> Stores a </a:t>
            </a:r>
            <a:r>
              <a:rPr lang="en-US" sz="1900" b="1" dirty="0" smtClean="0">
                <a:solidFill>
                  <a:srgbClr val="00B050"/>
                </a:solidFill>
              </a:rPr>
              <a:t>name of column</a:t>
            </a:r>
            <a:r>
              <a:rPr lang="en-US" sz="1900" dirty="0" smtClean="0">
                <a:solidFill>
                  <a:schemeClr val="tx1"/>
                </a:solidFill>
              </a:rPr>
              <a:t> on which the </a:t>
            </a:r>
            <a:r>
              <a:rPr lang="en-US" sz="1900" b="1" dirty="0" smtClean="0">
                <a:solidFill>
                  <a:srgbClr val="C00000"/>
                </a:solidFill>
              </a:rPr>
              <a:t>constraint</a:t>
            </a:r>
            <a:r>
              <a:rPr lang="en-US" sz="1900" dirty="0" smtClean="0">
                <a:solidFill>
                  <a:schemeClr val="tx1"/>
                </a:solidFill>
              </a:rPr>
              <a:t> has been applied</a:t>
            </a:r>
            <a:endParaRPr lang="en-US" sz="17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  <a:sym typeface="Wingdings" pitchFamily="2" charset="2"/>
              </a:rPr>
              <a:t>POSITION: 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Contains the </a:t>
            </a:r>
            <a:r>
              <a:rPr lang="en-US" sz="1900" b="1" dirty="0" smtClean="0">
                <a:solidFill>
                  <a:srgbClr val="00B050"/>
                </a:solidFill>
                <a:sym typeface="Wingdings" pitchFamily="2" charset="2"/>
              </a:rPr>
              <a:t>position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of the </a:t>
            </a:r>
            <a:r>
              <a:rPr lang="en-US" sz="1900" b="1" dirty="0" smtClean="0">
                <a:solidFill>
                  <a:srgbClr val="0070C0"/>
                </a:solidFill>
                <a:sym typeface="Wingdings" pitchFamily="2" charset="2"/>
              </a:rPr>
              <a:t>column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in the  </a:t>
            </a:r>
            <a:r>
              <a:rPr lang="en-US" sz="1900" b="1" dirty="0" smtClean="0">
                <a:solidFill>
                  <a:srgbClr val="C00000"/>
                </a:solidFill>
                <a:sym typeface="Wingdings" pitchFamily="2" charset="2"/>
              </a:rPr>
              <a:t>constraint</a:t>
            </a:r>
            <a:endParaRPr lang="en-US" sz="1900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  <a:sym typeface="Wingdings" pitchFamily="2" charset="2"/>
              </a:rPr>
              <a:t>TABLE_NAME: </a:t>
            </a:r>
            <a:r>
              <a:rPr lang="en-US" sz="1900" b="1" dirty="0" smtClean="0">
                <a:solidFill>
                  <a:srgbClr val="00B050"/>
                </a:solidFill>
                <a:sym typeface="Wingdings" pitchFamily="2" charset="2"/>
              </a:rPr>
              <a:t>Name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of the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table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on which </a:t>
            </a:r>
            <a:r>
              <a:rPr lang="en-US" sz="1900" b="1" dirty="0" smtClean="0">
                <a:solidFill>
                  <a:srgbClr val="C00000"/>
                </a:solidFill>
                <a:sym typeface="Wingdings" pitchFamily="2" charset="2"/>
              </a:rPr>
              <a:t>constraint</a:t>
            </a:r>
            <a:r>
              <a:rPr lang="en-US" sz="1900" dirty="0" smtClean="0">
                <a:solidFill>
                  <a:schemeClr val="tx1"/>
                </a:solidFill>
                <a:sym typeface="Wingdings" pitchFamily="2" charset="2"/>
              </a:rPr>
              <a:t> is </a:t>
            </a:r>
            <a:r>
              <a:rPr lang="en-US" sz="1900" b="1" dirty="0" smtClean="0">
                <a:solidFill>
                  <a:srgbClr val="0070C0"/>
                </a:solidFill>
                <a:sym typeface="Wingdings" pitchFamily="2" charset="2"/>
              </a:rPr>
              <a:t>applied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WAQ </a:t>
            </a:r>
            <a:r>
              <a:rPr lang="en-US" sz="2400" dirty="0" smtClean="0"/>
              <a:t>to display </a:t>
            </a:r>
            <a:r>
              <a:rPr lang="en-US" sz="2400" b="1" dirty="0" smtClean="0">
                <a:solidFill>
                  <a:srgbClr val="7030A0"/>
                </a:solidFill>
              </a:rPr>
              <a:t>constraint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name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7030A0"/>
                </a:solidFill>
              </a:rPr>
              <a:t>column name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7030A0"/>
                </a:solidFill>
              </a:rPr>
              <a:t>position </a:t>
            </a:r>
            <a:r>
              <a:rPr lang="en-US" sz="2400" dirty="0" smtClean="0"/>
              <a:t>of all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constraints</a:t>
            </a:r>
            <a:r>
              <a:rPr lang="en-US" sz="2400" dirty="0" smtClean="0"/>
              <a:t> applied on </a:t>
            </a:r>
            <a:r>
              <a:rPr lang="en-US" sz="2400" b="1" dirty="0" smtClean="0">
                <a:solidFill>
                  <a:srgbClr val="C00000"/>
                </a:solidFill>
              </a:rPr>
              <a:t>EMP</a:t>
            </a:r>
            <a:r>
              <a:rPr lang="en-US" sz="2400" dirty="0" smtClean="0"/>
              <a:t> table.</a:t>
            </a:r>
            <a:endParaRPr lang="en-IN" sz="1900" dirty="0" smtClean="0"/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14620"/>
            <a:ext cx="8786874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Using The Default Clause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Renaming Constraints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Disabling/Enabling Constraint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Validate/</a:t>
            </a:r>
            <a:r>
              <a:rPr lang="en-US" sz="2900" b="1" dirty="0" err="1" smtClean="0">
                <a:solidFill>
                  <a:srgbClr val="7030A0"/>
                </a:solidFill>
                <a:latin typeface="Corbel" pitchFamily="34" charset="0"/>
              </a:rPr>
              <a:t>NoValidate</a:t>
            </a: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Option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2060"/>
                </a:solidFill>
                <a:latin typeface="Corbel" pitchFamily="34" charset="0"/>
              </a:rPr>
              <a:t>Obtaining Details About Constraints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Removing Constraints</a:t>
            </a: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WAQ </a:t>
            </a:r>
            <a:r>
              <a:rPr lang="en-US" sz="2400" dirty="0" smtClean="0"/>
              <a:t>to display </a:t>
            </a:r>
            <a:r>
              <a:rPr lang="en-US" sz="2400" b="1" dirty="0" smtClean="0">
                <a:solidFill>
                  <a:srgbClr val="7030A0"/>
                </a:solidFill>
              </a:rPr>
              <a:t>constraint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name</a:t>
            </a:r>
            <a:r>
              <a:rPr lang="en-US" sz="2400" dirty="0" smtClean="0"/>
              <a:t> ,</a:t>
            </a:r>
            <a:r>
              <a:rPr lang="en-US" sz="2400" b="1" dirty="0" smtClean="0">
                <a:solidFill>
                  <a:srgbClr val="7030A0"/>
                </a:solidFill>
              </a:rPr>
              <a:t>constraint type </a:t>
            </a:r>
            <a:r>
              <a:rPr lang="en-US" sz="2400" dirty="0" smtClean="0"/>
              <a:t>and  </a:t>
            </a:r>
            <a:r>
              <a:rPr lang="en-US" sz="2400" b="1" dirty="0" smtClean="0">
                <a:solidFill>
                  <a:srgbClr val="7030A0"/>
                </a:solidFill>
              </a:rPr>
              <a:t>column name </a:t>
            </a:r>
            <a:r>
              <a:rPr lang="en-US" sz="2400" dirty="0" smtClean="0"/>
              <a:t>of all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constraints</a:t>
            </a:r>
            <a:r>
              <a:rPr lang="en-US" sz="2400" dirty="0" smtClean="0"/>
              <a:t> applied on </a:t>
            </a:r>
            <a:r>
              <a:rPr lang="en-US" sz="2400" b="1" dirty="0" smtClean="0">
                <a:solidFill>
                  <a:srgbClr val="C00000"/>
                </a:solidFill>
              </a:rPr>
              <a:t>EMP</a:t>
            </a:r>
            <a:r>
              <a:rPr lang="en-US" sz="2400" dirty="0" smtClean="0"/>
              <a:t> table.</a:t>
            </a:r>
            <a:endParaRPr lang="en-IN" sz="1900" dirty="0" smtClean="0"/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928935"/>
            <a:ext cx="8786874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Removing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constraint i</a:t>
            </a:r>
            <a:r>
              <a:rPr lang="en-IN" sz="2400" dirty="0" smtClean="0"/>
              <a:t>s </a:t>
            </a:r>
            <a:r>
              <a:rPr lang="en-IN" sz="2400" b="1" dirty="0" smtClean="0">
                <a:solidFill>
                  <a:srgbClr val="0070C0"/>
                </a:solidFill>
              </a:rPr>
              <a:t>no longer needed</a:t>
            </a:r>
            <a:r>
              <a:rPr lang="en-IN" sz="2400" dirty="0" smtClean="0"/>
              <a:t>, </a:t>
            </a:r>
            <a:r>
              <a:rPr lang="en-IN" sz="2400" dirty="0" smtClean="0"/>
              <a:t>we </a:t>
            </a:r>
            <a:r>
              <a:rPr lang="en-IN" sz="2400" dirty="0" smtClean="0"/>
              <a:t>can </a:t>
            </a:r>
            <a:r>
              <a:rPr lang="en-IN" sz="2400" b="1" dirty="0" smtClean="0">
                <a:solidFill>
                  <a:srgbClr val="00B050"/>
                </a:solidFill>
              </a:rPr>
              <a:t>drop it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rgbClr val="7030A0"/>
                </a:solidFill>
              </a:rPr>
              <a:t>ALTER TABLE </a:t>
            </a:r>
            <a:r>
              <a:rPr lang="en-IN" sz="2400" dirty="0" smtClean="0"/>
              <a:t>command and the </a:t>
            </a:r>
            <a:r>
              <a:rPr lang="en-IN" sz="2400" b="1" dirty="0" smtClean="0">
                <a:solidFill>
                  <a:srgbClr val="7030A0"/>
                </a:solidFill>
              </a:rPr>
              <a:t>DROP</a:t>
            </a:r>
            <a:r>
              <a:rPr lang="en-IN" sz="2400" dirty="0" smtClean="0"/>
              <a:t> </a:t>
            </a:r>
            <a:r>
              <a:rPr lang="en-IN" sz="2400" dirty="0" smtClean="0"/>
              <a:t>clause.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 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ALTER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DROP CONSTRAINT &lt;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constraint_name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&gt;;</a:t>
            </a:r>
            <a:endParaRPr lang="en-IN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Dropping </a:t>
            </a:r>
            <a:r>
              <a:rPr lang="en-IN" sz="2400" b="1" dirty="0" smtClean="0">
                <a:solidFill>
                  <a:srgbClr val="002060"/>
                </a:solidFill>
              </a:rPr>
              <a:t>Check Constraint </a:t>
            </a:r>
            <a:r>
              <a:rPr lang="en-IN" sz="2400" dirty="0" smtClean="0"/>
              <a:t>called </a:t>
            </a:r>
            <a:r>
              <a:rPr lang="en-IN" sz="2400" b="1" dirty="0" smtClean="0">
                <a:solidFill>
                  <a:srgbClr val="0070C0"/>
                </a:solidFill>
              </a:rPr>
              <a:t>EMP_SAL_CH</a:t>
            </a:r>
            <a:r>
              <a:rPr lang="en-IN" sz="2400" dirty="0" smtClean="0"/>
              <a:t> applied on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IN" sz="2400" dirty="0" smtClean="0"/>
              <a:t> table: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ALTER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DROP CONSTRAINT EMP_SAL_CH; </a:t>
            </a:r>
          </a:p>
          <a:p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dirty="0" smtClean="0">
                <a:solidFill>
                  <a:srgbClr val="7030A0"/>
                </a:solidFill>
              </a:rPr>
              <a:t>Dropping </a:t>
            </a:r>
            <a:r>
              <a:rPr lang="en-IN" sz="2400" b="1" dirty="0" smtClean="0">
                <a:solidFill>
                  <a:srgbClr val="002060"/>
                </a:solidFill>
              </a:rPr>
              <a:t>Foreign </a:t>
            </a:r>
            <a:r>
              <a:rPr lang="en-IN" sz="2400" b="1" dirty="0" smtClean="0">
                <a:solidFill>
                  <a:srgbClr val="002060"/>
                </a:solidFill>
              </a:rPr>
              <a:t>Constraint </a:t>
            </a:r>
            <a:r>
              <a:rPr lang="en-IN" sz="2400" dirty="0" smtClean="0"/>
              <a:t>called </a:t>
            </a:r>
            <a:r>
              <a:rPr lang="en-IN" sz="2400" b="1" dirty="0" smtClean="0">
                <a:solidFill>
                  <a:srgbClr val="0070C0"/>
                </a:solidFill>
              </a:rPr>
              <a:t>EMP_DNO_FK</a:t>
            </a:r>
            <a:r>
              <a:rPr lang="en-IN" sz="2400" dirty="0" smtClean="0"/>
              <a:t> </a:t>
            </a:r>
            <a:r>
              <a:rPr lang="en-IN" sz="2400" dirty="0" smtClean="0"/>
              <a:t>applied on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IN" sz="2400" dirty="0" smtClean="0"/>
              <a:t> table: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ALTER TABLE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DROP CONSTRAINT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EMP_DNO_FK;</a:t>
            </a:r>
            <a:endParaRPr lang="en-IN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Dropping </a:t>
            </a:r>
            <a:r>
              <a:rPr lang="en-IN" sz="2400" b="1" dirty="0" smtClean="0">
                <a:solidFill>
                  <a:srgbClr val="002060"/>
                </a:solidFill>
              </a:rPr>
              <a:t>Primary Key Constraint </a:t>
            </a:r>
            <a:r>
              <a:rPr lang="en-IN" sz="2400" dirty="0" smtClean="0"/>
              <a:t>called </a:t>
            </a:r>
            <a:r>
              <a:rPr lang="en-IN" sz="2400" b="1" dirty="0" smtClean="0">
                <a:solidFill>
                  <a:srgbClr val="0070C0"/>
                </a:solidFill>
              </a:rPr>
              <a:t>DEPT_DNO_PK</a:t>
            </a:r>
            <a:r>
              <a:rPr lang="en-IN" sz="2400" dirty="0" smtClean="0"/>
              <a:t> applied on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Dept</a:t>
            </a:r>
            <a:r>
              <a:rPr lang="en-IN" sz="2400" dirty="0" smtClean="0"/>
              <a:t> table: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ALTER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Dept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DROP CONSTRAINT DEPT_DNO_PK; </a:t>
            </a:r>
          </a:p>
          <a:p>
            <a:endParaRPr lang="en-IN" sz="2400" b="1" dirty="0" smtClean="0">
              <a:solidFill>
                <a:srgbClr val="7030A0"/>
              </a:solidFill>
            </a:endParaRPr>
          </a:p>
          <a:p>
            <a:r>
              <a:rPr lang="en-IN" sz="2400" b="1" u="sng" dirty="0" smtClean="0">
                <a:solidFill>
                  <a:srgbClr val="002060"/>
                </a:solidFill>
              </a:rPr>
              <a:t>Important </a:t>
            </a:r>
            <a:r>
              <a:rPr lang="en-IN" sz="2400" b="1" u="sng" dirty="0" smtClean="0">
                <a:solidFill>
                  <a:srgbClr val="002060"/>
                </a:solidFill>
              </a:rPr>
              <a:t>Note</a:t>
            </a:r>
          </a:p>
          <a:p>
            <a:pPr lvl="1"/>
            <a:r>
              <a:rPr lang="en-IN" dirty="0" smtClean="0"/>
              <a:t>We </a:t>
            </a:r>
            <a:r>
              <a:rPr lang="en-IN" b="1" dirty="0" smtClean="0">
                <a:solidFill>
                  <a:srgbClr val="0070C0"/>
                </a:solidFill>
              </a:rPr>
              <a:t>cannot drop </a:t>
            </a:r>
            <a:r>
              <a:rPr lang="en-IN" dirty="0" smtClean="0"/>
              <a:t>a </a:t>
            </a:r>
            <a:r>
              <a:rPr lang="en-IN" b="1" dirty="0" smtClean="0">
                <a:solidFill>
                  <a:srgbClr val="C00000"/>
                </a:solidFill>
              </a:rPr>
              <a:t>PRIMARY KEY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C00000"/>
                </a:solidFill>
              </a:rPr>
              <a:t>UNIQUE KEY </a:t>
            </a:r>
            <a:r>
              <a:rPr lang="en-IN" dirty="0" smtClean="0"/>
              <a:t>constraint </a:t>
            </a:r>
            <a:r>
              <a:rPr lang="en-IN" dirty="0" smtClean="0"/>
              <a:t>that is part of a </a:t>
            </a:r>
            <a:r>
              <a:rPr lang="en-IN" b="1" dirty="0" smtClean="0">
                <a:solidFill>
                  <a:srgbClr val="C00000"/>
                </a:solidFill>
              </a:rPr>
              <a:t>REFERENTIAL INTEGRITY </a:t>
            </a:r>
            <a:r>
              <a:rPr lang="en-IN" dirty="0" smtClean="0"/>
              <a:t>constraint </a:t>
            </a:r>
            <a:r>
              <a:rPr lang="en-IN" b="1" dirty="0" smtClean="0">
                <a:solidFill>
                  <a:srgbClr val="7030A0"/>
                </a:solidFill>
              </a:rPr>
              <a:t>without also dropping </a:t>
            </a:r>
            <a:r>
              <a:rPr lang="en-IN" dirty="0" smtClean="0"/>
              <a:t>the </a:t>
            </a:r>
            <a:r>
              <a:rPr lang="en-IN" b="1" dirty="0" smtClean="0">
                <a:solidFill>
                  <a:srgbClr val="C00000"/>
                </a:solidFill>
              </a:rPr>
              <a:t>FOREIGN KEY</a:t>
            </a:r>
            <a:r>
              <a:rPr lang="en-IN" dirty="0" smtClean="0"/>
              <a:t>. </a:t>
            </a:r>
          </a:p>
          <a:p>
            <a:pPr lvl="1"/>
            <a:r>
              <a:rPr lang="en-IN" dirty="0" smtClean="0"/>
              <a:t>To </a:t>
            </a:r>
            <a:r>
              <a:rPr lang="en-IN" dirty="0" smtClean="0"/>
              <a:t>drop the </a:t>
            </a:r>
            <a:r>
              <a:rPr lang="en-IN" b="1" dirty="0" smtClean="0">
                <a:solidFill>
                  <a:srgbClr val="002060"/>
                </a:solidFill>
              </a:rPr>
              <a:t>referenced key </a:t>
            </a:r>
            <a:r>
              <a:rPr lang="en-IN" dirty="0" smtClean="0"/>
              <a:t>and the </a:t>
            </a:r>
            <a:r>
              <a:rPr lang="en-IN" b="1" dirty="0" smtClean="0">
                <a:solidFill>
                  <a:srgbClr val="002060"/>
                </a:solidFill>
              </a:rPr>
              <a:t>foreign key </a:t>
            </a:r>
            <a:r>
              <a:rPr lang="en-IN" dirty="0" smtClean="0"/>
              <a:t>together, </a:t>
            </a:r>
            <a:r>
              <a:rPr lang="en-IN" dirty="0" smtClean="0"/>
              <a:t>we use </a:t>
            </a:r>
            <a:r>
              <a:rPr lang="en-IN" dirty="0" smtClean="0"/>
              <a:t>the </a:t>
            </a:r>
            <a:r>
              <a:rPr lang="en-IN" b="1" dirty="0" smtClean="0">
                <a:solidFill>
                  <a:srgbClr val="0070C0"/>
                </a:solidFill>
              </a:rPr>
              <a:t>CASCADE</a:t>
            </a:r>
            <a:r>
              <a:rPr lang="en-IN" dirty="0" smtClean="0"/>
              <a:t>  clause</a:t>
            </a:r>
            <a:r>
              <a:rPr lang="en-IN" dirty="0" smtClean="0"/>
              <a:t>., while </a:t>
            </a:r>
            <a:r>
              <a:rPr lang="en-IN" b="1" dirty="0" smtClean="0">
                <a:solidFill>
                  <a:srgbClr val="7030A0"/>
                </a:solidFill>
              </a:rPr>
              <a:t>dropping</a:t>
            </a:r>
            <a:r>
              <a:rPr lang="en-IN" dirty="0" smtClean="0"/>
              <a:t>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constraint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If we omit </a:t>
            </a:r>
            <a:r>
              <a:rPr lang="en-IN" b="1" dirty="0" smtClean="0">
                <a:solidFill>
                  <a:srgbClr val="0070C0"/>
                </a:solidFill>
              </a:rPr>
              <a:t>CASCADE</a:t>
            </a:r>
            <a:r>
              <a:rPr lang="en-IN" dirty="0" smtClean="0"/>
              <a:t>, then </a:t>
            </a:r>
            <a:r>
              <a:rPr lang="en-IN" b="1" dirty="0" smtClean="0">
                <a:solidFill>
                  <a:srgbClr val="00B050"/>
                </a:solidFill>
              </a:rPr>
              <a:t>Oracle Database </a:t>
            </a:r>
            <a:r>
              <a:rPr lang="en-IN" dirty="0" smtClean="0"/>
              <a:t>does not </a:t>
            </a:r>
            <a:r>
              <a:rPr lang="en-IN" b="1" dirty="0" smtClean="0">
                <a:solidFill>
                  <a:srgbClr val="7030A0"/>
                </a:solidFill>
              </a:rPr>
              <a:t>drop </a:t>
            </a:r>
            <a:r>
              <a:rPr lang="en-IN" dirty="0" smtClean="0"/>
              <a:t>the </a:t>
            </a:r>
            <a:r>
              <a:rPr lang="en-IN" b="1" dirty="0" smtClean="0">
                <a:solidFill>
                  <a:srgbClr val="C00000"/>
                </a:solidFill>
              </a:rPr>
              <a:t>PRIMARY KEY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C00000"/>
                </a:solidFill>
              </a:rPr>
              <a:t>UNIQUE</a:t>
            </a:r>
            <a:r>
              <a:rPr lang="en-IN" dirty="0" smtClean="0"/>
              <a:t> </a:t>
            </a:r>
            <a:r>
              <a:rPr lang="en-IN" dirty="0" smtClean="0"/>
              <a:t>constraint if any </a:t>
            </a:r>
            <a:r>
              <a:rPr lang="en-IN" b="1" dirty="0" smtClean="0">
                <a:solidFill>
                  <a:srgbClr val="002060"/>
                </a:solidFill>
              </a:rPr>
              <a:t>foreign key </a:t>
            </a:r>
            <a:r>
              <a:rPr lang="en-IN" dirty="0" smtClean="0"/>
              <a:t>references it.</a:t>
            </a:r>
            <a:endParaRPr lang="en-IN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8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3" end="4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00" end="5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Using The Default Clause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If while </a:t>
            </a:r>
            <a:r>
              <a:rPr lang="en-US" sz="2400" b="1" dirty="0" smtClean="0">
                <a:solidFill>
                  <a:srgbClr val="C00000"/>
                </a:solidFill>
              </a:rPr>
              <a:t>inserting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0070C0"/>
                </a:solidFill>
              </a:rPr>
              <a:t>record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table </a:t>
            </a:r>
            <a:r>
              <a:rPr lang="en-US" sz="2400" dirty="0" smtClean="0"/>
              <a:t>,we </a:t>
            </a:r>
            <a:r>
              <a:rPr lang="en-US" sz="2400" b="1" dirty="0" smtClean="0">
                <a:solidFill>
                  <a:srgbClr val="002060"/>
                </a:solidFill>
              </a:rPr>
              <a:t>don’t provide any value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for a </a:t>
            </a:r>
            <a:r>
              <a:rPr lang="en-US" sz="2400" b="1" dirty="0" smtClean="0">
                <a:solidFill>
                  <a:srgbClr val="0070C0"/>
                </a:solidFill>
              </a:rPr>
              <a:t>column</a:t>
            </a:r>
            <a:r>
              <a:rPr lang="en-US" sz="2400" dirty="0" smtClean="0"/>
              <a:t> , then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automatically inserts </a:t>
            </a:r>
            <a:r>
              <a:rPr lang="en-US" sz="2400" b="1" dirty="0" smtClean="0">
                <a:solidFill>
                  <a:srgbClr val="C00000"/>
                </a:solidFill>
              </a:rPr>
              <a:t>NULL </a:t>
            </a:r>
            <a:r>
              <a:rPr lang="en-US" sz="2400" dirty="0" smtClean="0"/>
              <a:t>value in it.</a:t>
            </a:r>
          </a:p>
          <a:p>
            <a:endParaRPr lang="en-US" sz="2400" dirty="0" smtClean="0"/>
          </a:p>
          <a:p>
            <a:r>
              <a:rPr lang="en-US" sz="2400" dirty="0" smtClean="0"/>
              <a:t>In order, to </a:t>
            </a:r>
            <a:r>
              <a:rPr lang="en-US" sz="2400" b="1" dirty="0" smtClean="0">
                <a:solidFill>
                  <a:srgbClr val="002060"/>
                </a:solidFill>
              </a:rPr>
              <a:t>change this behavior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allows us to use </a:t>
            </a:r>
            <a:r>
              <a:rPr lang="en-US" sz="2400" b="1" dirty="0" smtClean="0">
                <a:solidFill>
                  <a:srgbClr val="0070C0"/>
                </a:solidFill>
              </a:rPr>
              <a:t>DEFAULT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clause</a:t>
            </a:r>
            <a:r>
              <a:rPr lang="en-US" sz="2400" dirty="0" smtClean="0"/>
              <a:t> to specify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DEFAULT VALUE </a:t>
            </a:r>
            <a:r>
              <a:rPr lang="en-US" sz="2400" dirty="0" smtClean="0"/>
              <a:t>for a </a:t>
            </a:r>
            <a:r>
              <a:rPr lang="en-US" sz="2400" b="1" dirty="0" smtClean="0">
                <a:solidFill>
                  <a:srgbClr val="0070C0"/>
                </a:solidFill>
              </a:rPr>
              <a:t>column</a:t>
            </a:r>
            <a:r>
              <a:rPr lang="en-US" sz="2400" dirty="0" smtClean="0"/>
              <a:t> while </a:t>
            </a:r>
            <a:r>
              <a:rPr lang="en-US" sz="2400" b="1" dirty="0" smtClean="0">
                <a:solidFill>
                  <a:srgbClr val="7030A0"/>
                </a:solidFill>
              </a:rPr>
              <a:t>creating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table.</a:t>
            </a:r>
          </a:p>
          <a:p>
            <a:endParaRPr lang="en-US" sz="2400" dirty="0" smtClean="0"/>
          </a:p>
          <a:p>
            <a:r>
              <a:rPr lang="en-US" sz="2400" dirty="0" smtClean="0"/>
              <a:t>This value can be </a:t>
            </a:r>
            <a:r>
              <a:rPr lang="en-IN" sz="2400" b="1" dirty="0" smtClean="0">
                <a:solidFill>
                  <a:srgbClr val="C00000"/>
                </a:solidFill>
              </a:rPr>
              <a:t>literal value</a:t>
            </a:r>
            <a:r>
              <a:rPr lang="en-IN" sz="2400" dirty="0" smtClean="0"/>
              <a:t>, an </a:t>
            </a:r>
            <a:r>
              <a:rPr lang="en-IN" sz="2400" b="1" dirty="0" smtClean="0">
                <a:solidFill>
                  <a:srgbClr val="C00000"/>
                </a:solidFill>
              </a:rPr>
              <a:t>expression</a:t>
            </a:r>
            <a:r>
              <a:rPr lang="en-IN" sz="2400" dirty="0" smtClean="0"/>
              <a:t>, or an </a:t>
            </a:r>
            <a:r>
              <a:rPr lang="en-IN" sz="2400" b="1" dirty="0" smtClean="0">
                <a:solidFill>
                  <a:srgbClr val="C00000"/>
                </a:solidFill>
              </a:rPr>
              <a:t>SQL Function</a:t>
            </a:r>
            <a:r>
              <a:rPr lang="en-IN" sz="2400" dirty="0" smtClean="0"/>
              <a:t>, such as </a:t>
            </a:r>
            <a:r>
              <a:rPr lang="en-IN" sz="2400" b="1" dirty="0" smtClean="0">
                <a:solidFill>
                  <a:srgbClr val="C00000"/>
                </a:solidFill>
              </a:rPr>
              <a:t>SYSDATE</a:t>
            </a:r>
            <a:r>
              <a:rPr lang="en-IN" sz="2400" dirty="0" smtClean="0"/>
              <a:t> .</a:t>
            </a:r>
          </a:p>
          <a:p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will </a:t>
            </a:r>
            <a:r>
              <a:rPr lang="en-IN" sz="2400" b="1" dirty="0" smtClean="0">
                <a:solidFill>
                  <a:srgbClr val="C00000"/>
                </a:solidFill>
              </a:rPr>
              <a:t>insert it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70C0"/>
                </a:solidFill>
              </a:rPr>
              <a:t>column</a:t>
            </a:r>
            <a:r>
              <a:rPr lang="en-IN" sz="2400" dirty="0" smtClean="0"/>
              <a:t> when </a:t>
            </a:r>
            <a:r>
              <a:rPr lang="en-IN" sz="2400" b="1" dirty="0" smtClean="0">
                <a:solidFill>
                  <a:srgbClr val="7030A0"/>
                </a:solidFill>
              </a:rPr>
              <a:t>INSERT INTO </a:t>
            </a:r>
            <a:r>
              <a:rPr lang="en-IN" sz="2400" dirty="0" smtClean="0"/>
              <a:t>statement </a:t>
            </a:r>
            <a:r>
              <a:rPr lang="en-IN" sz="2400" b="1" dirty="0" smtClean="0">
                <a:solidFill>
                  <a:srgbClr val="002060"/>
                </a:solidFill>
              </a:rPr>
              <a:t>does not provide </a:t>
            </a:r>
            <a:r>
              <a:rPr lang="en-IN" sz="2400" dirty="0" smtClean="0"/>
              <a:t>a specific value</a:t>
            </a:r>
            <a:r>
              <a:rPr lang="en-US" sz="2400" dirty="0" smtClean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Syntax Of Default Clause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(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Column1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 smtClean="0">
                <a:solidFill>
                  <a:srgbClr val="002060"/>
                </a:solidFill>
              </a:rPr>
              <a:t>,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Column2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 smtClean="0">
                <a:solidFill>
                  <a:srgbClr val="002060"/>
                </a:solidFill>
              </a:rPr>
              <a:t>,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   Column3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(size)</a:t>
            </a:r>
            <a:r>
              <a:rPr lang="en-IN" sz="2400" b="1" dirty="0" smtClean="0">
                <a:solidFill>
                  <a:srgbClr val="002060"/>
                </a:solidFill>
              </a:rPr>
              <a:t>  DEFAULT &lt;value&gt;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);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</a:rPr>
              <a:t>Create Table BOOK_DETAILS(</a:t>
            </a:r>
          </a:p>
          <a:p>
            <a:pPr>
              <a:buNone/>
            </a:pP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Book_Name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VARCHAR2(20),</a:t>
            </a:r>
          </a:p>
          <a:p>
            <a:pPr>
              <a:buNone/>
            </a:pP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Author_Name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VARCHAR2(15),</a:t>
            </a:r>
          </a:p>
          <a:p>
            <a:pPr>
              <a:buNone/>
            </a:pP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Pub_Date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DATE </a:t>
            </a:r>
            <a:r>
              <a:rPr lang="en-US" sz="2000" b="1" dirty="0" smtClean="0">
                <a:solidFill>
                  <a:srgbClr val="0070C0"/>
                </a:solidFill>
              </a:rPr>
              <a:t>DEFAULT ‘31-DEC-2019’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2200" b="1" u="sng" dirty="0" smtClean="0"/>
              <a:t>Guess The Output: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Insert into </a:t>
            </a:r>
            <a:r>
              <a:rPr lang="en-US" sz="1800" b="1" dirty="0" err="1" smtClean="0">
                <a:solidFill>
                  <a:srgbClr val="002060"/>
                </a:solidFill>
              </a:rPr>
              <a:t>Book_Details</a:t>
            </a:r>
            <a:r>
              <a:rPr lang="en-US" sz="1800" b="1" dirty="0" smtClean="0">
                <a:solidFill>
                  <a:srgbClr val="002060"/>
                </a:solidFill>
              </a:rPr>
              <a:t> values(‘C++ Gems’,’Schildt’,’14-Jan-1998’);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Execute successfully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Insert into </a:t>
            </a:r>
            <a:r>
              <a:rPr lang="en-US" sz="1800" b="1" dirty="0" err="1" smtClean="0">
                <a:solidFill>
                  <a:srgbClr val="002060"/>
                </a:solidFill>
              </a:rPr>
              <a:t>Book_Details</a:t>
            </a:r>
            <a:r>
              <a:rPr lang="en-US" sz="1800" b="1" dirty="0" smtClean="0">
                <a:solidFill>
                  <a:srgbClr val="002060"/>
                </a:solidFill>
              </a:rPr>
              <a:t>(</a:t>
            </a:r>
            <a:r>
              <a:rPr lang="en-US" sz="1800" b="1" dirty="0" err="1" smtClean="0">
                <a:solidFill>
                  <a:srgbClr val="002060"/>
                </a:solidFill>
              </a:rPr>
              <a:t>Book_Name,Author_Name</a:t>
            </a:r>
            <a:r>
              <a:rPr lang="en-US" sz="1800" b="1" dirty="0" smtClean="0">
                <a:solidFill>
                  <a:srgbClr val="002060"/>
                </a:solidFill>
              </a:rPr>
              <a:t>)values(‘</a:t>
            </a:r>
            <a:r>
              <a:rPr lang="en-US" sz="1800" b="1" dirty="0" err="1" smtClean="0">
                <a:solidFill>
                  <a:srgbClr val="002060"/>
                </a:solidFill>
              </a:rPr>
              <a:t>HTML’,Duckett</a:t>
            </a:r>
            <a:r>
              <a:rPr lang="en-US" sz="1800" b="1" dirty="0" smtClean="0">
                <a:solidFill>
                  <a:srgbClr val="002060"/>
                </a:solidFill>
              </a:rPr>
              <a:t>’);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Will store </a:t>
            </a:r>
            <a:r>
              <a:rPr lang="en-US" sz="1800" b="1" dirty="0" smtClean="0">
                <a:solidFill>
                  <a:srgbClr val="C00000"/>
                </a:solidFill>
              </a:rPr>
              <a:t>‘31-Dec-2019’ </a:t>
            </a:r>
            <a:r>
              <a:rPr lang="en-US" sz="1800" b="1" dirty="0" smtClean="0">
                <a:solidFill>
                  <a:srgbClr val="00B050"/>
                </a:solidFill>
              </a:rPr>
              <a:t>as </a:t>
            </a:r>
            <a:r>
              <a:rPr lang="en-US" sz="1800" b="1" dirty="0" err="1" smtClean="0">
                <a:solidFill>
                  <a:srgbClr val="00B050"/>
                </a:solidFill>
              </a:rPr>
              <a:t>pub_date</a:t>
            </a:r>
            <a:endParaRPr lang="en-US" sz="18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Insert into </a:t>
            </a:r>
            <a:r>
              <a:rPr lang="en-US" sz="1800" b="1" dirty="0" err="1" smtClean="0">
                <a:solidFill>
                  <a:srgbClr val="002060"/>
                </a:solidFill>
              </a:rPr>
              <a:t>Book_Details</a:t>
            </a:r>
            <a:r>
              <a:rPr lang="en-US" sz="1800" b="1" dirty="0" smtClean="0">
                <a:solidFill>
                  <a:srgbClr val="002060"/>
                </a:solidFill>
              </a:rPr>
              <a:t> values(‘Let Us </a:t>
            </a:r>
            <a:r>
              <a:rPr lang="en-US" sz="1800" b="1" dirty="0" err="1" smtClean="0">
                <a:solidFill>
                  <a:srgbClr val="002060"/>
                </a:solidFill>
              </a:rPr>
              <a:t>C’,’Kanetkar</a:t>
            </a:r>
            <a:r>
              <a:rPr lang="en-US" sz="1800" b="1" dirty="0" smtClean="0">
                <a:solidFill>
                  <a:srgbClr val="002060"/>
                </a:solidFill>
              </a:rPr>
              <a:t>’);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Error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Insert into </a:t>
            </a:r>
            <a:r>
              <a:rPr lang="en-US" sz="1800" b="1" dirty="0" err="1" smtClean="0">
                <a:solidFill>
                  <a:srgbClr val="002060"/>
                </a:solidFill>
              </a:rPr>
              <a:t>Book_Details</a:t>
            </a:r>
            <a:r>
              <a:rPr lang="en-US" sz="1800" b="1" dirty="0" smtClean="0">
                <a:solidFill>
                  <a:srgbClr val="002060"/>
                </a:solidFill>
              </a:rPr>
              <a:t> values(‘Python </a:t>
            </a:r>
            <a:r>
              <a:rPr lang="en-US" sz="1800" b="1" dirty="0" err="1" smtClean="0">
                <a:solidFill>
                  <a:srgbClr val="002060"/>
                </a:solidFill>
              </a:rPr>
              <a:t>Puzzles’,’Mark’,null</a:t>
            </a:r>
            <a:r>
              <a:rPr lang="en-US" sz="1800" b="1" dirty="0" smtClean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Will store </a:t>
            </a:r>
            <a:r>
              <a:rPr lang="en-US" sz="1800" b="1" dirty="0" smtClean="0">
                <a:solidFill>
                  <a:srgbClr val="C00000"/>
                </a:solidFill>
              </a:rPr>
              <a:t>null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Renaming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use the </a:t>
            </a:r>
            <a:r>
              <a:rPr lang="en-IN" sz="2400" b="1" dirty="0" smtClean="0">
                <a:solidFill>
                  <a:srgbClr val="7030A0"/>
                </a:solidFill>
              </a:rPr>
              <a:t>RENAME CONSTRAINT </a:t>
            </a:r>
            <a:r>
              <a:rPr lang="en-IN" sz="2400" dirty="0" smtClean="0"/>
              <a:t>command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change constraint name</a:t>
            </a:r>
            <a:r>
              <a:rPr lang="en-IN" sz="2400" dirty="0" smtClean="0"/>
              <a:t> to a </a:t>
            </a:r>
            <a:r>
              <a:rPr lang="en-IN" sz="2400" b="1" dirty="0" smtClean="0">
                <a:solidFill>
                  <a:srgbClr val="00B050"/>
                </a:solidFill>
              </a:rPr>
              <a:t>more descriptive name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rename a constraint </a:t>
            </a:r>
            <a:r>
              <a:rPr lang="en-IN" sz="2400" dirty="0" smtClean="0"/>
              <a:t>name we use the following command:</a:t>
            </a:r>
          </a:p>
          <a:p>
            <a:endParaRPr lang="en-IN" sz="2400" dirty="0" smtClean="0"/>
          </a:p>
          <a:p>
            <a:pPr lvl="1"/>
            <a:r>
              <a:rPr lang="en-IN" b="1" dirty="0" smtClean="0"/>
              <a:t>ALTER TABLE </a:t>
            </a:r>
            <a:r>
              <a:rPr lang="en-IN" b="1" dirty="0" smtClean="0">
                <a:solidFill>
                  <a:srgbClr val="0070C0"/>
                </a:solidFill>
              </a:rPr>
              <a:t>Students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RENAME CONSTRAINT </a:t>
            </a:r>
            <a:r>
              <a:rPr lang="en-IN" b="1" dirty="0" smtClean="0">
                <a:solidFill>
                  <a:srgbClr val="002060"/>
                </a:solidFill>
              </a:rPr>
              <a:t>ST_NM_NN</a:t>
            </a:r>
            <a:r>
              <a:rPr lang="en-IN" b="1" dirty="0" smtClean="0"/>
              <a:t> TO </a:t>
            </a:r>
            <a:r>
              <a:rPr lang="en-IN" b="1" dirty="0" smtClean="0">
                <a:solidFill>
                  <a:srgbClr val="00B050"/>
                </a:solidFill>
              </a:rPr>
              <a:t>STD_NAME_NN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Disabling/Enabling Constraint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We can </a:t>
            </a:r>
            <a:r>
              <a:rPr lang="en-IN" sz="2400" b="1" dirty="0" smtClean="0">
                <a:solidFill>
                  <a:srgbClr val="0070C0"/>
                </a:solidFill>
              </a:rPr>
              <a:t>enable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70C0"/>
                </a:solidFill>
              </a:rPr>
              <a:t>disable</a:t>
            </a:r>
            <a:r>
              <a:rPr lang="en-IN" sz="2400" dirty="0" smtClean="0"/>
              <a:t> constraints as necessary by using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ALTER TABLE </a:t>
            </a:r>
            <a:r>
              <a:rPr lang="en-IN" sz="2400" dirty="0" smtClean="0"/>
              <a:t>command. 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7030A0"/>
                </a:solidFill>
              </a:rPr>
              <a:t>By default</a:t>
            </a:r>
            <a:r>
              <a:rPr lang="en-IN" sz="2400" dirty="0" smtClean="0"/>
              <a:t>, when a </a:t>
            </a:r>
            <a:r>
              <a:rPr lang="en-IN" sz="2400" b="1" dirty="0" smtClean="0">
                <a:solidFill>
                  <a:srgbClr val="C00000"/>
                </a:solidFill>
              </a:rPr>
              <a:t>constraint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2060"/>
                </a:solidFill>
              </a:rPr>
              <a:t>created</a:t>
            </a:r>
            <a:r>
              <a:rPr lang="en-IN" sz="2400" dirty="0" smtClean="0"/>
              <a:t>, it is </a:t>
            </a:r>
            <a:r>
              <a:rPr lang="en-IN" sz="2400" b="1" dirty="0" smtClean="0">
                <a:solidFill>
                  <a:srgbClr val="0070C0"/>
                </a:solidFill>
              </a:rPr>
              <a:t>enabled</a:t>
            </a:r>
            <a:r>
              <a:rPr lang="en-IN" sz="2400" dirty="0" smtClean="0"/>
              <a:t>, unless we </a:t>
            </a:r>
            <a:r>
              <a:rPr lang="en-IN" sz="2400" b="1" dirty="0" smtClean="0">
                <a:solidFill>
                  <a:srgbClr val="00B050"/>
                </a:solidFill>
              </a:rPr>
              <a:t>explicitly disable </a:t>
            </a:r>
            <a:r>
              <a:rPr lang="en-IN" sz="2400" dirty="0" smtClean="0"/>
              <a:t>it. </a:t>
            </a:r>
          </a:p>
          <a:p>
            <a:endParaRPr lang="en-IN" sz="2400" dirty="0" smtClean="0"/>
          </a:p>
          <a:p>
            <a:r>
              <a:rPr lang="en-IN" sz="2400" dirty="0" smtClean="0"/>
              <a:t>We  might want to </a:t>
            </a:r>
            <a:r>
              <a:rPr lang="en-IN" sz="2400" b="1" dirty="0" smtClean="0">
                <a:solidFill>
                  <a:srgbClr val="00B050"/>
                </a:solidFill>
              </a:rPr>
              <a:t>disable constraints </a:t>
            </a:r>
            <a:r>
              <a:rPr lang="en-IN" sz="2400" dirty="0" smtClean="0"/>
              <a:t>when </a:t>
            </a:r>
            <a:r>
              <a:rPr lang="en-IN" sz="2400" b="1" dirty="0" smtClean="0">
                <a:solidFill>
                  <a:srgbClr val="002060"/>
                </a:solidFill>
              </a:rPr>
              <a:t>updating massive volumes of data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inserting large amounts of data </a:t>
            </a:r>
            <a:r>
              <a:rPr lang="en-IN" sz="2400" dirty="0" smtClean="0"/>
              <a:t>at once to </a:t>
            </a:r>
            <a:r>
              <a:rPr lang="en-IN" sz="2400" b="1" dirty="0" smtClean="0">
                <a:solidFill>
                  <a:srgbClr val="0070C0"/>
                </a:solidFill>
              </a:rPr>
              <a:t>decrease overall time </a:t>
            </a:r>
            <a:r>
              <a:rPr lang="en-IN" sz="2400" dirty="0" smtClean="0"/>
              <a:t>for these operations. </a:t>
            </a:r>
          </a:p>
          <a:p>
            <a:endParaRPr lang="en-IN" sz="2400" dirty="0" smtClean="0"/>
          </a:p>
          <a:p>
            <a:r>
              <a:rPr lang="en-IN" sz="2400" dirty="0" smtClean="0"/>
              <a:t>After the </a:t>
            </a:r>
            <a:r>
              <a:rPr lang="en-IN" sz="2400" b="1" dirty="0" smtClean="0">
                <a:solidFill>
                  <a:srgbClr val="C00000"/>
                </a:solidFill>
              </a:rPr>
              <a:t>data manipulation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B050"/>
                </a:solidFill>
              </a:rPr>
              <a:t>performed</a:t>
            </a:r>
            <a:r>
              <a:rPr lang="en-IN" sz="2400" dirty="0" smtClean="0"/>
              <a:t>, we can  </a:t>
            </a:r>
            <a:r>
              <a:rPr lang="en-IN" sz="2400" b="1" dirty="0" smtClean="0">
                <a:solidFill>
                  <a:srgbClr val="7030A0"/>
                </a:solidFill>
              </a:rPr>
              <a:t>re-enable </a:t>
            </a:r>
            <a:r>
              <a:rPr lang="en-IN" sz="2400" dirty="0" smtClean="0"/>
              <a:t>the constraint.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Syntax Of </a:t>
            </a:r>
            <a:br>
              <a:rPr lang="en-US" sz="2800" b="1" dirty="0" smtClean="0"/>
            </a:br>
            <a:r>
              <a:rPr lang="en-US" sz="2800" b="1" dirty="0" err="1" smtClean="0"/>
              <a:t>Enablig</a:t>
            </a:r>
            <a:r>
              <a:rPr lang="en-US" sz="2800" b="1" dirty="0" smtClean="0"/>
              <a:t>/Disabling Constraint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 smtClean="0">
                <a:solidFill>
                  <a:srgbClr val="0070C0"/>
                </a:solidFill>
              </a:rPr>
              <a:t>Syntax: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ALTER TABLE 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 ENABLE/DISABLE Constraint 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constraint_name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&gt;;</a:t>
            </a:r>
          </a:p>
          <a:p>
            <a:endParaRPr lang="en-IN" sz="2400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Example: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IN" sz="2400" dirty="0" smtClean="0"/>
              <a:t>The following statement </a:t>
            </a:r>
            <a:r>
              <a:rPr lang="en-IN" sz="2400" b="1" dirty="0" smtClean="0">
                <a:solidFill>
                  <a:srgbClr val="00B050"/>
                </a:solidFill>
              </a:rPr>
              <a:t>disables</a:t>
            </a:r>
            <a:r>
              <a:rPr lang="en-IN" sz="2400" dirty="0" smtClean="0"/>
              <a:t> an existing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primary key constraint</a:t>
            </a:r>
            <a:r>
              <a:rPr lang="en-IN" sz="2400" dirty="0" smtClean="0"/>
              <a:t> named </a:t>
            </a:r>
            <a:r>
              <a:rPr lang="en-IN" sz="2400" b="1" dirty="0" smtClean="0">
                <a:solidFill>
                  <a:srgbClr val="002060"/>
                </a:solidFill>
              </a:rPr>
              <a:t>OD_ID_PK</a:t>
            </a:r>
            <a:r>
              <a:rPr lang="en-IN" sz="2400" dirty="0" smtClean="0"/>
              <a:t> on the </a:t>
            </a:r>
            <a:r>
              <a:rPr lang="en-IN" sz="2400" b="1" dirty="0" smtClean="0">
                <a:solidFill>
                  <a:srgbClr val="C00000"/>
                </a:solidFill>
              </a:rPr>
              <a:t>ORDERS</a:t>
            </a:r>
            <a:r>
              <a:rPr lang="en-IN" sz="2400" dirty="0" smtClean="0"/>
              <a:t>  table.</a:t>
            </a:r>
          </a:p>
          <a:p>
            <a:endParaRPr lang="en-IN" sz="2400" dirty="0" smtClean="0"/>
          </a:p>
          <a:p>
            <a:pPr lvl="1"/>
            <a:r>
              <a:rPr lang="en-US" b="1" dirty="0" smtClean="0"/>
              <a:t>ALTER TABLE </a:t>
            </a:r>
            <a:r>
              <a:rPr lang="en-US" b="1" dirty="0" smtClean="0">
                <a:solidFill>
                  <a:srgbClr val="0070C0"/>
                </a:solidFill>
              </a:rPr>
              <a:t>Orders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DISABLE CONSTRAINT </a:t>
            </a:r>
            <a:r>
              <a:rPr lang="en-US" b="1" dirty="0" smtClean="0">
                <a:solidFill>
                  <a:srgbClr val="002060"/>
                </a:solidFill>
              </a:rPr>
              <a:t>OD_ID_PK</a:t>
            </a:r>
            <a:r>
              <a:rPr lang="en-US" b="1" dirty="0" smtClean="0"/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Validate/</a:t>
            </a:r>
            <a:r>
              <a:rPr lang="en-US" sz="3200" b="1" dirty="0" err="1" smtClean="0"/>
              <a:t>NoValidate</a:t>
            </a:r>
            <a:r>
              <a:rPr lang="en-US" sz="3200" b="1" dirty="0" smtClean="0"/>
              <a:t> Clause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By default </a:t>
            </a:r>
            <a:r>
              <a:rPr lang="en-IN" sz="2400" dirty="0" smtClean="0"/>
              <a:t>,when a </a:t>
            </a:r>
            <a:r>
              <a:rPr lang="en-IN" sz="2400" b="1" dirty="0" smtClean="0">
                <a:solidFill>
                  <a:srgbClr val="C00000"/>
                </a:solidFill>
              </a:rPr>
              <a:t>constraint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0070C0"/>
                </a:solidFill>
              </a:rPr>
              <a:t>applied on a table </a:t>
            </a:r>
            <a:r>
              <a:rPr lang="en-IN" sz="2400" dirty="0" smtClean="0"/>
              <a:t>which </a:t>
            </a:r>
            <a:r>
              <a:rPr lang="en-IN" sz="2400" b="1" dirty="0" smtClean="0">
                <a:solidFill>
                  <a:srgbClr val="002060"/>
                </a:solidFill>
              </a:rPr>
              <a:t>already contains data </a:t>
            </a:r>
            <a:r>
              <a:rPr lang="en-IN" sz="2400" dirty="0" smtClean="0"/>
              <a:t>, then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verifies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existing data </a:t>
            </a:r>
            <a:r>
              <a:rPr lang="en-IN" sz="2400" dirty="0" smtClean="0"/>
              <a:t>also </a:t>
            </a:r>
            <a:r>
              <a:rPr lang="en-IN" sz="2400" b="1" dirty="0" smtClean="0">
                <a:solidFill>
                  <a:srgbClr val="0070C0"/>
                </a:solidFill>
              </a:rPr>
              <a:t>before adding/enabling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constraint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endParaRPr lang="en-IN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Now </a:t>
            </a:r>
            <a:r>
              <a:rPr lang="en-US" sz="2400" b="1" dirty="0" smtClean="0">
                <a:solidFill>
                  <a:srgbClr val="7030A0"/>
                </a:solidFill>
              </a:rPr>
              <a:t>if we want </a:t>
            </a:r>
            <a:r>
              <a:rPr lang="en-US" sz="2400" dirty="0" smtClean="0"/>
              <a:t>that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should </a:t>
            </a:r>
            <a:r>
              <a:rPr lang="en-US" sz="2400" b="1" dirty="0" smtClean="0">
                <a:solidFill>
                  <a:srgbClr val="0070C0"/>
                </a:solidFill>
              </a:rPr>
              <a:t>ignore existing data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apply constraint </a:t>
            </a:r>
            <a:r>
              <a:rPr lang="en-US" sz="2400" dirty="0" smtClean="0"/>
              <a:t>only 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future data </a:t>
            </a:r>
            <a:r>
              <a:rPr lang="en-US" sz="2400" dirty="0" smtClean="0"/>
              <a:t>, then we can use a special clause called </a:t>
            </a:r>
            <a:r>
              <a:rPr lang="en-US" sz="2400" b="1" dirty="0" smtClean="0">
                <a:solidFill>
                  <a:srgbClr val="002060"/>
                </a:solidFill>
              </a:rPr>
              <a:t>NOVALIDATE</a:t>
            </a:r>
            <a:r>
              <a:rPr lang="en-US" sz="2400" dirty="0" smtClean="0"/>
              <a:t> while </a:t>
            </a:r>
            <a:r>
              <a:rPr lang="en-US" sz="2400" b="1" dirty="0" smtClean="0">
                <a:solidFill>
                  <a:srgbClr val="0070C0"/>
                </a:solidFill>
              </a:rPr>
              <a:t>enabling/adding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constraint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8021</TotalTime>
  <Words>1020</Words>
  <Application>Microsoft Office PowerPoint</Application>
  <PresentationFormat>On-screen Show (4:3)</PresentationFormat>
  <Paragraphs>182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 Using The Default Clause</vt:lpstr>
      <vt:lpstr> Syntax Of Default Clause</vt:lpstr>
      <vt:lpstr> Example</vt:lpstr>
      <vt:lpstr> Renaming Constraints</vt:lpstr>
      <vt:lpstr> Disabling/Enabling Constraint</vt:lpstr>
      <vt:lpstr> Syntax Of  Enablig/Disabling Constraint</vt:lpstr>
      <vt:lpstr> Validate/NoValidate Clause</vt:lpstr>
      <vt:lpstr> Validate/NoValidate Clause</vt:lpstr>
      <vt:lpstr> Syntax Of  Validate/NoValidate Constraint</vt:lpstr>
      <vt:lpstr> Validate/NoValidate Clause</vt:lpstr>
      <vt:lpstr> Validate/NoValidate Clause</vt:lpstr>
      <vt:lpstr> Simple Way Of Making Table Read Only</vt:lpstr>
      <vt:lpstr> Obtaining Details  About Constraints</vt:lpstr>
      <vt:lpstr> Obtaining Details  About Constraints</vt:lpstr>
      <vt:lpstr> Example</vt:lpstr>
      <vt:lpstr> Obtaining Details  About Constraints</vt:lpstr>
      <vt:lpstr> Example</vt:lpstr>
      <vt:lpstr> Example</vt:lpstr>
      <vt:lpstr> Removing Constraints</vt:lpstr>
      <vt:lpstr> Examples</vt:lpstr>
      <vt:lpstr>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735</cp:revision>
  <dcterms:created xsi:type="dcterms:W3CDTF">2015-12-21T13:46:48Z</dcterms:created>
  <dcterms:modified xsi:type="dcterms:W3CDTF">2020-07-24T07:54:09Z</dcterms:modified>
</cp:coreProperties>
</file>