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575" r:id="rId4"/>
    <p:sldId id="876" r:id="rId5"/>
    <p:sldId id="894" r:id="rId6"/>
    <p:sldId id="912" r:id="rId7"/>
    <p:sldId id="913" r:id="rId8"/>
    <p:sldId id="914" r:id="rId9"/>
    <p:sldId id="915" r:id="rId10"/>
    <p:sldId id="916" r:id="rId11"/>
    <p:sldId id="926" r:id="rId12"/>
    <p:sldId id="917" r:id="rId13"/>
    <p:sldId id="893" r:id="rId14"/>
    <p:sldId id="895" r:id="rId15"/>
    <p:sldId id="918" r:id="rId16"/>
    <p:sldId id="919" r:id="rId17"/>
    <p:sldId id="920" r:id="rId18"/>
    <p:sldId id="921" r:id="rId19"/>
    <p:sldId id="922" r:id="rId20"/>
    <p:sldId id="923" r:id="rId21"/>
    <p:sldId id="924" r:id="rId22"/>
    <p:sldId id="925" r:id="rId23"/>
    <p:sldId id="896" r:id="rId24"/>
    <p:sldId id="92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27-07-2020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27-07-2020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27-07-2020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</a:t>
            </a:r>
            <a:r>
              <a:rPr lang="en-US" sz="4400" dirty="0" smtClean="0">
                <a:solidFill>
                  <a:srgbClr val="FF0000"/>
                </a:solidFill>
              </a:rPr>
              <a:t>28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Description Of Sequence</a:t>
            </a:r>
            <a:br>
              <a:rPr lang="en-US" sz="2800" b="1" dirty="0" smtClean="0"/>
            </a:br>
            <a:r>
              <a:rPr lang="en-US" sz="2800" b="1" dirty="0" smtClean="0"/>
              <a:t>Attributes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CYCLE</a:t>
            </a:r>
            <a:r>
              <a:rPr lang="en-IN" sz="2400" b="1" u="sng" dirty="0" smtClean="0"/>
              <a:t>/</a:t>
            </a:r>
            <a:r>
              <a:rPr lang="en-IN" sz="2400" b="1" u="sng" dirty="0" smtClean="0">
                <a:solidFill>
                  <a:srgbClr val="0070C0"/>
                </a:solidFill>
              </a:rPr>
              <a:t>NOCYCLE</a:t>
            </a:r>
            <a:endParaRPr lang="en-IN" sz="2400" b="1" u="sng" dirty="0" smtClean="0">
              <a:solidFill>
                <a:srgbClr val="0070C0"/>
              </a:solidFill>
            </a:endParaRPr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CYCLE</a:t>
            </a:r>
            <a:r>
              <a:rPr lang="en-IN" dirty="0" smtClean="0"/>
              <a:t> and </a:t>
            </a:r>
            <a:r>
              <a:rPr lang="en-IN" b="1" dirty="0" smtClean="0">
                <a:solidFill>
                  <a:srgbClr val="0070C0"/>
                </a:solidFill>
              </a:rPr>
              <a:t>NOCYCLE</a:t>
            </a:r>
            <a:r>
              <a:rPr lang="en-IN" dirty="0" smtClean="0"/>
              <a:t> are two </a:t>
            </a:r>
            <a:r>
              <a:rPr lang="en-IN" b="1" dirty="0" smtClean="0">
                <a:solidFill>
                  <a:srgbClr val="C00000"/>
                </a:solidFill>
              </a:rPr>
              <a:t>flags </a:t>
            </a:r>
            <a:r>
              <a:rPr lang="en-IN" dirty="0" smtClean="0"/>
              <a:t>which </a:t>
            </a:r>
            <a:r>
              <a:rPr lang="en-IN" dirty="0" smtClean="0"/>
              <a:t>we have </a:t>
            </a:r>
            <a:r>
              <a:rPr lang="en-IN" dirty="0" smtClean="0"/>
              <a:t>to set. 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If we </a:t>
            </a:r>
            <a:r>
              <a:rPr lang="en-IN" dirty="0" smtClean="0"/>
              <a:t>set the </a:t>
            </a:r>
            <a:r>
              <a:rPr lang="en-IN" b="1" dirty="0" smtClean="0">
                <a:solidFill>
                  <a:srgbClr val="C00000"/>
                </a:solidFill>
              </a:rPr>
              <a:t>flag </a:t>
            </a:r>
            <a:r>
              <a:rPr lang="en-IN" dirty="0" smtClean="0"/>
              <a:t>on </a:t>
            </a:r>
            <a:r>
              <a:rPr lang="en-IN" b="1" dirty="0" smtClean="0">
                <a:solidFill>
                  <a:srgbClr val="0070C0"/>
                </a:solidFill>
              </a:rPr>
              <a:t>cycle</a:t>
            </a:r>
            <a:r>
              <a:rPr lang="en-IN" dirty="0" smtClean="0"/>
              <a:t> then </a:t>
            </a:r>
            <a:r>
              <a:rPr lang="en-IN" dirty="0" smtClean="0"/>
              <a:t>our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sequence</a:t>
            </a:r>
            <a:r>
              <a:rPr lang="en-IN" dirty="0" smtClean="0"/>
              <a:t> continues to generate values after reaching either its </a:t>
            </a:r>
            <a:r>
              <a:rPr lang="en-IN" b="1" dirty="0" smtClean="0">
                <a:solidFill>
                  <a:srgbClr val="C00000"/>
                </a:solidFill>
              </a:rPr>
              <a:t>maximum</a:t>
            </a:r>
            <a:r>
              <a:rPr lang="en-IN" dirty="0" smtClean="0"/>
              <a:t> or </a:t>
            </a:r>
            <a:r>
              <a:rPr lang="en-IN" b="1" dirty="0" smtClean="0">
                <a:solidFill>
                  <a:srgbClr val="C00000"/>
                </a:solidFill>
              </a:rPr>
              <a:t>minimum</a:t>
            </a:r>
            <a:r>
              <a:rPr lang="en-IN" dirty="0" smtClean="0"/>
              <a:t> value. 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We </a:t>
            </a:r>
            <a:r>
              <a:rPr lang="en-IN" dirty="0" smtClean="0"/>
              <a:t>specify </a:t>
            </a:r>
            <a:r>
              <a:rPr lang="en-IN" b="1" dirty="0" smtClean="0">
                <a:solidFill>
                  <a:srgbClr val="0070C0"/>
                </a:solidFill>
              </a:rPr>
              <a:t>NOCYCLE</a:t>
            </a:r>
            <a:r>
              <a:rPr lang="en-IN" dirty="0" smtClean="0"/>
              <a:t> flag when </a:t>
            </a:r>
            <a:r>
              <a:rPr lang="en-IN" dirty="0" smtClean="0"/>
              <a:t>we </a:t>
            </a:r>
            <a:r>
              <a:rPr lang="en-IN" dirty="0" smtClean="0"/>
              <a:t>do not want </a:t>
            </a:r>
            <a:r>
              <a:rPr lang="en-IN" dirty="0" smtClean="0"/>
              <a:t>our </a:t>
            </a:r>
            <a:r>
              <a:rPr lang="en-IN" dirty="0" smtClean="0"/>
              <a:t>sequence to generate more values after reaching its </a:t>
            </a:r>
            <a:r>
              <a:rPr lang="en-IN" b="1" dirty="0" smtClean="0">
                <a:solidFill>
                  <a:srgbClr val="C00000"/>
                </a:solidFill>
              </a:rPr>
              <a:t>maximum</a:t>
            </a:r>
            <a:r>
              <a:rPr lang="en-IN" dirty="0" smtClean="0"/>
              <a:t> or </a:t>
            </a:r>
            <a:r>
              <a:rPr lang="en-IN" b="1" dirty="0" smtClean="0">
                <a:solidFill>
                  <a:srgbClr val="C00000"/>
                </a:solidFill>
              </a:rPr>
              <a:t>minimum </a:t>
            </a:r>
            <a:r>
              <a:rPr lang="en-IN" dirty="0" smtClean="0"/>
              <a:t>value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 </a:t>
            </a:r>
            <a:r>
              <a:rPr lang="en-IN" dirty="0" smtClean="0"/>
              <a:t>If in case </a:t>
            </a:r>
            <a:r>
              <a:rPr lang="en-IN" dirty="0" smtClean="0"/>
              <a:t>we </a:t>
            </a:r>
            <a:r>
              <a:rPr lang="en-IN" b="1" dirty="0" smtClean="0">
                <a:solidFill>
                  <a:srgbClr val="7030A0"/>
                </a:solidFill>
              </a:rPr>
              <a:t>omit both these flags </a:t>
            </a:r>
            <a:r>
              <a:rPr lang="en-IN" dirty="0" smtClean="0"/>
              <a:t>then by default </a:t>
            </a:r>
            <a:r>
              <a:rPr lang="en-IN" b="1" dirty="0" smtClean="0">
                <a:solidFill>
                  <a:srgbClr val="00B050"/>
                </a:solidFill>
              </a:rPr>
              <a:t>oracle engine </a:t>
            </a:r>
            <a:r>
              <a:rPr lang="en-IN" dirty="0" smtClean="0"/>
              <a:t>will set the flag on </a:t>
            </a:r>
            <a:r>
              <a:rPr lang="en-IN" b="1" dirty="0" smtClean="0">
                <a:solidFill>
                  <a:srgbClr val="0070C0"/>
                </a:solidFill>
              </a:rPr>
              <a:t>NOCYCLE.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Description Of Sequence</a:t>
            </a:r>
            <a:br>
              <a:rPr lang="en-US" sz="2800" b="1" dirty="0" smtClean="0"/>
            </a:br>
            <a:r>
              <a:rPr lang="en-US" sz="2800" b="1" dirty="0" smtClean="0"/>
              <a:t>Attributes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ORDER</a:t>
            </a:r>
            <a:r>
              <a:rPr lang="en-IN" sz="2400" b="1" u="sng" dirty="0" smtClean="0"/>
              <a:t>/</a:t>
            </a:r>
            <a:r>
              <a:rPr lang="en-IN" sz="2400" b="1" u="sng" dirty="0" smtClean="0">
                <a:solidFill>
                  <a:srgbClr val="0070C0"/>
                </a:solidFill>
              </a:rPr>
              <a:t>NOORDER</a:t>
            </a:r>
            <a:endParaRPr lang="en-IN" sz="2400" b="1" u="sng" dirty="0" smtClean="0">
              <a:solidFill>
                <a:srgbClr val="0070C0"/>
              </a:solidFill>
            </a:endParaRPr>
          </a:p>
          <a:p>
            <a:pPr lvl="1"/>
            <a:r>
              <a:rPr lang="en-IN" dirty="0" smtClean="0"/>
              <a:t>At last we have two more flags which are </a:t>
            </a:r>
            <a:r>
              <a:rPr lang="en-IN" b="1" dirty="0" smtClean="0">
                <a:solidFill>
                  <a:srgbClr val="0070C0"/>
                </a:solidFill>
              </a:rPr>
              <a:t>ORDER</a:t>
            </a:r>
            <a:r>
              <a:rPr lang="en-IN" dirty="0" smtClean="0"/>
              <a:t> and </a:t>
            </a:r>
            <a:r>
              <a:rPr lang="en-IN" b="1" dirty="0" smtClean="0">
                <a:solidFill>
                  <a:srgbClr val="0070C0"/>
                </a:solidFill>
              </a:rPr>
              <a:t>NOORDER. </a:t>
            </a:r>
            <a:endParaRPr lang="en-IN" b="1" dirty="0" smtClean="0">
              <a:solidFill>
                <a:srgbClr val="0070C0"/>
              </a:solidFill>
            </a:endParaRP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ORDER</a:t>
            </a:r>
            <a:r>
              <a:rPr lang="en-IN" dirty="0" smtClean="0"/>
              <a:t> </a:t>
            </a:r>
            <a:r>
              <a:rPr lang="en-IN" dirty="0" smtClean="0"/>
              <a:t>Flag </a:t>
            </a:r>
            <a:r>
              <a:rPr lang="en-IN" b="1" dirty="0" smtClean="0">
                <a:solidFill>
                  <a:srgbClr val="00B050"/>
                </a:solidFill>
              </a:rPr>
              <a:t>guarantees</a:t>
            </a:r>
            <a:r>
              <a:rPr lang="en-IN" dirty="0" smtClean="0"/>
              <a:t> that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sequence numbers </a:t>
            </a:r>
            <a:r>
              <a:rPr lang="en-IN" dirty="0" smtClean="0"/>
              <a:t>are </a:t>
            </a:r>
            <a:r>
              <a:rPr lang="en-IN" b="1" dirty="0" smtClean="0">
                <a:solidFill>
                  <a:srgbClr val="7030A0"/>
                </a:solidFill>
              </a:rPr>
              <a:t>generated</a:t>
            </a:r>
            <a:r>
              <a:rPr lang="en-IN" dirty="0" smtClean="0"/>
              <a:t> in </a:t>
            </a:r>
            <a:r>
              <a:rPr lang="en-IN" b="1" dirty="0" smtClean="0">
                <a:solidFill>
                  <a:srgbClr val="C00000"/>
                </a:solidFill>
              </a:rPr>
              <a:t>order of request</a:t>
            </a:r>
            <a:r>
              <a:rPr lang="en-IN" dirty="0" smtClean="0"/>
              <a:t>. 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Guaranteeing </a:t>
            </a:r>
            <a:r>
              <a:rPr lang="en-IN" b="1" dirty="0" smtClean="0">
                <a:solidFill>
                  <a:srgbClr val="00B050"/>
                </a:solidFill>
              </a:rPr>
              <a:t>order </a:t>
            </a:r>
            <a:r>
              <a:rPr lang="en-IN" dirty="0" smtClean="0"/>
              <a:t>is usually </a:t>
            </a:r>
            <a:r>
              <a:rPr lang="en-IN" b="1" dirty="0" smtClean="0">
                <a:solidFill>
                  <a:srgbClr val="C00000"/>
                </a:solidFill>
              </a:rPr>
              <a:t>not important </a:t>
            </a:r>
            <a:r>
              <a:rPr lang="en-IN" dirty="0" smtClean="0"/>
              <a:t>for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sequences</a:t>
            </a:r>
            <a:r>
              <a:rPr lang="en-IN" dirty="0" smtClean="0"/>
              <a:t> that are used to generate </a:t>
            </a:r>
            <a:r>
              <a:rPr lang="en-IN" b="1" dirty="0" smtClean="0">
                <a:solidFill>
                  <a:srgbClr val="0070C0"/>
                </a:solidFill>
              </a:rPr>
              <a:t>primary keys.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Set </a:t>
            </a:r>
            <a:r>
              <a:rPr lang="en-IN" dirty="0" smtClean="0"/>
              <a:t>the flag on </a:t>
            </a:r>
            <a:r>
              <a:rPr lang="en-IN" b="1" dirty="0" smtClean="0">
                <a:solidFill>
                  <a:srgbClr val="0070C0"/>
                </a:solidFill>
              </a:rPr>
              <a:t>ORDER </a:t>
            </a:r>
            <a:r>
              <a:rPr lang="en-IN" dirty="0" smtClean="0"/>
              <a:t>if </a:t>
            </a:r>
            <a:r>
              <a:rPr lang="en-IN" dirty="0" smtClean="0"/>
              <a:t>we  want </a:t>
            </a:r>
            <a:r>
              <a:rPr lang="en-IN" dirty="0" smtClean="0"/>
              <a:t>to </a:t>
            </a:r>
            <a:r>
              <a:rPr lang="en-IN" b="1" dirty="0" smtClean="0">
                <a:solidFill>
                  <a:srgbClr val="00B050"/>
                </a:solidFill>
              </a:rPr>
              <a:t>guarantee</a:t>
            </a:r>
            <a:r>
              <a:rPr lang="en-IN" dirty="0" smtClean="0"/>
              <a:t> that 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sequence numbers </a:t>
            </a:r>
            <a:r>
              <a:rPr lang="en-IN" dirty="0" smtClean="0"/>
              <a:t>are generated in </a:t>
            </a:r>
            <a:r>
              <a:rPr lang="en-IN" b="1" dirty="0" smtClean="0">
                <a:solidFill>
                  <a:srgbClr val="C00000"/>
                </a:solidFill>
              </a:rPr>
              <a:t>order of request</a:t>
            </a:r>
            <a:r>
              <a:rPr lang="en-IN" dirty="0" smtClean="0"/>
              <a:t>. 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NOORDER</a:t>
            </a:r>
            <a:r>
              <a:rPr lang="en-IN" dirty="0" smtClean="0"/>
              <a:t> </a:t>
            </a:r>
            <a:r>
              <a:rPr lang="en-IN" dirty="0" smtClean="0"/>
              <a:t>is the default flag in case </a:t>
            </a:r>
            <a:r>
              <a:rPr lang="en-IN" dirty="0" smtClean="0"/>
              <a:t>we </a:t>
            </a:r>
            <a:r>
              <a:rPr lang="en-IN" b="1" dirty="0" smtClean="0">
                <a:solidFill>
                  <a:srgbClr val="7030A0"/>
                </a:solidFill>
              </a:rPr>
              <a:t>omit either of them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Points To Remember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</a:t>
            </a:r>
            <a:r>
              <a:rPr lang="en-IN" sz="2400" b="1" dirty="0" smtClean="0">
                <a:solidFill>
                  <a:srgbClr val="002060"/>
                </a:solidFill>
              </a:rPr>
              <a:t>specify </a:t>
            </a:r>
            <a:r>
              <a:rPr lang="en-IN" sz="2400" dirty="0" smtClean="0"/>
              <a:t>any of these </a:t>
            </a:r>
            <a:r>
              <a:rPr lang="en-IN" sz="2400" b="1" dirty="0" smtClean="0">
                <a:solidFill>
                  <a:srgbClr val="7030A0"/>
                </a:solidFill>
              </a:rPr>
              <a:t>attributes</a:t>
            </a:r>
            <a:r>
              <a:rPr lang="en-IN" sz="2400" dirty="0" smtClean="0"/>
              <a:t> and flags in any </a:t>
            </a:r>
            <a:r>
              <a:rPr lang="en-IN" sz="2400" b="1" dirty="0" smtClean="0">
                <a:solidFill>
                  <a:srgbClr val="00B050"/>
                </a:solidFill>
              </a:rPr>
              <a:t>order</a:t>
            </a:r>
            <a:r>
              <a:rPr lang="en-IN" sz="2400" b="1" dirty="0" smtClean="0">
                <a:solidFill>
                  <a:srgbClr val="00B050"/>
                </a:solidFill>
              </a:rPr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 </a:t>
            </a:r>
            <a:r>
              <a:rPr lang="en-IN" sz="2400" dirty="0" smtClean="0"/>
              <a:t>Means </a:t>
            </a:r>
            <a:r>
              <a:rPr lang="en-IN" sz="2400" b="1" dirty="0" smtClean="0">
                <a:solidFill>
                  <a:srgbClr val="00B050"/>
                </a:solidFill>
              </a:rPr>
              <a:t>order</a:t>
            </a:r>
            <a:r>
              <a:rPr lang="en-IN" sz="2400" dirty="0" smtClean="0"/>
              <a:t> of these </a:t>
            </a:r>
            <a:r>
              <a:rPr lang="en-IN" sz="2400" b="1" dirty="0" smtClean="0">
                <a:solidFill>
                  <a:srgbClr val="0070C0"/>
                </a:solidFill>
              </a:rPr>
              <a:t>flags</a:t>
            </a:r>
            <a:r>
              <a:rPr lang="en-IN" sz="2400" dirty="0" smtClean="0"/>
              <a:t> is not </a:t>
            </a:r>
            <a:r>
              <a:rPr lang="en-IN" sz="2400" b="1" dirty="0" smtClean="0">
                <a:solidFill>
                  <a:srgbClr val="C00000"/>
                </a:solidFill>
              </a:rPr>
              <a:t>fixed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Another point is that all </a:t>
            </a:r>
            <a:r>
              <a:rPr lang="en-IN" sz="2400" dirty="0" smtClean="0"/>
              <a:t>these </a:t>
            </a:r>
            <a:r>
              <a:rPr lang="en-IN" sz="2400" b="1" dirty="0" smtClean="0">
                <a:solidFill>
                  <a:srgbClr val="7030A0"/>
                </a:solidFill>
              </a:rPr>
              <a:t>attributes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flags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00B050"/>
                </a:solidFill>
              </a:rPr>
              <a:t>optional. </a:t>
            </a:r>
            <a:endParaRPr lang="en-IN" sz="2400" b="1" dirty="0" smtClean="0">
              <a:solidFill>
                <a:srgbClr val="00B05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we </a:t>
            </a:r>
            <a:r>
              <a:rPr lang="en-IN" sz="2400" b="1" dirty="0" smtClean="0">
                <a:solidFill>
                  <a:srgbClr val="7030A0"/>
                </a:solidFill>
              </a:rPr>
              <a:t>omit all of them </a:t>
            </a:r>
            <a:r>
              <a:rPr lang="en-IN" sz="2400" dirty="0" smtClean="0"/>
              <a:t>then </a:t>
            </a:r>
            <a:r>
              <a:rPr lang="en-IN" sz="2400" b="1" dirty="0" smtClean="0">
                <a:solidFill>
                  <a:srgbClr val="00B050"/>
                </a:solidFill>
              </a:rPr>
              <a:t>oracle engine </a:t>
            </a:r>
            <a:r>
              <a:rPr lang="en-IN" sz="2400" dirty="0" smtClean="0"/>
              <a:t>will create a </a:t>
            </a:r>
            <a:r>
              <a:rPr lang="en-IN" sz="2400" b="1" dirty="0" smtClean="0">
                <a:solidFill>
                  <a:srgbClr val="C00000"/>
                </a:solidFill>
              </a:rPr>
              <a:t>default sequence </a:t>
            </a:r>
            <a:r>
              <a:rPr lang="en-IN" sz="2400" dirty="0" smtClean="0"/>
              <a:t>for </a:t>
            </a:r>
            <a:r>
              <a:rPr lang="en-IN" sz="2400" dirty="0" smtClean="0"/>
              <a:t>us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Create Sequence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sq_demo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200" b="1" u="sng" dirty="0" smtClean="0"/>
          </a:p>
          <a:p>
            <a:pPr>
              <a:buNone/>
            </a:pPr>
            <a:r>
              <a:rPr lang="en-US" sz="2400" dirty="0" smtClean="0"/>
              <a:t>Since we have </a:t>
            </a:r>
            <a:r>
              <a:rPr lang="en-US" sz="2400" b="1" dirty="0" smtClean="0">
                <a:solidFill>
                  <a:srgbClr val="00B050"/>
                </a:solidFill>
              </a:rPr>
              <a:t>not mentioned </a:t>
            </a:r>
            <a:r>
              <a:rPr lang="en-US" sz="2400" dirty="0" smtClean="0"/>
              <a:t>any </a:t>
            </a:r>
            <a:r>
              <a:rPr lang="en-US" sz="2400" b="1" dirty="0" smtClean="0">
                <a:solidFill>
                  <a:srgbClr val="7030A0"/>
                </a:solidFill>
              </a:rPr>
              <a:t>attribute</a:t>
            </a:r>
            <a:r>
              <a:rPr lang="en-US" sz="2400" dirty="0" smtClean="0"/>
              <a:t> , these will be set to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default value</a:t>
            </a:r>
            <a:r>
              <a:rPr lang="en-US" sz="2400" dirty="0" smtClean="0"/>
              <a:t>:</a:t>
            </a:r>
          </a:p>
          <a:p>
            <a:pPr marL="457200" indent="-457200">
              <a:buAutoNum type="arabicPeriod"/>
            </a:pPr>
            <a:r>
              <a:rPr lang="en-US" sz="2200" b="1" dirty="0" smtClean="0"/>
              <a:t>START WITH--</a:t>
            </a:r>
            <a:r>
              <a:rPr lang="en-US" sz="2200" b="1" dirty="0" smtClean="0">
                <a:sym typeface="Wingdings" pitchFamily="2" charset="2"/>
              </a:rPr>
              <a:t>1</a:t>
            </a:r>
          </a:p>
          <a:p>
            <a:pPr marL="457200" indent="-457200">
              <a:buAutoNum type="arabicPeriod"/>
            </a:pPr>
            <a:r>
              <a:rPr lang="en-US" sz="2200" b="1" dirty="0" smtClean="0">
                <a:sym typeface="Wingdings" pitchFamily="2" charset="2"/>
              </a:rPr>
              <a:t>INCREMENT BY1</a:t>
            </a:r>
          </a:p>
          <a:p>
            <a:pPr marL="457200" indent="-457200">
              <a:buAutoNum type="arabicPeriod"/>
            </a:pPr>
            <a:r>
              <a:rPr lang="en-US" sz="2200" b="1" dirty="0" smtClean="0">
                <a:sym typeface="Wingdings" pitchFamily="2" charset="2"/>
              </a:rPr>
              <a:t>MINVALUE1 , for </a:t>
            </a:r>
            <a:r>
              <a:rPr lang="en-US" sz="2200" b="1" dirty="0" err="1" smtClean="0">
                <a:sym typeface="Wingdings" pitchFamily="2" charset="2"/>
              </a:rPr>
              <a:t>asc</a:t>
            </a:r>
            <a:r>
              <a:rPr lang="en-US" sz="2200" b="1" dirty="0" smtClean="0">
                <a:sym typeface="Wingdings" pitchFamily="2" charset="2"/>
              </a:rPr>
              <a:t> </a:t>
            </a:r>
            <a:r>
              <a:rPr lang="en-US" sz="2200" b="1" dirty="0" err="1" smtClean="0">
                <a:sym typeface="Wingdings" pitchFamily="2" charset="2"/>
              </a:rPr>
              <a:t>seq</a:t>
            </a:r>
            <a:r>
              <a:rPr lang="en-US" sz="2200" b="1" dirty="0" smtClean="0">
                <a:sym typeface="Wingdings" pitchFamily="2" charset="2"/>
              </a:rPr>
              <a:t> and -10**26 for </a:t>
            </a:r>
            <a:r>
              <a:rPr lang="en-US" sz="2200" b="1" dirty="0" err="1" smtClean="0">
                <a:sym typeface="Wingdings" pitchFamily="2" charset="2"/>
              </a:rPr>
              <a:t>desc</a:t>
            </a:r>
            <a:r>
              <a:rPr lang="en-US" sz="2200" b="1" dirty="0" smtClean="0">
                <a:sym typeface="Wingdings" pitchFamily="2" charset="2"/>
              </a:rPr>
              <a:t> sequence</a:t>
            </a:r>
          </a:p>
          <a:p>
            <a:pPr marL="457200" indent="-457200">
              <a:buAutoNum type="arabicPeriod"/>
            </a:pPr>
            <a:r>
              <a:rPr lang="en-US" sz="2200" b="1" dirty="0" smtClean="0">
                <a:sym typeface="Wingdings" pitchFamily="2" charset="2"/>
              </a:rPr>
              <a:t>MAXVALUE10**27 for </a:t>
            </a:r>
            <a:r>
              <a:rPr lang="en-US" sz="2200" b="1" dirty="0" err="1" smtClean="0">
                <a:sym typeface="Wingdings" pitchFamily="2" charset="2"/>
              </a:rPr>
              <a:t>asc</a:t>
            </a:r>
            <a:r>
              <a:rPr lang="en-US" sz="2200" b="1" dirty="0" smtClean="0">
                <a:sym typeface="Wingdings" pitchFamily="2" charset="2"/>
              </a:rPr>
              <a:t> </a:t>
            </a:r>
            <a:r>
              <a:rPr lang="en-US" sz="2200" b="1" dirty="0" err="1" smtClean="0">
                <a:sym typeface="Wingdings" pitchFamily="2" charset="2"/>
              </a:rPr>
              <a:t>seq</a:t>
            </a:r>
            <a:r>
              <a:rPr lang="en-US" sz="2200" b="1" dirty="0" smtClean="0">
                <a:sym typeface="Wingdings" pitchFamily="2" charset="2"/>
              </a:rPr>
              <a:t> and -1 for </a:t>
            </a:r>
            <a:r>
              <a:rPr lang="en-US" sz="2200" b="1" dirty="0" err="1" smtClean="0">
                <a:sym typeface="Wingdings" pitchFamily="2" charset="2"/>
              </a:rPr>
              <a:t>desc</a:t>
            </a:r>
            <a:r>
              <a:rPr lang="en-US" sz="2200" b="1" dirty="0" smtClean="0">
                <a:sym typeface="Wingdings" pitchFamily="2" charset="2"/>
              </a:rPr>
              <a:t> sequence</a:t>
            </a:r>
          </a:p>
          <a:p>
            <a:pPr marL="457200" indent="-457200">
              <a:buAutoNum type="arabicPeriod"/>
            </a:pPr>
            <a:r>
              <a:rPr lang="en-US" sz="2200" b="1" dirty="0" smtClean="0">
                <a:sym typeface="Wingdings" pitchFamily="2" charset="2"/>
              </a:rPr>
              <a:t>CACHE default is 20</a:t>
            </a:r>
          </a:p>
          <a:p>
            <a:pPr marL="457200" indent="-457200">
              <a:buAutoNum type="arabicPeriod"/>
            </a:pPr>
            <a:r>
              <a:rPr lang="en-US" sz="2200" b="1" dirty="0" smtClean="0">
                <a:sym typeface="Wingdings" pitchFamily="2" charset="2"/>
              </a:rPr>
              <a:t>CYCLE/NOCYCLE Default is NOCYCLE</a:t>
            </a:r>
          </a:p>
          <a:p>
            <a:pPr marL="457200" indent="-457200">
              <a:buFont typeface="Wingdings 2"/>
              <a:buAutoNum type="arabicPeriod"/>
            </a:pPr>
            <a:r>
              <a:rPr lang="en-US" sz="2200" b="1" dirty="0" smtClean="0">
                <a:sym typeface="Wingdings" pitchFamily="2" charset="2"/>
              </a:rPr>
              <a:t>ORDER/NOORDER </a:t>
            </a:r>
            <a:r>
              <a:rPr lang="en-US" sz="2200" b="1" dirty="0" smtClean="0">
                <a:sym typeface="Wingdings" pitchFamily="2" charset="2"/>
              </a:rPr>
              <a:t>Default is </a:t>
            </a:r>
            <a:r>
              <a:rPr lang="en-US" sz="2200" b="1" dirty="0" smtClean="0">
                <a:sym typeface="Wingdings" pitchFamily="2" charset="2"/>
              </a:rPr>
              <a:t>NOORDER</a:t>
            </a:r>
            <a:endParaRPr lang="en-US" sz="2200" b="1" dirty="0" smtClean="0"/>
          </a:p>
          <a:p>
            <a:pPr marL="457200" indent="-457200">
              <a:buAutoNum type="arabicPeriod"/>
            </a:pPr>
            <a:endParaRPr lang="en-US" sz="22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To Use A Sequence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use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sequence </a:t>
            </a:r>
            <a:r>
              <a:rPr lang="en-IN" sz="2400" dirty="0" smtClean="0"/>
              <a:t>we use </a:t>
            </a:r>
            <a:r>
              <a:rPr lang="en-IN" sz="2400" b="1" dirty="0" smtClean="0">
                <a:solidFill>
                  <a:srgbClr val="0070C0"/>
                </a:solidFill>
              </a:rPr>
              <a:t>NEXTVAL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70C0"/>
                </a:solidFill>
              </a:rPr>
              <a:t>CURRVAL. </a:t>
            </a:r>
            <a:endParaRPr lang="en-IN" sz="2400" b="1" dirty="0" smtClean="0">
              <a:solidFill>
                <a:srgbClr val="0070C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Both </a:t>
            </a:r>
            <a:r>
              <a:rPr lang="en-IN" sz="2400" dirty="0" smtClean="0"/>
              <a:t>these are </a:t>
            </a:r>
            <a:r>
              <a:rPr lang="en-IN" sz="2400" b="1" dirty="0" smtClean="0">
                <a:solidFill>
                  <a:srgbClr val="7030A0"/>
                </a:solidFill>
              </a:rPr>
              <a:t>pseudo columns </a:t>
            </a:r>
            <a:r>
              <a:rPr lang="en-IN" sz="2400" dirty="0" smtClean="0"/>
              <a:t>of a sequence using which we can retrieve next value and current value of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sequence. 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NEXTVAL</a:t>
            </a:r>
            <a:r>
              <a:rPr lang="en-IN" sz="2400" dirty="0" smtClean="0"/>
              <a:t> </a:t>
            </a:r>
            <a:r>
              <a:rPr lang="en-IN" sz="2400" dirty="0" smtClean="0"/>
              <a:t>column returns the </a:t>
            </a:r>
            <a:r>
              <a:rPr lang="en-IN" sz="2400" b="1" dirty="0" smtClean="0">
                <a:solidFill>
                  <a:srgbClr val="00B050"/>
                </a:solidFill>
              </a:rPr>
              <a:t>next value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sequence</a:t>
            </a:r>
            <a:r>
              <a:rPr lang="en-IN" sz="2400" dirty="0" smtClean="0"/>
              <a:t> as well as initializes the sequence whereas </a:t>
            </a:r>
            <a:r>
              <a:rPr lang="en-IN" sz="2400" b="1" dirty="0" smtClean="0">
                <a:solidFill>
                  <a:srgbClr val="0070C0"/>
                </a:solidFill>
              </a:rPr>
              <a:t>CURRVAL</a:t>
            </a:r>
            <a:r>
              <a:rPr lang="en-IN" sz="2400" dirty="0" smtClean="0"/>
              <a:t> column will return the </a:t>
            </a:r>
            <a:r>
              <a:rPr lang="en-IN" sz="2400" b="1" dirty="0" smtClean="0">
                <a:solidFill>
                  <a:srgbClr val="00B050"/>
                </a:solidFill>
              </a:rPr>
              <a:t>current value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sequence.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To Use A Sequence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sq_demo.NEXTVAL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FROM dual;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dirty="0" smtClean="0"/>
              <a:t>query will </a:t>
            </a:r>
            <a:r>
              <a:rPr lang="en-IN" sz="2400" b="1" dirty="0" smtClean="0">
                <a:solidFill>
                  <a:srgbClr val="00B050"/>
                </a:solidFill>
              </a:rPr>
              <a:t>initialize and return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first value </a:t>
            </a:r>
            <a:r>
              <a:rPr lang="en-IN" sz="2400" dirty="0" smtClean="0"/>
              <a:t>of </a:t>
            </a:r>
            <a:r>
              <a:rPr lang="en-IN" sz="2400" dirty="0" smtClean="0"/>
              <a:t>our </a:t>
            </a:r>
            <a:r>
              <a:rPr lang="en-IN" sz="2400" dirty="0" smtClean="0"/>
              <a:t>newly created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sequence.</a:t>
            </a:r>
          </a:p>
          <a:p>
            <a:endParaRPr lang="en-IN" sz="2400" dirty="0" smtClean="0"/>
          </a:p>
          <a:p>
            <a:r>
              <a:rPr lang="en-IN" sz="2400" dirty="0" smtClean="0"/>
              <a:t>To </a:t>
            </a:r>
            <a:r>
              <a:rPr lang="en-IN" sz="2400" dirty="0" smtClean="0"/>
              <a:t>get the </a:t>
            </a:r>
            <a:r>
              <a:rPr lang="en-IN" sz="2400" b="1" dirty="0" smtClean="0">
                <a:solidFill>
                  <a:srgbClr val="7030A0"/>
                </a:solidFill>
              </a:rPr>
              <a:t>current value </a:t>
            </a:r>
            <a:r>
              <a:rPr lang="en-IN" sz="2400" dirty="0" smtClean="0"/>
              <a:t>of </a:t>
            </a:r>
            <a:r>
              <a:rPr lang="en-IN" sz="2400" dirty="0" smtClean="0"/>
              <a:t>our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sequence</a:t>
            </a:r>
            <a:r>
              <a:rPr lang="en-IN" sz="2400" dirty="0" smtClean="0"/>
              <a:t> </a:t>
            </a:r>
            <a:r>
              <a:rPr lang="en-IN" sz="2400" dirty="0" smtClean="0"/>
              <a:t>we </a:t>
            </a:r>
            <a:r>
              <a:rPr lang="en-IN" sz="2400" dirty="0" smtClean="0"/>
              <a:t>use </a:t>
            </a:r>
            <a:r>
              <a:rPr lang="en-IN" sz="2400" b="1" dirty="0" smtClean="0">
                <a:solidFill>
                  <a:srgbClr val="0070C0"/>
                </a:solidFill>
              </a:rPr>
              <a:t>CURRVAL </a:t>
            </a:r>
            <a:r>
              <a:rPr lang="en-IN" sz="2400" b="1" dirty="0" smtClean="0">
                <a:solidFill>
                  <a:srgbClr val="C00000"/>
                </a:solidFill>
              </a:rPr>
              <a:t>pseudo column </a:t>
            </a:r>
            <a:r>
              <a:rPr lang="en-IN" sz="2400" dirty="0" smtClean="0"/>
              <a:t>of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Sequence</a:t>
            </a:r>
            <a:r>
              <a:rPr lang="en-IN" sz="2400" dirty="0" smtClean="0"/>
              <a:t> as shown below</a:t>
            </a:r>
            <a:endParaRPr lang="en-IN" sz="2400" dirty="0" smtClean="0"/>
          </a:p>
          <a:p>
            <a:endParaRPr lang="en-IN" sz="2400" b="1" i="1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sq_demo.CURRVAL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FROM dual;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Point To Remember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Before using </a:t>
            </a:r>
            <a:r>
              <a:rPr lang="en-IN" sz="2400" dirty="0" smtClean="0"/>
              <a:t>any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sequence i</a:t>
            </a:r>
            <a:r>
              <a:rPr lang="en-IN" sz="2400" dirty="0" smtClean="0"/>
              <a:t>t’s </a:t>
            </a:r>
            <a:r>
              <a:rPr lang="en-IN" sz="2400" b="1" dirty="0" smtClean="0">
                <a:solidFill>
                  <a:srgbClr val="0070C0"/>
                </a:solidFill>
              </a:rPr>
              <a:t>mandatory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B050"/>
                </a:solidFill>
              </a:rPr>
              <a:t>initialize</a:t>
            </a:r>
            <a:r>
              <a:rPr lang="en-IN" sz="2400" dirty="0" smtClean="0"/>
              <a:t> it first.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we </a:t>
            </a:r>
            <a:r>
              <a:rPr lang="en-IN" sz="2400" dirty="0" smtClean="0"/>
              <a:t>will try to </a:t>
            </a:r>
            <a:r>
              <a:rPr lang="en-IN" sz="2400" b="1" dirty="0" smtClean="0">
                <a:solidFill>
                  <a:srgbClr val="C00000"/>
                </a:solidFill>
              </a:rPr>
              <a:t>retrieve current value </a:t>
            </a:r>
            <a:r>
              <a:rPr lang="en-IN" sz="2400" dirty="0" smtClean="0"/>
              <a:t>without </a:t>
            </a:r>
            <a:r>
              <a:rPr lang="en-IN" sz="2400" b="1" dirty="0" smtClean="0">
                <a:solidFill>
                  <a:srgbClr val="00B050"/>
                </a:solidFill>
              </a:rPr>
              <a:t>initializing i</a:t>
            </a:r>
            <a:r>
              <a:rPr lang="en-IN" sz="2400" dirty="0" smtClean="0"/>
              <a:t>t then it will give </a:t>
            </a:r>
            <a:r>
              <a:rPr lang="en-IN" sz="2400" dirty="0" smtClean="0"/>
              <a:t>us </a:t>
            </a:r>
            <a:r>
              <a:rPr lang="en-IN" sz="2400" dirty="0" smtClean="0"/>
              <a:t>an </a:t>
            </a:r>
            <a:r>
              <a:rPr lang="en-IN" sz="2400" b="1" dirty="0" smtClean="0">
                <a:solidFill>
                  <a:srgbClr val="002060"/>
                </a:solidFill>
              </a:rPr>
              <a:t>error</a:t>
            </a:r>
            <a:r>
              <a:rPr lang="en-IN" sz="2400" b="1" dirty="0" smtClean="0">
                <a:solidFill>
                  <a:srgbClr val="002060"/>
                </a:solidFill>
              </a:rPr>
              <a:t>.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/>
              <a:t>We </a:t>
            </a:r>
            <a:r>
              <a:rPr lang="en-IN" sz="2400" dirty="0" smtClean="0"/>
              <a:t>use </a:t>
            </a:r>
            <a:r>
              <a:rPr lang="en-IN" sz="2400" b="1" dirty="0" smtClean="0">
                <a:solidFill>
                  <a:srgbClr val="0070C0"/>
                </a:solidFill>
              </a:rPr>
              <a:t>NEXTVAL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pseudo column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B050"/>
                </a:solidFill>
              </a:rPr>
              <a:t>initialize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sequence </a:t>
            </a:r>
            <a:r>
              <a:rPr lang="en-IN" sz="2400" dirty="0" smtClean="0"/>
              <a:t>as well as to </a:t>
            </a:r>
            <a:r>
              <a:rPr lang="en-IN" sz="2400" b="1" dirty="0" smtClean="0">
                <a:solidFill>
                  <a:srgbClr val="C00000"/>
                </a:solidFill>
              </a:rPr>
              <a:t>retrieve next value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sequence.</a:t>
            </a:r>
            <a:r>
              <a:rPr lang="en-IN" sz="2400" dirty="0" smtClean="0"/>
              <a:t>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dirty="0" smtClean="0"/>
              <a:t>means after </a:t>
            </a:r>
            <a:r>
              <a:rPr lang="en-IN" sz="2400" b="1" dirty="0" smtClean="0">
                <a:solidFill>
                  <a:srgbClr val="C00000"/>
                </a:solidFill>
              </a:rPr>
              <a:t>creating a sequence </a:t>
            </a:r>
            <a:r>
              <a:rPr lang="en-IN" sz="2400" dirty="0" smtClean="0"/>
              <a:t>we </a:t>
            </a:r>
            <a:r>
              <a:rPr lang="en-IN" sz="2400" dirty="0" smtClean="0"/>
              <a:t>have to execute the </a:t>
            </a:r>
            <a:r>
              <a:rPr lang="en-IN" sz="2400" b="1" dirty="0" smtClean="0">
                <a:solidFill>
                  <a:srgbClr val="0070C0"/>
                </a:solidFill>
              </a:rPr>
              <a:t>NEXTVAL</a:t>
            </a:r>
            <a:r>
              <a:rPr lang="en-IN" sz="2400" dirty="0" smtClean="0"/>
              <a:t> query before the </a:t>
            </a:r>
            <a:r>
              <a:rPr lang="en-IN" sz="2400" b="1" dirty="0" smtClean="0">
                <a:solidFill>
                  <a:srgbClr val="0070C0"/>
                </a:solidFill>
              </a:rPr>
              <a:t>CURRVA</a:t>
            </a:r>
            <a:r>
              <a:rPr lang="en-IN" sz="2400" dirty="0" smtClean="0"/>
              <a:t>L one.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700" b="1" dirty="0" smtClean="0"/>
              <a:t>Using Sequence For Primary Key</a:t>
            </a:r>
            <a:endParaRPr lang="en-IN" sz="27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Suppose there is a table by the name of </a:t>
            </a:r>
            <a:r>
              <a:rPr lang="en-IN" sz="2400" b="1" dirty="0" smtClean="0">
                <a:solidFill>
                  <a:srgbClr val="0070C0"/>
                </a:solidFill>
              </a:rPr>
              <a:t>EMP</a:t>
            </a:r>
            <a:r>
              <a:rPr lang="en-IN" sz="2400" dirty="0" smtClean="0"/>
              <a:t> which </a:t>
            </a:r>
            <a:r>
              <a:rPr lang="en-IN" sz="2400" dirty="0" smtClean="0"/>
              <a:t>has two columns </a:t>
            </a:r>
            <a:r>
              <a:rPr lang="en-IN" sz="2400" b="1" dirty="0" smtClean="0">
                <a:solidFill>
                  <a:srgbClr val="7030A0"/>
                </a:solidFill>
              </a:rPr>
              <a:t>EMPNO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7030A0"/>
                </a:solidFill>
              </a:rPr>
              <a:t>ENAME</a:t>
            </a:r>
            <a:r>
              <a:rPr lang="en-IN" sz="2400" dirty="0" smtClean="0"/>
              <a:t> where </a:t>
            </a:r>
            <a:r>
              <a:rPr lang="en-IN" sz="2400" dirty="0" smtClean="0"/>
              <a:t>column </a:t>
            </a:r>
            <a:r>
              <a:rPr lang="en-IN" sz="2400" b="1" dirty="0" smtClean="0">
                <a:solidFill>
                  <a:srgbClr val="7030A0"/>
                </a:solidFill>
              </a:rPr>
              <a:t>EMPNO</a:t>
            </a:r>
            <a:r>
              <a:rPr lang="en-IN" sz="2400" dirty="0" smtClean="0"/>
              <a:t> </a:t>
            </a:r>
            <a:r>
              <a:rPr lang="en-IN" sz="2400" dirty="0" smtClean="0"/>
              <a:t>is a numeric primary key column and column </a:t>
            </a:r>
            <a:r>
              <a:rPr lang="en-IN" sz="2400" b="1" dirty="0" smtClean="0">
                <a:solidFill>
                  <a:srgbClr val="7030A0"/>
                </a:solidFill>
              </a:rPr>
              <a:t>ENAME </a:t>
            </a:r>
            <a:r>
              <a:rPr lang="en-IN" sz="2400" dirty="0" smtClean="0"/>
              <a:t>is capable of holding variable character string as its data type is </a:t>
            </a:r>
            <a:r>
              <a:rPr lang="en-IN" sz="2400" b="1" dirty="0" smtClean="0">
                <a:solidFill>
                  <a:srgbClr val="002060"/>
                </a:solidFill>
              </a:rPr>
              <a:t>VARCHAR2.</a:t>
            </a:r>
            <a:r>
              <a:rPr lang="en-IN" sz="2400" dirty="0" smtClean="0"/>
              <a:t>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We </a:t>
            </a:r>
            <a:r>
              <a:rPr lang="en-IN" sz="2400" dirty="0" smtClean="0"/>
              <a:t>can use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sequence</a:t>
            </a:r>
            <a:r>
              <a:rPr lang="en-IN" sz="2400" dirty="0" smtClean="0"/>
              <a:t> to populate </a:t>
            </a:r>
            <a:r>
              <a:rPr lang="en-IN" sz="2400" b="1" dirty="0" smtClean="0">
                <a:solidFill>
                  <a:srgbClr val="00B050"/>
                </a:solidFill>
              </a:rPr>
              <a:t>primary key </a:t>
            </a:r>
            <a:r>
              <a:rPr lang="en-IN" sz="2400" b="1" dirty="0" smtClean="0">
                <a:solidFill>
                  <a:srgbClr val="00B050"/>
                </a:solidFill>
              </a:rPr>
              <a:t>column </a:t>
            </a:r>
            <a:r>
              <a:rPr lang="en-IN" sz="2400" dirty="0" smtClean="0"/>
              <a:t>as shown below:</a:t>
            </a:r>
          </a:p>
          <a:p>
            <a:endParaRPr lang="en-US" sz="2400" b="1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INSERT INTO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EMP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VALUES (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sq_demo.nextval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Amit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’);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Altering A Sequence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ALTER SEQUENCE </a:t>
            </a:r>
            <a:r>
              <a:rPr lang="en-IN" sz="2400" dirty="0" smtClean="0"/>
              <a:t>command allows </a:t>
            </a:r>
            <a:r>
              <a:rPr lang="en-IN" sz="2400" dirty="0" smtClean="0"/>
              <a:t>us </a:t>
            </a:r>
            <a:r>
              <a:rPr lang="en-IN" sz="2400" b="1" dirty="0" smtClean="0">
                <a:solidFill>
                  <a:srgbClr val="00B050"/>
                </a:solidFill>
              </a:rPr>
              <a:t>to change the properties </a:t>
            </a:r>
            <a:r>
              <a:rPr lang="en-IN" sz="2400" dirty="0" smtClean="0"/>
              <a:t>of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sequence</a:t>
            </a:r>
            <a:r>
              <a:rPr lang="en-IN" sz="2400" dirty="0" smtClean="0"/>
              <a:t>, such as the increment value, min and max values, and cache option.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 smtClean="0"/>
              <a:t>syntax of the </a:t>
            </a:r>
            <a:r>
              <a:rPr lang="en-IN" sz="2400" b="1" dirty="0" smtClean="0">
                <a:solidFill>
                  <a:srgbClr val="C00000"/>
                </a:solidFill>
              </a:rPr>
              <a:t>ALTER SEQUENCE </a:t>
            </a:r>
            <a:r>
              <a:rPr lang="en-IN" sz="2400" dirty="0" smtClean="0"/>
              <a:t>command </a:t>
            </a:r>
            <a:r>
              <a:rPr lang="en-IN" sz="2400" dirty="0" smtClean="0"/>
              <a:t>is as follows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ALTER SEQUENCE &lt;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seq_name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IN" sz="2400" b="1" dirty="0" smtClean="0">
                <a:solidFill>
                  <a:srgbClr val="0070C0"/>
                </a:solidFill>
              </a:rPr>
              <a:t>INCREMENT BY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increment_num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IN" sz="2400" b="1" dirty="0" smtClean="0">
                <a:solidFill>
                  <a:srgbClr val="0070C0"/>
                </a:solidFill>
              </a:rPr>
              <a:t>MAXVALUE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maximum_num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IN" sz="2400" b="1" dirty="0" smtClean="0">
                <a:solidFill>
                  <a:srgbClr val="0070C0"/>
                </a:solidFill>
              </a:rPr>
              <a:t>NOMAXVALUE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IN" sz="2400" b="1" dirty="0" smtClean="0">
                <a:solidFill>
                  <a:srgbClr val="0070C0"/>
                </a:solidFill>
              </a:rPr>
              <a:t>MINVALUE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minimum_num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IN" sz="2400" b="1" dirty="0" smtClean="0">
                <a:solidFill>
                  <a:srgbClr val="0070C0"/>
                </a:solidFill>
              </a:rPr>
              <a:t>NOMINVALUE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IN" sz="2400" b="1" dirty="0" smtClean="0">
                <a:solidFill>
                  <a:srgbClr val="0070C0"/>
                </a:solidFill>
              </a:rPr>
              <a:t>CACHE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cache_num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IN" sz="2400" b="1" dirty="0" smtClean="0">
                <a:solidFill>
                  <a:srgbClr val="0070C0"/>
                </a:solidFill>
              </a:rPr>
              <a:t>NOCACHE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IN" sz="2400" b="1" dirty="0" smtClean="0">
                <a:solidFill>
                  <a:srgbClr val="0070C0"/>
                </a:solidFill>
              </a:rPr>
              <a:t>CYCLE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IN" sz="2400" b="1" dirty="0" smtClean="0">
                <a:solidFill>
                  <a:srgbClr val="0070C0"/>
                </a:solidFill>
              </a:rPr>
              <a:t>NOCYCLE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];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Suppose </a:t>
            </a:r>
            <a:r>
              <a:rPr lang="en-IN" sz="2400" dirty="0" smtClean="0"/>
              <a:t>we </a:t>
            </a:r>
            <a:r>
              <a:rPr lang="en-IN" sz="2400" dirty="0" smtClean="0"/>
              <a:t>want to modify the value of </a:t>
            </a:r>
            <a:r>
              <a:rPr lang="en-IN" sz="2400" b="1" dirty="0" smtClean="0">
                <a:solidFill>
                  <a:srgbClr val="0070C0"/>
                </a:solidFill>
              </a:rPr>
              <a:t>INCREMENT BY </a:t>
            </a:r>
            <a:r>
              <a:rPr lang="en-IN" sz="2400" dirty="0" smtClean="0"/>
              <a:t>attribute from 2 to 4, so for that </a:t>
            </a:r>
            <a:r>
              <a:rPr lang="en-IN" sz="2400" b="1" dirty="0" smtClean="0">
                <a:solidFill>
                  <a:srgbClr val="C00000"/>
                </a:solidFill>
              </a:rPr>
              <a:t>ALTER SEQUENCE </a:t>
            </a:r>
            <a:r>
              <a:rPr lang="en-IN" sz="2400" dirty="0" smtClean="0"/>
              <a:t>command will be:</a:t>
            </a:r>
          </a:p>
          <a:p>
            <a:endParaRPr lang="en-IN" sz="2400" b="1" i="1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ALTER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SEQUENCE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sq_demo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INCREMENT BY 4;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Introduction To Sequences</a:t>
            </a: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Syntax Of Sequence</a:t>
            </a: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Sequence Attributes</a:t>
            </a: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Using A Sequence</a:t>
            </a:r>
            <a:endParaRPr lang="en-US" sz="2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2060"/>
                </a:solidFill>
                <a:latin typeface="Corbel" pitchFamily="34" charset="0"/>
              </a:rPr>
              <a:t>Connecting Sequence With Table</a:t>
            </a:r>
            <a:endParaRPr lang="en-US" sz="29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Removing </a:t>
            </a:r>
            <a:r>
              <a:rPr lang="en-US" sz="2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Sequence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Obtaining Details Of Sequence</a:t>
            </a:r>
            <a:endParaRPr lang="en-US" sz="2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Restrictions On Alter Sequence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Following are </a:t>
            </a:r>
            <a:r>
              <a:rPr lang="en-IN" sz="2400" b="1" dirty="0" smtClean="0">
                <a:solidFill>
                  <a:srgbClr val="7030A0"/>
                </a:solidFill>
              </a:rPr>
              <a:t>some </a:t>
            </a:r>
            <a:r>
              <a:rPr lang="en-IN" sz="2400" b="1" dirty="0" smtClean="0">
                <a:solidFill>
                  <a:srgbClr val="7030A0"/>
                </a:solidFill>
              </a:rPr>
              <a:t>limitations </a:t>
            </a:r>
            <a:r>
              <a:rPr lang="en-IN" sz="2400" dirty="0" smtClean="0"/>
              <a:t>on what </a:t>
            </a:r>
            <a:r>
              <a:rPr lang="en-IN" sz="2400" dirty="0" smtClean="0"/>
              <a:t>we </a:t>
            </a:r>
            <a:r>
              <a:rPr lang="en-IN" sz="2400" dirty="0" smtClean="0"/>
              <a:t>can </a:t>
            </a:r>
            <a:r>
              <a:rPr lang="en-IN" sz="2400" b="1" dirty="0" smtClean="0">
                <a:solidFill>
                  <a:srgbClr val="00B050"/>
                </a:solidFill>
              </a:rPr>
              <a:t>modify</a:t>
            </a:r>
            <a:r>
              <a:rPr lang="en-IN" sz="2400" dirty="0" smtClean="0"/>
              <a:t> in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sequence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 smtClean="0"/>
          </a:p>
          <a:p>
            <a:pPr lvl="1"/>
            <a:r>
              <a:rPr lang="en-IN" dirty="0" smtClean="0"/>
              <a:t>We </a:t>
            </a:r>
            <a:r>
              <a:rPr lang="en-IN" b="1" dirty="0" smtClean="0">
                <a:solidFill>
                  <a:srgbClr val="C00000"/>
                </a:solidFill>
              </a:rPr>
              <a:t>cannot change </a:t>
            </a:r>
            <a:r>
              <a:rPr lang="en-IN" dirty="0" smtClean="0"/>
              <a:t>the </a:t>
            </a:r>
            <a:r>
              <a:rPr lang="en-IN" b="1" dirty="0" smtClean="0">
                <a:solidFill>
                  <a:srgbClr val="0070C0"/>
                </a:solidFill>
              </a:rPr>
              <a:t>start value </a:t>
            </a:r>
            <a:r>
              <a:rPr lang="en-IN" dirty="0" smtClean="0"/>
              <a:t>of a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sequence.</a:t>
            </a:r>
          </a:p>
          <a:p>
            <a:endParaRPr lang="en-IN" sz="2200" dirty="0" smtClean="0"/>
          </a:p>
          <a:p>
            <a:pPr lvl="1"/>
            <a:r>
              <a:rPr lang="en-IN" dirty="0" smtClean="0"/>
              <a:t>The </a:t>
            </a:r>
            <a:r>
              <a:rPr lang="en-IN" b="1" dirty="0" smtClean="0">
                <a:solidFill>
                  <a:srgbClr val="0070C0"/>
                </a:solidFill>
              </a:rPr>
              <a:t>minimum value </a:t>
            </a:r>
            <a:r>
              <a:rPr lang="en-IN" b="1" dirty="0" smtClean="0">
                <a:solidFill>
                  <a:srgbClr val="C00000"/>
                </a:solidFill>
              </a:rPr>
              <a:t>cannot be more than </a:t>
            </a:r>
            <a:r>
              <a:rPr lang="en-IN" dirty="0" smtClean="0"/>
              <a:t>the </a:t>
            </a:r>
            <a:r>
              <a:rPr lang="en-IN" b="1" dirty="0" smtClean="0">
                <a:solidFill>
                  <a:srgbClr val="002060"/>
                </a:solidFill>
              </a:rPr>
              <a:t>current value </a:t>
            </a:r>
            <a:r>
              <a:rPr lang="en-IN" dirty="0" smtClean="0"/>
              <a:t>of 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sequence.</a:t>
            </a:r>
          </a:p>
          <a:p>
            <a:endParaRPr lang="en-IN" sz="2200" dirty="0" smtClean="0"/>
          </a:p>
          <a:p>
            <a:pPr lvl="1"/>
            <a:r>
              <a:rPr lang="en-IN" dirty="0" smtClean="0"/>
              <a:t>The </a:t>
            </a:r>
            <a:r>
              <a:rPr lang="en-IN" b="1" dirty="0" smtClean="0">
                <a:solidFill>
                  <a:srgbClr val="0070C0"/>
                </a:solidFill>
              </a:rPr>
              <a:t>maximum value </a:t>
            </a:r>
            <a:r>
              <a:rPr lang="en-IN" b="1" dirty="0" smtClean="0">
                <a:solidFill>
                  <a:srgbClr val="C00000"/>
                </a:solidFill>
              </a:rPr>
              <a:t>cannot be less than </a:t>
            </a:r>
            <a:r>
              <a:rPr lang="en-IN" dirty="0" smtClean="0"/>
              <a:t>the </a:t>
            </a:r>
            <a:r>
              <a:rPr lang="en-IN" b="1" dirty="0" smtClean="0">
                <a:solidFill>
                  <a:srgbClr val="002060"/>
                </a:solidFill>
              </a:rPr>
              <a:t>current value </a:t>
            </a:r>
            <a:r>
              <a:rPr lang="en-IN" dirty="0" smtClean="0"/>
              <a:t>of 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sequence.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Dropping A Sequence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C00000"/>
                </a:solidFill>
              </a:rPr>
              <a:t>delete any sequence </a:t>
            </a:r>
            <a:r>
              <a:rPr lang="en-IN" sz="2400" dirty="0" smtClean="0"/>
              <a:t>from the schema we use </a:t>
            </a:r>
            <a:r>
              <a:rPr lang="en-IN" sz="2400" b="1" dirty="0" smtClean="0">
                <a:solidFill>
                  <a:srgbClr val="0070C0"/>
                </a:solidFill>
              </a:rPr>
              <a:t>DROP </a:t>
            </a:r>
            <a:r>
              <a:rPr lang="en-IN" sz="2400" b="1" dirty="0" smtClean="0">
                <a:solidFill>
                  <a:srgbClr val="0070C0"/>
                </a:solidFill>
              </a:rPr>
              <a:t>SEQUENCE</a:t>
            </a:r>
            <a:r>
              <a:rPr lang="en-IN" sz="2400" dirty="0" smtClean="0"/>
              <a:t> command as shown below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DROP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SEQUENCE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sq_demo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Obtaining Details Of Sequence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order to obtain </a:t>
            </a:r>
            <a:r>
              <a:rPr lang="en-IN" sz="2400" b="1" dirty="0" smtClean="0">
                <a:solidFill>
                  <a:srgbClr val="C00000"/>
                </a:solidFill>
              </a:rPr>
              <a:t>details </a:t>
            </a:r>
            <a:r>
              <a:rPr lang="en-IN" sz="2400" dirty="0" smtClean="0"/>
              <a:t>about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sequence </a:t>
            </a:r>
            <a:r>
              <a:rPr lang="en-IN" sz="2400" dirty="0" smtClean="0"/>
              <a:t>we can use </a:t>
            </a:r>
            <a:r>
              <a:rPr lang="en-IN" sz="2400" b="1" dirty="0" smtClean="0">
                <a:solidFill>
                  <a:srgbClr val="002060"/>
                </a:solidFill>
              </a:rPr>
              <a:t>Oracle’s internal data dictionary</a:t>
            </a:r>
            <a:r>
              <a:rPr lang="en-IN" sz="2400" dirty="0" smtClean="0"/>
              <a:t> called </a:t>
            </a:r>
            <a:r>
              <a:rPr lang="en-IN" sz="2400" b="1" dirty="0" smtClean="0">
                <a:solidFill>
                  <a:srgbClr val="0070C0"/>
                </a:solidFill>
              </a:rPr>
              <a:t>USER_SEQUENCES</a:t>
            </a:r>
          </a:p>
          <a:p>
            <a:endParaRPr lang="en-US" sz="2400" dirty="0" smtClean="0"/>
          </a:p>
          <a:p>
            <a:r>
              <a:rPr lang="en-US" sz="2400" dirty="0" smtClean="0"/>
              <a:t>It has following useful columns</a:t>
            </a:r>
            <a:endParaRPr lang="en-IN" sz="2400" dirty="0" smtClean="0"/>
          </a:p>
          <a:p>
            <a:endParaRPr lang="en-IN" sz="2400" dirty="0" smtClean="0"/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eq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429000"/>
            <a:ext cx="8786874" cy="2859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Restrictions On Using Sequence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NEXTVAL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70C0"/>
                </a:solidFill>
              </a:rPr>
              <a:t>CURRVAL </a:t>
            </a:r>
            <a:r>
              <a:rPr lang="en-IN" sz="2400" b="1" dirty="0" err="1" smtClean="0">
                <a:solidFill>
                  <a:srgbClr val="C00000"/>
                </a:solidFill>
              </a:rPr>
              <a:t>pseudocolumns</a:t>
            </a:r>
            <a:r>
              <a:rPr lang="en-IN" sz="2400" dirty="0" smtClean="0"/>
              <a:t> can be used in the following </a:t>
            </a:r>
            <a:r>
              <a:rPr lang="en-IN" sz="2400" b="1" dirty="0" smtClean="0">
                <a:solidFill>
                  <a:srgbClr val="7030A0"/>
                </a:solidFill>
              </a:rPr>
              <a:t>SQL constructs</a:t>
            </a:r>
            <a:r>
              <a:rPr lang="en-IN" sz="2400" dirty="0" smtClean="0"/>
              <a:t>.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VALUES</a:t>
            </a:r>
            <a:r>
              <a:rPr lang="en-IN" b="1" dirty="0" smtClean="0"/>
              <a:t> </a:t>
            </a:r>
            <a:r>
              <a:rPr lang="en-IN" b="1" dirty="0" smtClean="0"/>
              <a:t>clause of an </a:t>
            </a:r>
            <a:r>
              <a:rPr lang="en-IN" b="1" dirty="0" smtClean="0">
                <a:solidFill>
                  <a:srgbClr val="C00000"/>
                </a:solidFill>
              </a:rPr>
              <a:t>INSERT </a:t>
            </a:r>
            <a:r>
              <a:rPr lang="en-IN" b="1" dirty="0" smtClean="0"/>
              <a:t>statement</a:t>
            </a:r>
          </a:p>
          <a:p>
            <a:pPr lvl="1"/>
            <a:endParaRPr lang="en-IN" b="1" dirty="0" smtClean="0"/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SET</a:t>
            </a:r>
            <a:r>
              <a:rPr lang="en-IN" b="1" dirty="0" smtClean="0"/>
              <a:t> </a:t>
            </a:r>
            <a:r>
              <a:rPr lang="en-IN" b="1" dirty="0" smtClean="0"/>
              <a:t>clause of an </a:t>
            </a:r>
            <a:r>
              <a:rPr lang="en-IN" b="1" dirty="0" smtClean="0">
                <a:solidFill>
                  <a:srgbClr val="C00000"/>
                </a:solidFill>
              </a:rPr>
              <a:t>UPDATE</a:t>
            </a:r>
            <a:r>
              <a:rPr lang="en-IN" b="1" dirty="0" smtClean="0"/>
              <a:t> statement</a:t>
            </a:r>
          </a:p>
          <a:p>
            <a:pPr lvl="1"/>
            <a:endParaRPr lang="en-IN" b="1" dirty="0" smtClean="0"/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SELECT</a:t>
            </a:r>
            <a:r>
              <a:rPr lang="en-IN" b="1" dirty="0" smtClean="0"/>
              <a:t> </a:t>
            </a:r>
            <a:r>
              <a:rPr lang="en-IN" b="1" dirty="0" smtClean="0"/>
              <a:t>list (unless it is part of a </a:t>
            </a:r>
            <a:r>
              <a:rPr lang="en-IN" b="1" dirty="0" err="1" smtClean="0"/>
              <a:t>subquery</a:t>
            </a:r>
            <a:r>
              <a:rPr lang="en-IN" b="1" dirty="0" smtClean="0"/>
              <a:t> or view)</a:t>
            </a:r>
            <a:endParaRPr lang="en-IN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Restrictions On Using Sequence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Sequence values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7030A0"/>
                </a:solidFill>
              </a:rPr>
              <a:t>not allowed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00B050"/>
                </a:solidFill>
              </a:rPr>
              <a:t>following statements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pPr lvl="1"/>
            <a:r>
              <a:rPr lang="en-IN" b="1" dirty="0" err="1" smtClean="0"/>
              <a:t>Subquery</a:t>
            </a:r>
            <a:r>
              <a:rPr lang="en-IN" b="1" dirty="0" smtClean="0"/>
              <a:t> </a:t>
            </a:r>
            <a:r>
              <a:rPr lang="en-IN" b="1" dirty="0" smtClean="0"/>
              <a:t>of a </a:t>
            </a:r>
            <a:r>
              <a:rPr lang="en-IN" b="1" dirty="0" smtClean="0">
                <a:solidFill>
                  <a:srgbClr val="C00000"/>
                </a:solidFill>
              </a:rPr>
              <a:t>SELECT</a:t>
            </a:r>
            <a:r>
              <a:rPr lang="en-IN" b="1" dirty="0" smtClean="0"/>
              <a:t>, </a:t>
            </a:r>
            <a:r>
              <a:rPr lang="en-IN" b="1" dirty="0" smtClean="0">
                <a:solidFill>
                  <a:srgbClr val="C00000"/>
                </a:solidFill>
              </a:rPr>
              <a:t>UPDATE</a:t>
            </a:r>
            <a:r>
              <a:rPr lang="en-IN" b="1" dirty="0" smtClean="0"/>
              <a:t>, or </a:t>
            </a:r>
            <a:r>
              <a:rPr lang="en-IN" b="1" dirty="0" smtClean="0">
                <a:solidFill>
                  <a:srgbClr val="C00000"/>
                </a:solidFill>
              </a:rPr>
              <a:t>DELETE</a:t>
            </a:r>
            <a:r>
              <a:rPr lang="en-IN" b="1" dirty="0" smtClean="0"/>
              <a:t> </a:t>
            </a:r>
            <a:r>
              <a:rPr lang="en-IN" b="1" dirty="0" smtClean="0"/>
              <a:t>statement</a:t>
            </a:r>
          </a:p>
          <a:p>
            <a:endParaRPr lang="en-IN" sz="2200" b="1" dirty="0" smtClean="0"/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SELECT</a:t>
            </a:r>
            <a:r>
              <a:rPr lang="en-IN" b="1" dirty="0" smtClean="0"/>
              <a:t> </a:t>
            </a:r>
            <a:r>
              <a:rPr lang="en-IN" b="1" dirty="0" smtClean="0"/>
              <a:t>statement containing </a:t>
            </a:r>
            <a:r>
              <a:rPr lang="en-IN" b="1" dirty="0" smtClean="0">
                <a:solidFill>
                  <a:srgbClr val="0070C0"/>
                </a:solidFill>
              </a:rPr>
              <a:t>DISTINCT</a:t>
            </a:r>
            <a:r>
              <a:rPr lang="en-IN" b="1" dirty="0" smtClean="0"/>
              <a:t>, </a:t>
            </a:r>
            <a:r>
              <a:rPr lang="en-IN" b="1" dirty="0" smtClean="0">
                <a:solidFill>
                  <a:srgbClr val="0070C0"/>
                </a:solidFill>
              </a:rPr>
              <a:t>GROUP BY</a:t>
            </a:r>
            <a:r>
              <a:rPr lang="en-IN" b="1" dirty="0" smtClean="0"/>
              <a:t>, </a:t>
            </a:r>
            <a:r>
              <a:rPr lang="en-IN" b="1" dirty="0" smtClean="0">
                <a:solidFill>
                  <a:srgbClr val="0070C0"/>
                </a:solidFill>
              </a:rPr>
              <a:t>ORDER BY</a:t>
            </a:r>
            <a:r>
              <a:rPr lang="en-IN" b="1" dirty="0" smtClean="0"/>
              <a:t>, </a:t>
            </a:r>
            <a:r>
              <a:rPr lang="en-IN" b="1" dirty="0" smtClean="0">
                <a:solidFill>
                  <a:srgbClr val="0070C0"/>
                </a:solidFill>
              </a:rPr>
              <a:t>UNION</a:t>
            </a:r>
            <a:r>
              <a:rPr lang="en-IN" b="1" dirty="0" smtClean="0"/>
              <a:t>, </a:t>
            </a:r>
            <a:r>
              <a:rPr lang="en-IN" b="1" dirty="0" smtClean="0">
                <a:solidFill>
                  <a:srgbClr val="0070C0"/>
                </a:solidFill>
              </a:rPr>
              <a:t>UNION ALL</a:t>
            </a:r>
            <a:r>
              <a:rPr lang="en-IN" b="1" dirty="0" smtClean="0"/>
              <a:t>, </a:t>
            </a:r>
            <a:r>
              <a:rPr lang="en-IN" b="1" dirty="0" smtClean="0">
                <a:solidFill>
                  <a:srgbClr val="0070C0"/>
                </a:solidFill>
              </a:rPr>
              <a:t>INTERSECT</a:t>
            </a:r>
            <a:r>
              <a:rPr lang="en-IN" b="1" dirty="0" smtClean="0"/>
              <a:t>, or </a:t>
            </a:r>
            <a:r>
              <a:rPr lang="en-IN" b="1" dirty="0" smtClean="0">
                <a:solidFill>
                  <a:srgbClr val="0070C0"/>
                </a:solidFill>
              </a:rPr>
              <a:t>MINUS</a:t>
            </a:r>
          </a:p>
          <a:p>
            <a:pPr lvl="1"/>
            <a:endParaRPr lang="en-IN" b="1" dirty="0" smtClean="0"/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WHERE </a:t>
            </a:r>
            <a:r>
              <a:rPr lang="en-IN" b="1" dirty="0" smtClean="0"/>
              <a:t>clause of a </a:t>
            </a:r>
            <a:r>
              <a:rPr lang="en-IN" b="1" dirty="0" smtClean="0">
                <a:solidFill>
                  <a:srgbClr val="C00000"/>
                </a:solidFill>
              </a:rPr>
              <a:t>SELECT </a:t>
            </a:r>
            <a:r>
              <a:rPr lang="en-IN" b="1" dirty="0" smtClean="0"/>
              <a:t>statement</a:t>
            </a:r>
          </a:p>
          <a:p>
            <a:endParaRPr lang="en-IN" sz="2200" b="1" dirty="0" smtClean="0"/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DEFAULT</a:t>
            </a:r>
            <a:r>
              <a:rPr lang="en-IN" b="1" dirty="0" smtClean="0"/>
              <a:t> </a:t>
            </a:r>
            <a:r>
              <a:rPr lang="en-IN" b="1" dirty="0" smtClean="0"/>
              <a:t>clause of a column in a </a:t>
            </a:r>
            <a:r>
              <a:rPr lang="en-IN" b="1" dirty="0" smtClean="0">
                <a:solidFill>
                  <a:srgbClr val="C00000"/>
                </a:solidFill>
              </a:rPr>
              <a:t>CREATE</a:t>
            </a:r>
            <a:r>
              <a:rPr lang="en-IN" b="1" dirty="0" smtClean="0"/>
              <a:t> or </a:t>
            </a:r>
            <a:r>
              <a:rPr lang="en-IN" b="1" dirty="0" smtClean="0">
                <a:solidFill>
                  <a:srgbClr val="C00000"/>
                </a:solidFill>
              </a:rPr>
              <a:t>ALTER TABLE </a:t>
            </a:r>
            <a:r>
              <a:rPr lang="en-IN" b="1" dirty="0" smtClean="0"/>
              <a:t>statement</a:t>
            </a:r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CHECK</a:t>
            </a:r>
            <a:r>
              <a:rPr lang="en-IN" b="1" dirty="0" smtClean="0"/>
              <a:t> </a:t>
            </a:r>
            <a:r>
              <a:rPr lang="en-IN" b="1" dirty="0" smtClean="0"/>
              <a:t>constraint condition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Introduction To Sequences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Sequence</a:t>
            </a:r>
            <a:r>
              <a:rPr lang="en-IN" sz="2400" dirty="0" smtClean="0"/>
              <a:t> is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database object </a:t>
            </a:r>
            <a:r>
              <a:rPr lang="en-IN" sz="2400" dirty="0" smtClean="0"/>
              <a:t>which generates </a:t>
            </a:r>
            <a:r>
              <a:rPr lang="en-IN" sz="2400" b="1" dirty="0" smtClean="0">
                <a:solidFill>
                  <a:srgbClr val="7030A0"/>
                </a:solidFill>
              </a:rPr>
              <a:t>integer sequence. 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We </a:t>
            </a:r>
            <a:r>
              <a:rPr lang="en-IN" sz="2400" b="1" dirty="0" smtClean="0">
                <a:solidFill>
                  <a:srgbClr val="0070C0"/>
                </a:solidFill>
              </a:rPr>
              <a:t>generally use it </a:t>
            </a:r>
            <a:r>
              <a:rPr lang="en-IN" sz="2400" dirty="0" smtClean="0"/>
              <a:t>for </a:t>
            </a:r>
            <a:r>
              <a:rPr lang="en-IN" sz="2400" b="1" dirty="0" smtClean="0">
                <a:solidFill>
                  <a:srgbClr val="00B050"/>
                </a:solidFill>
              </a:rPr>
              <a:t>populating numeric Primary Key </a:t>
            </a:r>
            <a:r>
              <a:rPr lang="en-IN" sz="2400" dirty="0" smtClean="0"/>
              <a:t>columns.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Syntax Of </a:t>
            </a:r>
            <a:r>
              <a:rPr lang="en-US" sz="3000" b="1" dirty="0" smtClean="0"/>
              <a:t>Creating Sequence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SEQUENCE </a:t>
            </a:r>
            <a:r>
              <a:rPr lang="en-IN" sz="2400" b="1" dirty="0" err="1" smtClean="0">
                <a:solidFill>
                  <a:srgbClr val="002060"/>
                </a:solidFill>
              </a:rPr>
              <a:t>sequence_name</a:t>
            </a:r>
            <a:r>
              <a:rPr lang="en-IN" sz="2400" b="1" dirty="0" smtClean="0">
                <a:solidFill>
                  <a:srgbClr val="002060"/>
                </a:solidFill>
              </a:rPr>
              <a:t/>
            </a:r>
            <a:br>
              <a:rPr lang="en-IN" sz="2400" b="1" dirty="0" smtClean="0">
                <a:solidFill>
                  <a:srgbClr val="002060"/>
                </a:solidFill>
              </a:rPr>
            </a:b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 [</a:t>
            </a:r>
            <a:r>
              <a:rPr lang="en-IN" sz="2400" b="1" dirty="0" smtClean="0">
                <a:solidFill>
                  <a:srgbClr val="0070C0"/>
                </a:solidFill>
              </a:rPr>
              <a:t>START WITH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start_num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b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 [</a:t>
            </a:r>
            <a:r>
              <a:rPr lang="en-IN" sz="2400" b="1" dirty="0" smtClean="0">
                <a:solidFill>
                  <a:srgbClr val="0070C0"/>
                </a:solidFill>
              </a:rPr>
              <a:t>INCREMENT BY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increment_num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b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 [</a:t>
            </a:r>
            <a:r>
              <a:rPr lang="en-IN" sz="2400" b="1" dirty="0" smtClean="0">
                <a:solidFill>
                  <a:srgbClr val="0070C0"/>
                </a:solidFill>
              </a:rPr>
              <a:t>MAXVALUE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maximum_num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IN" sz="2400" b="1" dirty="0" smtClean="0">
                <a:solidFill>
                  <a:srgbClr val="0070C0"/>
                </a:solidFill>
              </a:rPr>
              <a:t>NOMAXVALUE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b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 [</a:t>
            </a:r>
            <a:r>
              <a:rPr lang="en-IN" sz="2400" b="1" dirty="0" smtClean="0">
                <a:solidFill>
                  <a:srgbClr val="0070C0"/>
                </a:solidFill>
              </a:rPr>
              <a:t>MINVALUE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minimum_num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IN" sz="2400" b="1" dirty="0" smtClean="0">
                <a:solidFill>
                  <a:srgbClr val="0070C0"/>
                </a:solidFill>
              </a:rPr>
              <a:t>NOMINVALUE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b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 [</a:t>
            </a:r>
            <a:r>
              <a:rPr lang="en-IN" sz="2400" b="1" dirty="0" smtClean="0">
                <a:solidFill>
                  <a:srgbClr val="0070C0"/>
                </a:solidFill>
              </a:rPr>
              <a:t>CACHE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cache_num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IN" sz="2400" b="1" dirty="0" smtClean="0">
                <a:solidFill>
                  <a:srgbClr val="0070C0"/>
                </a:solidFill>
              </a:rPr>
              <a:t>NOCACHE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b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 [</a:t>
            </a:r>
            <a:r>
              <a:rPr lang="en-IN" sz="2400" b="1" dirty="0" smtClean="0">
                <a:solidFill>
                  <a:srgbClr val="0070C0"/>
                </a:solidFill>
              </a:rPr>
              <a:t>CYCLE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IN" sz="2400" b="1" dirty="0" smtClean="0">
                <a:solidFill>
                  <a:srgbClr val="0070C0"/>
                </a:solidFill>
              </a:rPr>
              <a:t>NOCYCLE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    [</a:t>
            </a:r>
            <a:r>
              <a:rPr lang="en-IN" sz="2400" b="1" dirty="0" smtClean="0">
                <a:solidFill>
                  <a:srgbClr val="0070C0"/>
                </a:solidFill>
              </a:rPr>
              <a:t>ORDER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| </a:t>
            </a:r>
            <a:r>
              <a:rPr lang="en-IN" sz="2400" b="1" dirty="0" smtClean="0">
                <a:solidFill>
                  <a:srgbClr val="0070C0"/>
                </a:solidFill>
              </a:rPr>
              <a:t>NOORDER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];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 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Create Sequence </a:t>
            </a:r>
            <a:r>
              <a:rPr lang="en-IN" sz="2400" dirty="0" smtClean="0"/>
              <a:t>is a </a:t>
            </a:r>
            <a:r>
              <a:rPr lang="en-IN" sz="2400" b="1" dirty="0" smtClean="0">
                <a:solidFill>
                  <a:srgbClr val="7030A0"/>
                </a:solidFill>
              </a:rPr>
              <a:t>DDL </a:t>
            </a:r>
            <a:r>
              <a:rPr lang="en-IN" sz="2400" dirty="0" smtClean="0"/>
              <a:t>which is </a:t>
            </a:r>
            <a:r>
              <a:rPr lang="en-IN" sz="2400" b="1" dirty="0" smtClean="0">
                <a:solidFill>
                  <a:srgbClr val="002060"/>
                </a:solidFill>
              </a:rPr>
              <a:t>followed </a:t>
            </a:r>
            <a:r>
              <a:rPr lang="en-IN" sz="2400" b="1" dirty="0" smtClean="0">
                <a:solidFill>
                  <a:srgbClr val="002060"/>
                </a:solidFill>
              </a:rPr>
              <a:t>by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B050"/>
                </a:solidFill>
              </a:rPr>
              <a:t>name of the </a:t>
            </a:r>
            <a:endParaRPr lang="en-IN" sz="2400" b="1" dirty="0" smtClean="0">
              <a:solidFill>
                <a:srgbClr val="00B05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sequence </a:t>
            </a:r>
            <a:r>
              <a:rPr lang="en-IN" sz="2400" dirty="0" smtClean="0"/>
              <a:t>which is purely </a:t>
            </a:r>
            <a:r>
              <a:rPr lang="en-IN" sz="2400" b="1" dirty="0" smtClean="0">
                <a:solidFill>
                  <a:srgbClr val="C00000"/>
                </a:solidFill>
              </a:rPr>
              <a:t>user </a:t>
            </a:r>
            <a:r>
              <a:rPr lang="en-IN" sz="2400" b="1" dirty="0" smtClean="0">
                <a:solidFill>
                  <a:srgbClr val="C00000"/>
                </a:solidFill>
              </a:rPr>
              <a:t>defined </a:t>
            </a:r>
            <a:r>
              <a:rPr lang="en-IN" sz="2400" dirty="0" smtClean="0"/>
              <a:t>i.e. we </a:t>
            </a:r>
            <a:r>
              <a:rPr lang="en-IN" sz="2400" dirty="0" smtClean="0"/>
              <a:t>can give any name of </a:t>
            </a:r>
            <a:endParaRPr lang="en-IN" sz="2400" dirty="0" smtClean="0"/>
          </a:p>
          <a:p>
            <a:pPr fontAlgn="base">
              <a:buNone/>
            </a:pPr>
            <a:r>
              <a:rPr lang="en-IN" sz="2400" dirty="0" smtClean="0"/>
              <a:t>our </a:t>
            </a:r>
            <a:r>
              <a:rPr lang="en-IN" sz="2400" dirty="0" smtClean="0"/>
              <a:t>choice to </a:t>
            </a:r>
            <a:r>
              <a:rPr lang="en-IN" sz="2400" dirty="0" smtClean="0"/>
              <a:t>our </a:t>
            </a:r>
            <a:r>
              <a:rPr lang="en-IN" sz="2400" dirty="0" smtClean="0"/>
              <a:t>sequence. </a:t>
            </a:r>
            <a:endParaRPr lang="en-IN" sz="2400" dirty="0" smtClean="0"/>
          </a:p>
          <a:p>
            <a:pPr fontAlgn="base">
              <a:buNone/>
            </a:pPr>
            <a:endParaRPr lang="en-IN" sz="2400" dirty="0" smtClean="0"/>
          </a:p>
          <a:p>
            <a:pPr fontAlgn="base">
              <a:buNone/>
            </a:pPr>
            <a:r>
              <a:rPr lang="en-IN" sz="2400" dirty="0" smtClean="0"/>
              <a:t>Then </a:t>
            </a:r>
            <a:r>
              <a:rPr lang="en-IN" sz="2400" dirty="0" smtClean="0"/>
              <a:t>we have </a:t>
            </a:r>
            <a:r>
              <a:rPr lang="en-IN" sz="2400" b="1" dirty="0" smtClean="0">
                <a:solidFill>
                  <a:srgbClr val="002060"/>
                </a:solidFill>
              </a:rPr>
              <a:t>few attributes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0070C0"/>
                </a:solidFill>
              </a:rPr>
              <a:t>sequence</a:t>
            </a:r>
            <a:r>
              <a:rPr lang="en-IN" sz="2400" dirty="0" smtClean="0"/>
              <a:t> whose description is </a:t>
            </a:r>
          </a:p>
          <a:p>
            <a:pPr fontAlgn="base">
              <a:buNone/>
            </a:pPr>
            <a:r>
              <a:rPr lang="en-IN" sz="2400" dirty="0" smtClean="0"/>
              <a:t>given on next slide:</a:t>
            </a:r>
            <a:r>
              <a:rPr lang="en-IN" sz="2400" dirty="0" smtClean="0"/>
              <a:t> 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Description Of Sequence</a:t>
            </a:r>
            <a:br>
              <a:rPr lang="en-US" sz="2800" b="1" dirty="0" smtClean="0"/>
            </a:br>
            <a:r>
              <a:rPr lang="en-US" sz="2800" b="1" dirty="0" smtClean="0"/>
              <a:t>Attributes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START </a:t>
            </a:r>
            <a:r>
              <a:rPr lang="en-IN" sz="2400" b="1" u="sng" dirty="0" smtClean="0">
                <a:solidFill>
                  <a:srgbClr val="0070C0"/>
                </a:solidFill>
              </a:rPr>
              <a:t>WITH</a:t>
            </a:r>
          </a:p>
          <a:p>
            <a:pPr lvl="1"/>
            <a:r>
              <a:rPr lang="en-IN" dirty="0" smtClean="0"/>
              <a:t>Here </a:t>
            </a:r>
            <a:r>
              <a:rPr lang="en-IN" dirty="0" smtClean="0"/>
              <a:t>we </a:t>
            </a:r>
            <a:r>
              <a:rPr lang="en-IN" dirty="0" smtClean="0"/>
              <a:t>have to specify a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numeric value </a:t>
            </a:r>
            <a:r>
              <a:rPr lang="en-IN" dirty="0" smtClean="0"/>
              <a:t>from which </a:t>
            </a:r>
            <a:r>
              <a:rPr lang="en-IN" dirty="0" smtClean="0"/>
              <a:t>we </a:t>
            </a:r>
            <a:r>
              <a:rPr lang="en-IN" dirty="0" smtClean="0"/>
              <a:t>want </a:t>
            </a:r>
            <a:r>
              <a:rPr lang="en-IN" dirty="0" smtClean="0"/>
              <a:t>our </a:t>
            </a:r>
            <a:r>
              <a:rPr lang="en-IN" dirty="0" smtClean="0"/>
              <a:t>sequence to </a:t>
            </a:r>
            <a:r>
              <a:rPr lang="en-IN" b="1" dirty="0" smtClean="0">
                <a:solidFill>
                  <a:srgbClr val="7030A0"/>
                </a:solidFill>
              </a:rPr>
              <a:t>start</a:t>
            </a:r>
            <a:r>
              <a:rPr lang="en-IN" dirty="0" smtClean="0"/>
              <a:t>. 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Whatever </a:t>
            </a:r>
            <a:r>
              <a:rPr lang="en-IN" dirty="0" smtClean="0"/>
              <a:t>number </a:t>
            </a:r>
            <a:r>
              <a:rPr lang="en-IN" dirty="0" smtClean="0"/>
              <a:t>we </a:t>
            </a:r>
            <a:r>
              <a:rPr lang="en-IN" dirty="0" smtClean="0"/>
              <a:t>specify will be 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first number </a:t>
            </a:r>
            <a:r>
              <a:rPr lang="en-IN" dirty="0" smtClean="0"/>
              <a:t>generated by </a:t>
            </a:r>
            <a:r>
              <a:rPr lang="en-IN" dirty="0" smtClean="0"/>
              <a:t>our </a:t>
            </a:r>
            <a:r>
              <a:rPr lang="en-IN" b="1" dirty="0" smtClean="0">
                <a:solidFill>
                  <a:srgbClr val="7030A0"/>
                </a:solidFill>
              </a:rPr>
              <a:t>sequence</a:t>
            </a:r>
            <a:r>
              <a:rPr lang="en-IN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IN" dirty="0" smtClean="0"/>
              <a:t>The </a:t>
            </a:r>
            <a:r>
              <a:rPr lang="en-IN" b="1" dirty="0" smtClean="0">
                <a:solidFill>
                  <a:srgbClr val="0070C0"/>
                </a:solidFill>
              </a:rPr>
              <a:t>START WITH </a:t>
            </a:r>
            <a:r>
              <a:rPr lang="en-IN" dirty="0" smtClean="0"/>
              <a:t>clause starts the </a:t>
            </a:r>
            <a:r>
              <a:rPr lang="en-IN" b="1" dirty="0" smtClean="0">
                <a:solidFill>
                  <a:srgbClr val="7030A0"/>
                </a:solidFill>
              </a:rPr>
              <a:t>sequence</a:t>
            </a:r>
            <a:r>
              <a:rPr lang="en-IN" dirty="0" smtClean="0"/>
              <a:t> with the number </a:t>
            </a:r>
            <a:r>
              <a:rPr lang="en-IN" b="1" dirty="0" smtClean="0">
                <a:solidFill>
                  <a:srgbClr val="C00000"/>
                </a:solidFill>
              </a:rPr>
              <a:t>1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Description Of Sequence</a:t>
            </a:r>
            <a:br>
              <a:rPr lang="en-US" sz="2800" b="1" dirty="0" smtClean="0"/>
            </a:br>
            <a:r>
              <a:rPr lang="en-US" sz="2800" b="1" dirty="0" smtClean="0"/>
              <a:t>Attributes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INCREMENT BY</a:t>
            </a:r>
            <a:endParaRPr lang="en-IN" sz="2400" b="1" u="sng" dirty="0" smtClean="0">
              <a:solidFill>
                <a:srgbClr val="0070C0"/>
              </a:solidFill>
            </a:endParaRPr>
          </a:p>
          <a:p>
            <a:pPr lvl="1"/>
            <a:r>
              <a:rPr lang="en-IN" dirty="0" smtClean="0"/>
              <a:t>This </a:t>
            </a:r>
            <a:r>
              <a:rPr lang="en-IN" b="1" dirty="0" smtClean="0">
                <a:solidFill>
                  <a:srgbClr val="7030A0"/>
                </a:solidFill>
              </a:rPr>
              <a:t>attribute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/>
              <a:t>also takes a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numeric value</a:t>
            </a:r>
            <a:r>
              <a:rPr lang="en-IN" dirty="0" smtClean="0"/>
              <a:t>, to </a:t>
            </a:r>
            <a:r>
              <a:rPr lang="en-IN" b="1" dirty="0" smtClean="0">
                <a:solidFill>
                  <a:srgbClr val="00B050"/>
                </a:solidFill>
              </a:rPr>
              <a:t>increment </a:t>
            </a:r>
            <a:r>
              <a:rPr lang="en-IN" dirty="0" smtClean="0"/>
              <a:t>the </a:t>
            </a:r>
            <a:r>
              <a:rPr lang="en-IN" b="1" dirty="0" smtClean="0">
                <a:solidFill>
                  <a:srgbClr val="0070C0"/>
                </a:solidFill>
              </a:rPr>
              <a:t>sequence</a:t>
            </a:r>
            <a:r>
              <a:rPr lang="en-IN" dirty="0" smtClean="0"/>
              <a:t> by. 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b="1" dirty="0" smtClean="0">
                <a:solidFill>
                  <a:srgbClr val="C00000"/>
                </a:solidFill>
              </a:rPr>
              <a:t>number</a:t>
            </a:r>
            <a:r>
              <a:rPr lang="en-IN" dirty="0" smtClean="0"/>
              <a:t> that </a:t>
            </a:r>
            <a:r>
              <a:rPr lang="en-IN" dirty="0" smtClean="0"/>
              <a:t>we </a:t>
            </a:r>
            <a:r>
              <a:rPr lang="en-IN" b="1" dirty="0" smtClean="0">
                <a:solidFill>
                  <a:srgbClr val="0070C0"/>
                </a:solidFill>
              </a:rPr>
              <a:t>specify</a:t>
            </a:r>
            <a:r>
              <a:rPr lang="en-IN" dirty="0" smtClean="0"/>
              <a:t> here will serve as 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interval </a:t>
            </a:r>
            <a:r>
              <a:rPr lang="en-IN" dirty="0" smtClean="0"/>
              <a:t>between </a:t>
            </a:r>
            <a:r>
              <a:rPr lang="en-IN" b="1" dirty="0" smtClean="0">
                <a:solidFill>
                  <a:srgbClr val="002060"/>
                </a:solidFill>
              </a:rPr>
              <a:t>sequence numbers</a:t>
            </a:r>
            <a:r>
              <a:rPr lang="en-IN" dirty="0" smtClean="0"/>
              <a:t>. 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 smtClean="0"/>
              <a:t>value for </a:t>
            </a:r>
            <a:r>
              <a:rPr lang="en-IN" b="1" dirty="0" smtClean="0">
                <a:solidFill>
                  <a:srgbClr val="0070C0"/>
                </a:solidFill>
              </a:rPr>
              <a:t>INCREMENT BY </a:t>
            </a:r>
            <a:r>
              <a:rPr lang="en-IN" dirty="0" smtClean="0"/>
              <a:t>cannot be 0 but it can be any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positive</a:t>
            </a:r>
            <a:r>
              <a:rPr lang="en-IN" dirty="0" smtClean="0"/>
              <a:t> or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negative </a:t>
            </a:r>
            <a:r>
              <a:rPr lang="en-IN" dirty="0" smtClean="0"/>
              <a:t>value. 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If </a:t>
            </a:r>
            <a:r>
              <a:rPr lang="en-IN" dirty="0" smtClean="0"/>
              <a:t>this value is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negative</a:t>
            </a:r>
            <a:r>
              <a:rPr lang="en-IN" dirty="0" smtClean="0"/>
              <a:t>, then the sequence </a:t>
            </a:r>
            <a:r>
              <a:rPr lang="en-IN" b="1" dirty="0" smtClean="0">
                <a:solidFill>
                  <a:srgbClr val="C00000"/>
                </a:solidFill>
              </a:rPr>
              <a:t>descends</a:t>
            </a:r>
            <a:r>
              <a:rPr lang="en-IN" dirty="0" smtClean="0"/>
              <a:t>. If the value is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positive</a:t>
            </a:r>
            <a:r>
              <a:rPr lang="en-IN" dirty="0" smtClean="0"/>
              <a:t>, then the sequence </a:t>
            </a:r>
            <a:r>
              <a:rPr lang="en-IN" b="1" dirty="0" smtClean="0">
                <a:solidFill>
                  <a:srgbClr val="C00000"/>
                </a:solidFill>
              </a:rPr>
              <a:t>ascends</a:t>
            </a:r>
            <a:r>
              <a:rPr lang="en-IN" dirty="0" smtClean="0"/>
              <a:t>. If you omit this clause, then the interval defaults to 1.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Description Of Sequence</a:t>
            </a:r>
            <a:br>
              <a:rPr lang="en-US" sz="2800" b="1" dirty="0" smtClean="0"/>
            </a:br>
            <a:r>
              <a:rPr lang="en-US" sz="2800" b="1" dirty="0" smtClean="0"/>
              <a:t>Attributes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MAXVALUE</a:t>
            </a:r>
            <a:r>
              <a:rPr lang="en-IN" sz="2400" b="1" u="sng" dirty="0" smtClean="0"/>
              <a:t>/</a:t>
            </a:r>
            <a:r>
              <a:rPr lang="en-IN" sz="2400" b="1" u="sng" dirty="0" smtClean="0">
                <a:solidFill>
                  <a:srgbClr val="0070C0"/>
                </a:solidFill>
              </a:rPr>
              <a:t>NOMAXVALUE</a:t>
            </a:r>
            <a:endParaRPr lang="en-IN" sz="2400" b="1" u="sng" dirty="0" smtClean="0">
              <a:solidFill>
                <a:srgbClr val="0070C0"/>
              </a:solidFill>
            </a:endParaRPr>
          </a:p>
          <a:p>
            <a:pPr lvl="1"/>
            <a:r>
              <a:rPr lang="en-IN" dirty="0" smtClean="0"/>
              <a:t>Next </a:t>
            </a:r>
            <a:r>
              <a:rPr lang="en-IN" b="1" dirty="0" smtClean="0">
                <a:solidFill>
                  <a:srgbClr val="7030A0"/>
                </a:solidFill>
              </a:rPr>
              <a:t>attribute </a:t>
            </a:r>
            <a:r>
              <a:rPr lang="en-IN" dirty="0" smtClean="0"/>
              <a:t>is </a:t>
            </a:r>
            <a:r>
              <a:rPr lang="en-IN" b="1" dirty="0" smtClean="0">
                <a:solidFill>
                  <a:srgbClr val="0070C0"/>
                </a:solidFill>
              </a:rPr>
              <a:t>MAXVALUE</a:t>
            </a:r>
            <a:r>
              <a:rPr lang="en-IN" dirty="0" smtClean="0"/>
              <a:t> or </a:t>
            </a:r>
            <a:r>
              <a:rPr lang="en-IN" b="1" dirty="0" smtClean="0">
                <a:solidFill>
                  <a:srgbClr val="0070C0"/>
                </a:solidFill>
              </a:rPr>
              <a:t>NOMAXVALUE. </a:t>
            </a:r>
            <a:endParaRPr lang="en-IN" b="1" dirty="0" smtClean="0">
              <a:solidFill>
                <a:srgbClr val="0070C0"/>
              </a:solidFill>
            </a:endParaRP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Using </a:t>
            </a:r>
            <a:r>
              <a:rPr lang="en-IN" dirty="0" smtClean="0"/>
              <a:t>these </a:t>
            </a:r>
            <a:r>
              <a:rPr lang="en-IN" b="1" dirty="0" smtClean="0">
                <a:solidFill>
                  <a:srgbClr val="7030A0"/>
                </a:solidFill>
              </a:rPr>
              <a:t>attributes</a:t>
            </a:r>
            <a:r>
              <a:rPr lang="en-IN" dirty="0" smtClean="0"/>
              <a:t> </a:t>
            </a:r>
            <a:r>
              <a:rPr lang="en-IN" dirty="0" smtClean="0"/>
              <a:t>we </a:t>
            </a:r>
            <a:r>
              <a:rPr lang="en-IN" dirty="0" smtClean="0"/>
              <a:t>can set the </a:t>
            </a:r>
            <a:r>
              <a:rPr lang="en-IN" b="1" dirty="0" smtClean="0">
                <a:solidFill>
                  <a:srgbClr val="C00000"/>
                </a:solidFill>
              </a:rPr>
              <a:t>maximum upper bound </a:t>
            </a:r>
            <a:r>
              <a:rPr lang="en-IN" dirty="0" smtClean="0"/>
              <a:t>for </a:t>
            </a:r>
            <a:r>
              <a:rPr lang="en-IN" dirty="0" smtClean="0"/>
              <a:t>our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sequence</a:t>
            </a:r>
            <a:r>
              <a:rPr lang="en-IN" dirty="0" smtClean="0"/>
              <a:t>. 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Always </a:t>
            </a:r>
            <a:r>
              <a:rPr lang="en-IN" dirty="0" smtClean="0"/>
              <a:t>remember </a:t>
            </a:r>
            <a:r>
              <a:rPr lang="en-IN" b="1" dirty="0" smtClean="0">
                <a:solidFill>
                  <a:srgbClr val="0070C0"/>
                </a:solidFill>
              </a:rPr>
              <a:t>MAXVALUE</a:t>
            </a:r>
            <a:r>
              <a:rPr lang="en-IN" dirty="0" smtClean="0"/>
              <a:t> must be </a:t>
            </a:r>
            <a:r>
              <a:rPr lang="en-IN" b="1" dirty="0" smtClean="0">
                <a:solidFill>
                  <a:srgbClr val="00B050"/>
                </a:solidFill>
              </a:rPr>
              <a:t>equal to or greater than </a:t>
            </a:r>
            <a:r>
              <a:rPr lang="en-IN" b="1" dirty="0" smtClean="0">
                <a:solidFill>
                  <a:srgbClr val="0070C0"/>
                </a:solidFill>
              </a:rPr>
              <a:t>START WITH </a:t>
            </a:r>
            <a:r>
              <a:rPr lang="en-IN" dirty="0" smtClean="0"/>
              <a:t>and must be </a:t>
            </a:r>
            <a:r>
              <a:rPr lang="en-IN" b="1" dirty="0" smtClean="0">
                <a:solidFill>
                  <a:srgbClr val="C00000"/>
                </a:solidFill>
              </a:rPr>
              <a:t>greater than </a:t>
            </a:r>
            <a:r>
              <a:rPr lang="en-IN" dirty="0" smtClean="0"/>
              <a:t>the </a:t>
            </a:r>
            <a:r>
              <a:rPr lang="en-IN" b="1" dirty="0" smtClean="0">
                <a:solidFill>
                  <a:srgbClr val="0070C0"/>
                </a:solidFill>
              </a:rPr>
              <a:t>MINVALUE</a:t>
            </a:r>
            <a:r>
              <a:rPr lang="en-IN" dirty="0" smtClean="0"/>
              <a:t> </a:t>
            </a:r>
            <a:r>
              <a:rPr lang="en-IN" dirty="0" smtClean="0"/>
              <a:t>attribute. 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In </a:t>
            </a:r>
            <a:r>
              <a:rPr lang="en-IN" dirty="0" smtClean="0"/>
              <a:t>case </a:t>
            </a:r>
            <a:r>
              <a:rPr lang="en-IN" dirty="0" smtClean="0"/>
              <a:t>we </a:t>
            </a:r>
            <a:r>
              <a:rPr lang="en-IN" dirty="0" smtClean="0"/>
              <a:t>don’t want to set the </a:t>
            </a:r>
            <a:r>
              <a:rPr lang="en-IN" b="1" dirty="0" smtClean="0">
                <a:solidFill>
                  <a:srgbClr val="0070C0"/>
                </a:solidFill>
              </a:rPr>
              <a:t>MAXVALUE </a:t>
            </a:r>
            <a:r>
              <a:rPr lang="en-IN" dirty="0" smtClean="0"/>
              <a:t>for </a:t>
            </a:r>
            <a:r>
              <a:rPr lang="en-IN" dirty="0" smtClean="0"/>
              <a:t>our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sequence</a:t>
            </a:r>
            <a:r>
              <a:rPr lang="en-IN" dirty="0" smtClean="0"/>
              <a:t> then </a:t>
            </a:r>
            <a:r>
              <a:rPr lang="en-IN" dirty="0" smtClean="0"/>
              <a:t>we </a:t>
            </a:r>
            <a:r>
              <a:rPr lang="en-IN" dirty="0" smtClean="0"/>
              <a:t>can use </a:t>
            </a:r>
            <a:r>
              <a:rPr lang="en-IN" b="1" dirty="0" smtClean="0">
                <a:solidFill>
                  <a:srgbClr val="0070C0"/>
                </a:solidFill>
              </a:rPr>
              <a:t>NOMAXVALUE </a:t>
            </a:r>
            <a:r>
              <a:rPr lang="en-IN" dirty="0" smtClean="0"/>
              <a:t>attribute.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Description Of Sequence</a:t>
            </a:r>
            <a:br>
              <a:rPr lang="en-US" sz="2800" b="1" dirty="0" smtClean="0"/>
            </a:br>
            <a:r>
              <a:rPr lang="en-US" sz="2800" b="1" dirty="0" smtClean="0"/>
              <a:t>Attributes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MINVALUE</a:t>
            </a:r>
            <a:r>
              <a:rPr lang="en-IN" sz="2400" b="1" u="sng" dirty="0" smtClean="0"/>
              <a:t>/</a:t>
            </a:r>
            <a:r>
              <a:rPr lang="en-IN" sz="2400" b="1" u="sng" dirty="0" smtClean="0">
                <a:solidFill>
                  <a:srgbClr val="0070C0"/>
                </a:solidFill>
              </a:rPr>
              <a:t>NOMINVALUE</a:t>
            </a:r>
            <a:endParaRPr lang="en-IN" sz="2400" b="1" u="sng" dirty="0" smtClean="0">
              <a:solidFill>
                <a:srgbClr val="0070C0"/>
              </a:solidFill>
            </a:endParaRPr>
          </a:p>
          <a:p>
            <a:pPr lvl="1"/>
            <a:r>
              <a:rPr lang="en-IN" dirty="0" smtClean="0"/>
              <a:t>Similar to </a:t>
            </a:r>
            <a:r>
              <a:rPr lang="en-IN" b="1" dirty="0" smtClean="0">
                <a:solidFill>
                  <a:srgbClr val="0070C0"/>
                </a:solidFill>
              </a:rPr>
              <a:t>MAXVALUE</a:t>
            </a:r>
            <a:r>
              <a:rPr lang="en-IN" dirty="0" smtClean="0"/>
              <a:t> we use </a:t>
            </a:r>
            <a:r>
              <a:rPr lang="en-IN" b="1" dirty="0" smtClean="0">
                <a:solidFill>
                  <a:srgbClr val="0070C0"/>
                </a:solidFill>
              </a:rPr>
              <a:t>MINVALUE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7030A0"/>
                </a:solidFill>
              </a:rPr>
              <a:t>attribute</a:t>
            </a:r>
            <a:r>
              <a:rPr lang="en-IN" dirty="0" smtClean="0"/>
              <a:t> to set the lower bound of our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sequence. </a:t>
            </a:r>
            <a:endParaRPr lang="en-I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As </a:t>
            </a:r>
            <a:r>
              <a:rPr lang="en-IN" dirty="0" smtClean="0"/>
              <a:t>a value this </a:t>
            </a:r>
            <a:r>
              <a:rPr lang="en-IN" b="1" dirty="0" smtClean="0">
                <a:solidFill>
                  <a:srgbClr val="7030A0"/>
                </a:solidFill>
              </a:rPr>
              <a:t>attribute </a:t>
            </a:r>
            <a:r>
              <a:rPr lang="en-IN" dirty="0" smtClean="0"/>
              <a:t>also accepts the </a:t>
            </a:r>
            <a:r>
              <a:rPr lang="en-IN" b="1" dirty="0" smtClean="0">
                <a:solidFill>
                  <a:srgbClr val="C00000"/>
                </a:solidFill>
              </a:rPr>
              <a:t>numeric value </a:t>
            </a:r>
            <a:r>
              <a:rPr lang="en-IN" dirty="0" smtClean="0"/>
              <a:t>and should be less than or equal to </a:t>
            </a:r>
            <a:r>
              <a:rPr lang="en-IN" b="1" dirty="0" smtClean="0">
                <a:solidFill>
                  <a:srgbClr val="0070C0"/>
                </a:solidFill>
              </a:rPr>
              <a:t>START WITH </a:t>
            </a:r>
            <a:r>
              <a:rPr lang="en-IN" dirty="0" smtClean="0"/>
              <a:t>as well as less than </a:t>
            </a:r>
            <a:r>
              <a:rPr lang="en-IN" b="1" dirty="0" smtClean="0">
                <a:solidFill>
                  <a:srgbClr val="0070C0"/>
                </a:solidFill>
              </a:rPr>
              <a:t>MAXVALUE. </a:t>
            </a:r>
            <a:endParaRPr lang="en-IN" b="1" dirty="0" smtClean="0">
              <a:solidFill>
                <a:srgbClr val="0070C0"/>
              </a:solidFill>
            </a:endParaRP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In </a:t>
            </a:r>
            <a:r>
              <a:rPr lang="en-IN" dirty="0" smtClean="0"/>
              <a:t>case </a:t>
            </a:r>
            <a:r>
              <a:rPr lang="en-IN" dirty="0" smtClean="0"/>
              <a:t>we </a:t>
            </a:r>
            <a:r>
              <a:rPr lang="en-IN" b="1" dirty="0" smtClean="0">
                <a:solidFill>
                  <a:srgbClr val="00B050"/>
                </a:solidFill>
              </a:rPr>
              <a:t>don’t want to set the lower bound </a:t>
            </a:r>
            <a:r>
              <a:rPr lang="en-IN" dirty="0" smtClean="0"/>
              <a:t>for </a:t>
            </a:r>
            <a:r>
              <a:rPr lang="en-IN" dirty="0" smtClean="0"/>
              <a:t>our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sequence </a:t>
            </a:r>
            <a:r>
              <a:rPr lang="en-IN" dirty="0" smtClean="0"/>
              <a:t>then </a:t>
            </a:r>
            <a:r>
              <a:rPr lang="en-IN" dirty="0" smtClean="0"/>
              <a:t>we  </a:t>
            </a:r>
            <a:r>
              <a:rPr lang="en-IN" dirty="0" smtClean="0"/>
              <a:t>can use </a:t>
            </a:r>
            <a:r>
              <a:rPr lang="en-IN" b="1" dirty="0" smtClean="0">
                <a:solidFill>
                  <a:srgbClr val="0070C0"/>
                </a:solidFill>
              </a:rPr>
              <a:t>NOMINVALUE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7030A0"/>
                </a:solidFill>
              </a:rPr>
              <a:t>attribute</a:t>
            </a:r>
            <a:r>
              <a:rPr lang="en-IN" dirty="0" smtClean="0"/>
              <a:t> instead. 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Description Of Sequence</a:t>
            </a:r>
            <a:br>
              <a:rPr lang="en-US" sz="2800" b="1" dirty="0" smtClean="0"/>
            </a:br>
            <a:r>
              <a:rPr lang="en-US" sz="2800" b="1" dirty="0" smtClean="0"/>
              <a:t>Attributes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CACHE</a:t>
            </a:r>
            <a:r>
              <a:rPr lang="en-IN" sz="2400" b="1" u="sng" dirty="0" smtClean="0"/>
              <a:t>/</a:t>
            </a:r>
            <a:r>
              <a:rPr lang="en-IN" sz="2400" b="1" u="sng" dirty="0" smtClean="0">
                <a:solidFill>
                  <a:srgbClr val="0070C0"/>
                </a:solidFill>
              </a:rPr>
              <a:t>NOCACHE</a:t>
            </a:r>
            <a:endParaRPr lang="en-IN" sz="2400" b="1" u="sng" dirty="0" smtClean="0">
              <a:solidFill>
                <a:srgbClr val="0070C0"/>
              </a:solidFill>
            </a:endParaRPr>
          </a:p>
          <a:p>
            <a:pPr lvl="1"/>
            <a:r>
              <a:rPr lang="en-IN" dirty="0" smtClean="0"/>
              <a:t>As the value of </a:t>
            </a:r>
            <a:r>
              <a:rPr lang="en-IN" b="1" dirty="0" smtClean="0">
                <a:solidFill>
                  <a:srgbClr val="7030A0"/>
                </a:solidFill>
              </a:rPr>
              <a:t>cache attribute</a:t>
            </a:r>
            <a:r>
              <a:rPr lang="en-IN" dirty="0" smtClean="0"/>
              <a:t>, </a:t>
            </a:r>
            <a:r>
              <a:rPr lang="en-IN" dirty="0" smtClean="0"/>
              <a:t>we </a:t>
            </a:r>
            <a:r>
              <a:rPr lang="en-IN" dirty="0" smtClean="0"/>
              <a:t>specify the </a:t>
            </a:r>
            <a:r>
              <a:rPr lang="en-IN" b="1" dirty="0" smtClean="0">
                <a:solidFill>
                  <a:srgbClr val="00B050"/>
                </a:solidFill>
              </a:rPr>
              <a:t>number of integers </a:t>
            </a:r>
            <a:r>
              <a:rPr lang="en-IN" dirty="0" smtClean="0"/>
              <a:t>to keep in </a:t>
            </a:r>
            <a:r>
              <a:rPr lang="en-IN" b="1" dirty="0" smtClean="0">
                <a:solidFill>
                  <a:srgbClr val="C00000"/>
                </a:solidFill>
              </a:rPr>
              <a:t>memory</a:t>
            </a:r>
            <a:r>
              <a:rPr lang="en-IN" dirty="0" smtClean="0"/>
              <a:t>. 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 smtClean="0"/>
              <a:t>default </a:t>
            </a:r>
            <a:r>
              <a:rPr lang="en-IN" b="1" dirty="0" smtClean="0">
                <a:solidFill>
                  <a:srgbClr val="00B050"/>
                </a:solidFill>
              </a:rPr>
              <a:t>number of integers </a:t>
            </a:r>
            <a:r>
              <a:rPr lang="en-IN" dirty="0" smtClean="0"/>
              <a:t>to </a:t>
            </a:r>
            <a:r>
              <a:rPr lang="en-IN" b="1" dirty="0" smtClean="0">
                <a:solidFill>
                  <a:srgbClr val="0070C0"/>
                </a:solidFill>
              </a:rPr>
              <a:t>cache</a:t>
            </a:r>
            <a:r>
              <a:rPr lang="en-IN" dirty="0" smtClean="0"/>
              <a:t> is </a:t>
            </a:r>
            <a:r>
              <a:rPr lang="en-IN" b="1" dirty="0" smtClean="0">
                <a:solidFill>
                  <a:srgbClr val="C00000"/>
                </a:solidFill>
              </a:rPr>
              <a:t>20</a:t>
            </a:r>
            <a:r>
              <a:rPr lang="en-IN" dirty="0" smtClean="0"/>
              <a:t>. The </a:t>
            </a:r>
            <a:r>
              <a:rPr lang="en-IN" b="1" dirty="0" smtClean="0">
                <a:solidFill>
                  <a:srgbClr val="7030A0"/>
                </a:solidFill>
              </a:rPr>
              <a:t>minimum number of integers</a:t>
            </a:r>
            <a:r>
              <a:rPr lang="en-IN" dirty="0" smtClean="0"/>
              <a:t> that may be </a:t>
            </a:r>
            <a:r>
              <a:rPr lang="en-IN" b="1" dirty="0" smtClean="0">
                <a:solidFill>
                  <a:srgbClr val="0070C0"/>
                </a:solidFill>
              </a:rPr>
              <a:t>cached</a:t>
            </a:r>
            <a:r>
              <a:rPr lang="en-IN" dirty="0" smtClean="0"/>
              <a:t> is </a:t>
            </a:r>
            <a:r>
              <a:rPr lang="en-IN" b="1" dirty="0" smtClean="0">
                <a:solidFill>
                  <a:srgbClr val="C00000"/>
                </a:solidFill>
              </a:rPr>
              <a:t>2</a:t>
            </a:r>
            <a:r>
              <a:rPr lang="en-IN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IN" dirty="0" smtClean="0"/>
              <a:t>Specify </a:t>
            </a:r>
            <a:r>
              <a:rPr lang="en-IN" b="1" dirty="0" smtClean="0">
                <a:solidFill>
                  <a:srgbClr val="0070C0"/>
                </a:solidFill>
              </a:rPr>
              <a:t>NOCACHE</a:t>
            </a:r>
            <a:r>
              <a:rPr lang="en-IN" dirty="0" smtClean="0"/>
              <a:t> to indicate that values of 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sequence</a:t>
            </a:r>
            <a:r>
              <a:rPr lang="en-IN" dirty="0" smtClean="0"/>
              <a:t> are not </a:t>
            </a:r>
            <a:r>
              <a:rPr lang="en-IN" b="1" dirty="0" smtClean="0">
                <a:solidFill>
                  <a:srgbClr val="00B050"/>
                </a:solidFill>
              </a:rPr>
              <a:t>pre-allocated. </a:t>
            </a:r>
            <a:endParaRPr lang="en-IN" b="1" dirty="0" smtClean="0">
              <a:solidFill>
                <a:srgbClr val="00B050"/>
              </a:solidFill>
            </a:endParaRP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If </a:t>
            </a:r>
            <a:r>
              <a:rPr lang="en-IN" dirty="0" smtClean="0"/>
              <a:t>you omit both </a:t>
            </a:r>
            <a:r>
              <a:rPr lang="en-IN" b="1" dirty="0" smtClean="0">
                <a:solidFill>
                  <a:srgbClr val="0070C0"/>
                </a:solidFill>
              </a:rPr>
              <a:t>CACHE</a:t>
            </a:r>
            <a:r>
              <a:rPr lang="en-IN" dirty="0" smtClean="0"/>
              <a:t> and </a:t>
            </a:r>
            <a:r>
              <a:rPr lang="en-IN" b="1" dirty="0" smtClean="0">
                <a:solidFill>
                  <a:srgbClr val="0070C0"/>
                </a:solidFill>
              </a:rPr>
              <a:t>NOCACHE</a:t>
            </a:r>
            <a:r>
              <a:rPr lang="en-IN" dirty="0" smtClean="0"/>
              <a:t>, the database caches </a:t>
            </a:r>
            <a:r>
              <a:rPr lang="en-IN" b="1" dirty="0" smtClean="0">
                <a:solidFill>
                  <a:srgbClr val="C00000"/>
                </a:solidFill>
              </a:rPr>
              <a:t>20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sequence </a:t>
            </a:r>
            <a:r>
              <a:rPr lang="en-IN" dirty="0" smtClean="0"/>
              <a:t>numbers by default.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8148</TotalTime>
  <Words>1195</Words>
  <Application>Microsoft Office PowerPoint</Application>
  <PresentationFormat>On-screen Show (4:3)</PresentationFormat>
  <Paragraphs>202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Slide 1</vt:lpstr>
      <vt:lpstr>Today’s Agenda</vt:lpstr>
      <vt:lpstr> Introduction To Sequences</vt:lpstr>
      <vt:lpstr> Syntax Of Creating Sequence</vt:lpstr>
      <vt:lpstr> Description Of Sequence Attributes</vt:lpstr>
      <vt:lpstr> Description Of Sequence Attributes</vt:lpstr>
      <vt:lpstr> Description Of Sequence Attributes</vt:lpstr>
      <vt:lpstr> Description Of Sequence Attributes</vt:lpstr>
      <vt:lpstr> Description Of Sequence Attributes</vt:lpstr>
      <vt:lpstr> Description Of Sequence Attributes</vt:lpstr>
      <vt:lpstr> Description Of Sequence Attributes</vt:lpstr>
      <vt:lpstr> Points To Remember</vt:lpstr>
      <vt:lpstr> Example</vt:lpstr>
      <vt:lpstr> How To Use A Sequence ?</vt:lpstr>
      <vt:lpstr> How To Use A Sequence ?</vt:lpstr>
      <vt:lpstr> Point To Remember</vt:lpstr>
      <vt:lpstr> Using Sequence For Primary Key</vt:lpstr>
      <vt:lpstr> Altering A Sequence</vt:lpstr>
      <vt:lpstr> Example</vt:lpstr>
      <vt:lpstr> Restrictions On Alter Sequence</vt:lpstr>
      <vt:lpstr> Dropping A Sequence</vt:lpstr>
      <vt:lpstr> Obtaining Details Of Sequence</vt:lpstr>
      <vt:lpstr> Restrictions On Using Sequence</vt:lpstr>
      <vt:lpstr> Restrictions On Using Sequence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752</cp:revision>
  <dcterms:created xsi:type="dcterms:W3CDTF">2015-12-21T13:46:48Z</dcterms:created>
  <dcterms:modified xsi:type="dcterms:W3CDTF">2020-07-27T09:15:13Z</dcterms:modified>
</cp:coreProperties>
</file>