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575" r:id="rId4"/>
    <p:sldId id="928" r:id="rId5"/>
    <p:sldId id="929" r:id="rId6"/>
    <p:sldId id="930" r:id="rId7"/>
    <p:sldId id="931" r:id="rId8"/>
    <p:sldId id="934" r:id="rId9"/>
    <p:sldId id="950" r:id="rId10"/>
    <p:sldId id="932" r:id="rId11"/>
    <p:sldId id="933" r:id="rId12"/>
    <p:sldId id="936" r:id="rId13"/>
    <p:sldId id="937" r:id="rId14"/>
    <p:sldId id="938" r:id="rId15"/>
    <p:sldId id="939" r:id="rId16"/>
    <p:sldId id="940" r:id="rId17"/>
    <p:sldId id="942" r:id="rId18"/>
    <p:sldId id="943" r:id="rId19"/>
    <p:sldId id="941" r:id="rId20"/>
    <p:sldId id="944" r:id="rId21"/>
    <p:sldId id="946" r:id="rId22"/>
    <p:sldId id="947" r:id="rId23"/>
    <p:sldId id="94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31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Understanding </a:t>
            </a:r>
            <a:br>
              <a:rPr lang="en-US" sz="3000" b="1" dirty="0" smtClean="0"/>
            </a:br>
            <a:r>
              <a:rPr lang="en-US" sz="3000" b="1" dirty="0" smtClean="0"/>
              <a:t>Composite Index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Sometimes</a:t>
            </a:r>
            <a:r>
              <a:rPr lang="en-IN" sz="2400" dirty="0" smtClean="0"/>
              <a:t>, it is </a:t>
            </a:r>
            <a:r>
              <a:rPr lang="en-IN" sz="2400" b="1" dirty="0" smtClean="0">
                <a:solidFill>
                  <a:srgbClr val="00B050"/>
                </a:solidFill>
              </a:rPr>
              <a:t>useful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build indexes </a:t>
            </a:r>
            <a:r>
              <a:rPr lang="en-IN" sz="2400" dirty="0" smtClean="0"/>
              <a:t>based on </a:t>
            </a:r>
            <a:r>
              <a:rPr lang="en-IN" sz="2400" b="1" dirty="0" smtClean="0">
                <a:solidFill>
                  <a:srgbClr val="002060"/>
                </a:solidFill>
              </a:rPr>
              <a:t>multiple columns</a:t>
            </a:r>
            <a:r>
              <a:rPr lang="en-IN" sz="2400" dirty="0" smtClean="0"/>
              <a:t>; this type of </a:t>
            </a:r>
            <a:r>
              <a:rPr lang="en-IN" sz="2400" b="1" dirty="0" smtClean="0">
                <a:solidFill>
                  <a:srgbClr val="C00000"/>
                </a:solidFill>
              </a:rPr>
              <a:t>index </a:t>
            </a:r>
            <a:r>
              <a:rPr lang="en-IN" sz="2400" dirty="0" smtClean="0"/>
              <a:t>is called a </a:t>
            </a:r>
            <a:r>
              <a:rPr lang="en-IN" sz="2400" b="1" dirty="0" smtClean="0">
                <a:solidFill>
                  <a:srgbClr val="0070C0"/>
                </a:solidFill>
              </a:rPr>
              <a:t>composite index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0070C0"/>
                </a:solidFill>
              </a:rPr>
              <a:t>concatenated index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 smtClean="0"/>
              <a:t>example, </a:t>
            </a:r>
            <a:r>
              <a:rPr lang="en-IN" sz="2400" dirty="0" smtClean="0"/>
              <a:t>we  </a:t>
            </a:r>
            <a:r>
              <a:rPr lang="en-IN" sz="2400" dirty="0" smtClean="0"/>
              <a:t>can create a </a:t>
            </a:r>
            <a:r>
              <a:rPr lang="en-IN" sz="2400" b="1" dirty="0" smtClean="0">
                <a:solidFill>
                  <a:srgbClr val="0070C0"/>
                </a:solidFill>
              </a:rPr>
              <a:t>composite index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two columns </a:t>
            </a:r>
            <a:r>
              <a:rPr lang="en-IN" sz="2400" dirty="0" smtClean="0"/>
              <a:t>with a </a:t>
            </a:r>
            <a:r>
              <a:rPr lang="en-IN" sz="2400" b="1" u="sng" dirty="0" smtClean="0">
                <a:solidFill>
                  <a:srgbClr val="002060"/>
                </a:solidFill>
              </a:rPr>
              <a:t>low selectivity </a:t>
            </a:r>
            <a:r>
              <a:rPr lang="en-IN" sz="2400" dirty="0" smtClean="0"/>
              <a:t>(that is, not many distinct values).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combination</a:t>
            </a:r>
            <a:r>
              <a:rPr lang="en-IN" sz="2400" dirty="0" smtClean="0"/>
              <a:t> of these </a:t>
            </a:r>
            <a:r>
              <a:rPr lang="en-IN" sz="2400" b="1" dirty="0" smtClean="0">
                <a:solidFill>
                  <a:srgbClr val="002060"/>
                </a:solidFill>
              </a:rPr>
              <a:t>low-selectivity </a:t>
            </a:r>
            <a:r>
              <a:rPr lang="en-IN" sz="2400" dirty="0" smtClean="0"/>
              <a:t>values makes the </a:t>
            </a:r>
            <a:r>
              <a:rPr lang="en-IN" sz="2400" b="1" dirty="0" smtClean="0">
                <a:solidFill>
                  <a:srgbClr val="0070C0"/>
                </a:solidFill>
              </a:rPr>
              <a:t>composite index </a:t>
            </a:r>
            <a:r>
              <a:rPr lang="en-IN" sz="2400" dirty="0" smtClean="0"/>
              <a:t>more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selective</a:t>
            </a:r>
            <a:r>
              <a:rPr lang="en-IN" sz="2400" dirty="0" smtClean="0"/>
              <a:t>. 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Composite Index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INDEX </a:t>
            </a:r>
            <a:r>
              <a:rPr lang="en-IN" sz="2400" b="1" dirty="0" err="1" smtClean="0">
                <a:solidFill>
                  <a:srgbClr val="002060"/>
                </a:solidFill>
              </a:rPr>
              <a:t>index_name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smtClean="0">
                <a:solidFill>
                  <a:srgbClr val="002060"/>
                </a:solidFill>
              </a:rPr>
              <a:t>column_name1,column_name2,. . .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Example: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INDEX </a:t>
            </a:r>
            <a:r>
              <a:rPr lang="en-IN" sz="2400" b="1" dirty="0" smtClean="0">
                <a:solidFill>
                  <a:srgbClr val="002060"/>
                </a:solidFill>
              </a:rPr>
              <a:t>Vendor_Ind2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err="1" smtClean="0">
                <a:solidFill>
                  <a:srgbClr val="002060"/>
                </a:solidFill>
              </a:rPr>
              <a:t>Vendor_Master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rgbClr val="002060"/>
                </a:solidFill>
              </a:rPr>
              <a:t>vid,pid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 To Remember !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Columns</a:t>
            </a:r>
            <a:r>
              <a:rPr lang="en-IN" sz="2400" dirty="0" smtClean="0"/>
              <a:t> that are </a:t>
            </a:r>
            <a:r>
              <a:rPr lang="en-IN" sz="2400" b="1" dirty="0" smtClean="0">
                <a:solidFill>
                  <a:srgbClr val="7030A0"/>
                </a:solidFill>
              </a:rPr>
              <a:t>used together frequently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clause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combined with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1"/>
                </a:solidFill>
              </a:rPr>
              <a:t>AND logical operator </a:t>
            </a:r>
            <a:r>
              <a:rPr lang="en-IN" sz="2400" dirty="0" smtClean="0"/>
              <a:t>are often </a:t>
            </a:r>
            <a:r>
              <a:rPr lang="en-IN" sz="2400" b="1" dirty="0" smtClean="0">
                <a:solidFill>
                  <a:srgbClr val="00B050"/>
                </a:solidFill>
              </a:rPr>
              <a:t>good candidates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0070C0"/>
                </a:solidFill>
              </a:rPr>
              <a:t>composite </a:t>
            </a:r>
            <a:r>
              <a:rPr lang="en-IN" sz="2400" b="1" dirty="0" smtClean="0">
                <a:solidFill>
                  <a:srgbClr val="0070C0"/>
                </a:solidFill>
              </a:rPr>
              <a:t>index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individual columns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can affect </a:t>
            </a:r>
            <a:r>
              <a:rPr lang="en-IN" sz="2400" b="1" dirty="0" smtClean="0">
                <a:solidFill>
                  <a:srgbClr val="002060"/>
                </a:solidFill>
              </a:rPr>
              <a:t>query performance.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Choose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 column </a:t>
            </a:r>
            <a:r>
              <a:rPr lang="en-IN" sz="2400" dirty="0" smtClean="0"/>
              <a:t>you use </a:t>
            </a:r>
            <a:r>
              <a:rPr lang="en-IN" sz="2400" b="1" dirty="0" smtClean="0">
                <a:solidFill>
                  <a:srgbClr val="00B050"/>
                </a:solidFill>
              </a:rPr>
              <a:t>most frequently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WHERE </a:t>
            </a:r>
            <a:r>
              <a:rPr lang="en-IN" sz="2400" dirty="0" smtClean="0"/>
              <a:t>clause first.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 columns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7030A0"/>
                </a:solidFill>
              </a:rPr>
              <a:t>accessed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00B050"/>
                </a:solidFill>
              </a:rPr>
              <a:t>equal frequency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7030A0"/>
                </a:solidFill>
              </a:rPr>
              <a:t>choose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 with the </a:t>
            </a:r>
            <a:r>
              <a:rPr lang="en-IN" sz="2400" b="1" dirty="0" smtClean="0">
                <a:solidFill>
                  <a:srgbClr val="002060"/>
                </a:solidFill>
              </a:rPr>
              <a:t>highest selectivity.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 To Remember !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PID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 </a:t>
            </a:r>
            <a:r>
              <a:rPr lang="en-IN" sz="2400" dirty="0" smtClean="0"/>
              <a:t>has </a:t>
            </a:r>
            <a:r>
              <a:rPr lang="en-IN" sz="2400" b="1" dirty="0" smtClean="0">
                <a:solidFill>
                  <a:srgbClr val="0070C0"/>
                </a:solidFill>
              </a:rPr>
              <a:t>very few </a:t>
            </a:r>
            <a:r>
              <a:rPr lang="en-IN" sz="2400" dirty="0" smtClean="0"/>
              <a:t>distinct values </a:t>
            </a:r>
            <a:r>
              <a:rPr lang="en-IN" sz="2400" dirty="0" smtClean="0"/>
              <a:t>then it is </a:t>
            </a:r>
            <a:r>
              <a:rPr lang="en-IN" sz="2400" b="1" dirty="0" smtClean="0">
                <a:solidFill>
                  <a:srgbClr val="00B050"/>
                </a:solidFill>
              </a:rPr>
              <a:t>considered</a:t>
            </a:r>
            <a:r>
              <a:rPr lang="en-IN" sz="2400" dirty="0" smtClean="0"/>
              <a:t>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2060"/>
                </a:solidFill>
              </a:rPr>
              <a:t>low-selectivity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column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Access </a:t>
            </a:r>
            <a:r>
              <a:rPr lang="en-IN" sz="2400" dirty="0" smtClean="0"/>
              <a:t>against an </a:t>
            </a:r>
            <a:r>
              <a:rPr lang="en-IN" sz="2400" b="1" dirty="0" smtClean="0">
                <a:solidFill>
                  <a:srgbClr val="C00000"/>
                </a:solidFill>
              </a:rPr>
              <a:t>index </a:t>
            </a:r>
            <a:r>
              <a:rPr lang="en-IN" sz="2400" dirty="0" smtClean="0"/>
              <a:t>with a </a:t>
            </a:r>
            <a:r>
              <a:rPr lang="en-IN" sz="2400" b="1" dirty="0" smtClean="0">
                <a:solidFill>
                  <a:srgbClr val="002060"/>
                </a:solidFill>
              </a:rPr>
              <a:t>low-selectivity column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leading edge </a:t>
            </a:r>
            <a:r>
              <a:rPr lang="en-IN" sz="2400" dirty="0" smtClean="0"/>
              <a:t>requires </a:t>
            </a:r>
            <a:r>
              <a:rPr lang="en-IN" sz="2400" b="1" dirty="0" smtClean="0">
                <a:solidFill>
                  <a:srgbClr val="7030A0"/>
                </a:solidFill>
              </a:rPr>
              <a:t>more index block </a:t>
            </a:r>
            <a:r>
              <a:rPr lang="en-IN" sz="2400" dirty="0" smtClean="0"/>
              <a:t>reads and is therefore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less desirable.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NULLs And Indexes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NULL</a:t>
            </a:r>
            <a:r>
              <a:rPr lang="en-IN" sz="2400" dirty="0" smtClean="0"/>
              <a:t> values are </a:t>
            </a:r>
            <a:r>
              <a:rPr lang="en-IN" sz="2400" b="1" dirty="0" smtClean="0">
                <a:solidFill>
                  <a:srgbClr val="00B050"/>
                </a:solidFill>
              </a:rPr>
              <a:t>not stored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index</a:t>
            </a:r>
            <a:r>
              <a:rPr lang="en-IN" sz="2400" dirty="0" smtClean="0"/>
              <a:t>, unless it is a </a:t>
            </a:r>
            <a:r>
              <a:rPr lang="en-IN" sz="2400" b="1" dirty="0" smtClean="0">
                <a:solidFill>
                  <a:srgbClr val="C00000"/>
                </a:solidFill>
              </a:rPr>
              <a:t>composite index </a:t>
            </a:r>
            <a:r>
              <a:rPr lang="en-IN" sz="2400" dirty="0" smtClean="0"/>
              <a:t>where at least the </a:t>
            </a:r>
            <a:r>
              <a:rPr lang="en-IN" sz="2400" b="1" dirty="0" smtClean="0">
                <a:solidFill>
                  <a:srgbClr val="7030A0"/>
                </a:solidFill>
              </a:rPr>
              <a:t>first column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contains a value.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following query </a:t>
            </a:r>
            <a:r>
              <a:rPr lang="en-IN" sz="2400" b="1" dirty="0" smtClean="0">
                <a:solidFill>
                  <a:srgbClr val="7030A0"/>
                </a:solidFill>
              </a:rPr>
              <a:t>does not </a:t>
            </a:r>
            <a:r>
              <a:rPr lang="en-IN" sz="2400" dirty="0" smtClean="0"/>
              <a:t>make use of the </a:t>
            </a:r>
            <a:r>
              <a:rPr lang="en-IN" sz="2400" b="1" dirty="0" smtClean="0">
                <a:solidFill>
                  <a:srgbClr val="C00000"/>
                </a:solidFill>
              </a:rPr>
              <a:t>single-column </a:t>
            </a:r>
            <a:r>
              <a:rPr lang="en-IN" sz="2400" dirty="0" smtClean="0"/>
              <a:t>index on the </a:t>
            </a:r>
            <a:r>
              <a:rPr lang="en-IN" sz="2400" b="1" dirty="0" smtClean="0">
                <a:solidFill>
                  <a:srgbClr val="0070C0"/>
                </a:solidFill>
              </a:rPr>
              <a:t>VID</a:t>
            </a:r>
            <a:r>
              <a:rPr lang="en-IN" sz="2400" dirty="0" smtClean="0"/>
              <a:t> column: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Vendor_Master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is null;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Unique Indexes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Unique indexes </a:t>
            </a:r>
            <a:r>
              <a:rPr lang="en-US" sz="2400" dirty="0" smtClean="0"/>
              <a:t>are a </a:t>
            </a:r>
            <a:r>
              <a:rPr lang="en-US" sz="2400" b="1" dirty="0" smtClean="0">
                <a:solidFill>
                  <a:srgbClr val="00B050"/>
                </a:solidFill>
              </a:rPr>
              <a:t>special type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index</a:t>
            </a:r>
            <a:r>
              <a:rPr lang="en-US" sz="2400" dirty="0" smtClean="0"/>
              <a:t> created using the command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UNIQUE INDEX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Unique Index </a:t>
            </a:r>
            <a:r>
              <a:rPr lang="en-US" sz="2400" b="1" dirty="0" smtClean="0">
                <a:solidFill>
                  <a:srgbClr val="00B050"/>
                </a:solidFill>
              </a:rPr>
              <a:t>automatically applies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7030A0"/>
                </a:solidFill>
              </a:rPr>
              <a:t>UNIQUE CONSTRAINT</a:t>
            </a:r>
            <a:r>
              <a:rPr lang="en-US" sz="2400" dirty="0" smtClean="0"/>
              <a:t> also but can only be </a:t>
            </a:r>
            <a:r>
              <a:rPr lang="en-US" sz="2400" b="1" dirty="0" smtClean="0">
                <a:solidFill>
                  <a:srgbClr val="002060"/>
                </a:solidFill>
              </a:rPr>
              <a:t>created </a:t>
            </a:r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 </a:t>
            </a:r>
            <a:r>
              <a:rPr lang="en-US" sz="2400" dirty="0" smtClean="0"/>
              <a:t>used for </a:t>
            </a:r>
            <a:r>
              <a:rPr lang="en-US" sz="2400" b="1" dirty="0" smtClean="0">
                <a:solidFill>
                  <a:srgbClr val="C00000"/>
                </a:solidFill>
              </a:rPr>
              <a:t>indexing</a:t>
            </a:r>
            <a:r>
              <a:rPr lang="en-US" sz="2400" dirty="0" smtClean="0"/>
              <a:t> is having </a:t>
            </a:r>
            <a:r>
              <a:rPr lang="en-US" sz="2400" b="1" dirty="0" smtClean="0">
                <a:solidFill>
                  <a:srgbClr val="0070C0"/>
                </a:solidFill>
              </a:rPr>
              <a:t>unique values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An Important Point!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apply a </a:t>
            </a:r>
            <a:r>
              <a:rPr lang="en-US" sz="2400" b="1" dirty="0" smtClean="0">
                <a:solidFill>
                  <a:srgbClr val="0070C0"/>
                </a:solidFill>
              </a:rPr>
              <a:t>PRIMARY KEY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0070C0"/>
                </a:solidFill>
              </a:rPr>
              <a:t>UNIQUE CONSTRAINT </a:t>
            </a:r>
            <a:r>
              <a:rPr lang="en-US" sz="2400" dirty="0" smtClean="0"/>
              <a:t>on a table 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automatically creates a </a:t>
            </a:r>
            <a:r>
              <a:rPr lang="en-US" sz="2400" b="1" dirty="0" smtClean="0">
                <a:solidFill>
                  <a:srgbClr val="C00000"/>
                </a:solidFill>
              </a:rPr>
              <a:t>UNIQUE index </a:t>
            </a:r>
            <a:r>
              <a:rPr lang="en-US" sz="2400" dirty="0" smtClean="0"/>
              <a:t>on those columns.</a:t>
            </a:r>
          </a:p>
          <a:p>
            <a:endParaRPr lang="en-US" sz="2400" dirty="0" smtClean="0"/>
          </a:p>
          <a:p>
            <a:r>
              <a:rPr lang="en-US" sz="2400" dirty="0" smtClean="0"/>
              <a:t>Such </a:t>
            </a:r>
            <a:r>
              <a:rPr lang="en-US" sz="2400" b="1" dirty="0" smtClean="0">
                <a:solidFill>
                  <a:srgbClr val="C00000"/>
                </a:solidFill>
              </a:rPr>
              <a:t>indexes</a:t>
            </a:r>
            <a:r>
              <a:rPr lang="en-US" sz="2400" dirty="0" smtClean="0"/>
              <a:t> are also called </a:t>
            </a:r>
            <a:r>
              <a:rPr lang="en-US" sz="2400" b="1" dirty="0" smtClean="0">
                <a:solidFill>
                  <a:srgbClr val="C00000"/>
                </a:solidFill>
              </a:rPr>
              <a:t>IMPLICIT INDEX.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Unique Index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IN" sz="2400" b="1" dirty="0" smtClean="0">
                <a:solidFill>
                  <a:srgbClr val="002060"/>
                </a:solidFill>
              </a:rPr>
              <a:t>UNIQUE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INDEX </a:t>
            </a:r>
            <a:r>
              <a:rPr lang="en-IN" sz="2400" b="1" dirty="0" err="1" smtClean="0">
                <a:solidFill>
                  <a:srgbClr val="002060"/>
                </a:solidFill>
              </a:rPr>
              <a:t>index_name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rgbClr val="002060"/>
                </a:solidFill>
              </a:rPr>
              <a:t>column_name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Example: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UNIQUE INDEX </a:t>
            </a:r>
            <a:r>
              <a:rPr lang="en-IN" sz="2400" b="1" dirty="0" smtClean="0">
                <a:solidFill>
                  <a:srgbClr val="002060"/>
                </a:solidFill>
              </a:rPr>
              <a:t>Vendor_Ind3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err="1" smtClean="0">
                <a:solidFill>
                  <a:srgbClr val="002060"/>
                </a:solidFill>
              </a:rPr>
              <a:t>Vendor_Master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rgbClr val="002060"/>
                </a:solidFill>
              </a:rPr>
              <a:t>vid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Function Based Index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the following index command: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INDEX </a:t>
            </a:r>
            <a:r>
              <a:rPr lang="en-US" sz="2400" b="1" dirty="0" err="1" smtClean="0">
                <a:solidFill>
                  <a:srgbClr val="002060"/>
                </a:solidFill>
              </a:rPr>
              <a:t>Emp_Ind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</a:rPr>
              <a:t>Ename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Now consider the following query: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smtClean="0">
                <a:solidFill>
                  <a:srgbClr val="002060"/>
                </a:solidFill>
              </a:rPr>
              <a:t>lower(</a:t>
            </a:r>
            <a:r>
              <a:rPr lang="en-US" sz="2400" b="1" dirty="0" err="1" smtClean="0">
                <a:solidFill>
                  <a:srgbClr val="002060"/>
                </a:solidFill>
              </a:rPr>
              <a:t>ename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amit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’;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Function Based Index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When the </a:t>
            </a:r>
            <a:r>
              <a:rPr lang="en-US" sz="2400" b="1" dirty="0" smtClean="0">
                <a:solidFill>
                  <a:srgbClr val="0070C0"/>
                </a:solidFill>
              </a:rPr>
              <a:t>query</a:t>
            </a:r>
            <a:r>
              <a:rPr lang="en-US" sz="2400" dirty="0" smtClean="0"/>
              <a:t> mentioned on the </a:t>
            </a:r>
            <a:r>
              <a:rPr lang="en-US" sz="2400" b="1" dirty="0" smtClean="0">
                <a:solidFill>
                  <a:srgbClr val="7030A0"/>
                </a:solidFill>
              </a:rPr>
              <a:t>previous slide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executed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7030A0"/>
                </a:solidFill>
              </a:rPr>
              <a:t>not refer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index table </a:t>
            </a:r>
            <a:r>
              <a:rPr lang="en-US" sz="2400" dirty="0" smtClean="0"/>
              <a:t>because the </a:t>
            </a:r>
            <a:r>
              <a:rPr lang="en-US" sz="2400" b="1" dirty="0" smtClean="0">
                <a:solidFill>
                  <a:srgbClr val="0070C0"/>
                </a:solidFill>
              </a:rPr>
              <a:t>query</a:t>
            </a:r>
            <a:r>
              <a:rPr lang="en-US" sz="2400" dirty="0" smtClean="0"/>
              <a:t> is 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LOWER(ENAME) </a:t>
            </a:r>
            <a:r>
              <a:rPr lang="en-US" sz="2400" dirty="0" smtClean="0"/>
              <a:t>while </a:t>
            </a:r>
            <a:r>
              <a:rPr lang="en-US" sz="2400" b="1" dirty="0" smtClean="0">
                <a:solidFill>
                  <a:srgbClr val="C00000"/>
                </a:solidFill>
              </a:rPr>
              <a:t>index</a:t>
            </a:r>
            <a:r>
              <a:rPr lang="en-US" sz="2400" dirty="0" smtClean="0"/>
              <a:t> is only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ENAME.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handle this situation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advices us to create </a:t>
            </a:r>
            <a:r>
              <a:rPr lang="en-US" sz="2400" b="1" dirty="0" smtClean="0">
                <a:solidFill>
                  <a:srgbClr val="0070C0"/>
                </a:solidFill>
              </a:rPr>
              <a:t>FUNCTION BASED INDEXES</a:t>
            </a:r>
            <a:r>
              <a:rPr lang="en-US" sz="2400" dirty="0" smtClean="0"/>
              <a:t> as shown below: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 </a:t>
            </a:r>
            <a:r>
              <a:rPr lang="en-US" sz="2400" b="1" dirty="0" err="1" smtClean="0">
                <a:solidFill>
                  <a:srgbClr val="002060"/>
                </a:solidFill>
              </a:rPr>
              <a:t>Emp_Ind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</a:rPr>
              <a:t>lower(</a:t>
            </a:r>
            <a:r>
              <a:rPr lang="en-US" sz="2400" b="1" dirty="0" err="1" smtClean="0">
                <a:solidFill>
                  <a:srgbClr val="002060"/>
                </a:solidFill>
              </a:rPr>
              <a:t>Ename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B050"/>
                </a:solidFill>
              </a:rPr>
              <a:t>allows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2060"/>
                </a:solidFill>
              </a:rPr>
              <a:t>case-insensitive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searches</a:t>
            </a:r>
            <a:r>
              <a:rPr lang="en-IN" sz="2400" dirty="0" smtClean="0"/>
              <a:t> on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ENAME </a:t>
            </a:r>
            <a:r>
              <a:rPr lang="en-IN" sz="2400" dirty="0" smtClean="0"/>
              <a:t>column.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Indexes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Benefits Of Indexes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Types Of Indexes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Single Index And Composite Index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Implicit Index And Function Based Index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Removing Indexes</a:t>
            </a: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Obtaining Details </a:t>
            </a:r>
            <a:r>
              <a:rPr lang="en-US" sz="2900" b="1" smtClean="0">
                <a:solidFill>
                  <a:srgbClr val="C00000"/>
                </a:solidFill>
                <a:latin typeface="Corbel" pitchFamily="34" charset="0"/>
              </a:rPr>
              <a:t>Of </a:t>
            </a:r>
            <a:r>
              <a:rPr lang="en-US" sz="2900" b="1" smtClean="0">
                <a:solidFill>
                  <a:srgbClr val="C00000"/>
                </a:solidFill>
                <a:latin typeface="Corbel" pitchFamily="34" charset="0"/>
              </a:rPr>
              <a:t>Index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Removing Indexes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drop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, use the </a:t>
            </a:r>
            <a:r>
              <a:rPr lang="en-IN" sz="2400" b="1" dirty="0" smtClean="0">
                <a:solidFill>
                  <a:srgbClr val="0070C0"/>
                </a:solidFill>
              </a:rPr>
              <a:t>DROP INDEX </a:t>
            </a:r>
            <a:r>
              <a:rPr lang="en-IN" sz="2400" dirty="0" smtClean="0"/>
              <a:t>command. </a:t>
            </a:r>
            <a:endParaRPr lang="en-IN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DROP INDEX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index_name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However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above command </a:t>
            </a:r>
            <a:r>
              <a:rPr lang="en-US" sz="2400" dirty="0" smtClean="0"/>
              <a:t>allows </a:t>
            </a:r>
            <a:r>
              <a:rPr lang="en-US" sz="2400" b="1" dirty="0" smtClean="0">
                <a:solidFill>
                  <a:srgbClr val="7030A0"/>
                </a:solidFill>
              </a:rPr>
              <a:t>deletion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indexes </a:t>
            </a:r>
            <a:r>
              <a:rPr lang="en-US" sz="2400" dirty="0" smtClean="0"/>
              <a:t>we have created </a:t>
            </a:r>
            <a:r>
              <a:rPr lang="en-US" sz="2400" b="1" dirty="0" smtClean="0">
                <a:solidFill>
                  <a:srgbClr val="002060"/>
                </a:solidFill>
              </a:rPr>
              <a:t>explicitly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not those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creates </a:t>
            </a:r>
            <a:r>
              <a:rPr lang="en-US" sz="2400" b="1" dirty="0" smtClean="0">
                <a:solidFill>
                  <a:srgbClr val="7030A0"/>
                </a:solidFill>
              </a:rPr>
              <a:t>implicitly</a:t>
            </a:r>
            <a:r>
              <a:rPr lang="en-US" sz="2400" b="1" dirty="0" smtClean="0"/>
              <a:t> </a:t>
            </a:r>
            <a:r>
              <a:rPr lang="en-US" sz="2400" dirty="0" smtClean="0"/>
              <a:t>for us.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</a:t>
            </a:r>
            <a:r>
              <a:rPr lang="en-US" sz="3000" b="1" dirty="0" smtClean="0"/>
              <a:t>Indexes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Whenever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2060"/>
                </a:solidFill>
              </a:rPr>
              <a:t>apply </a:t>
            </a:r>
            <a:r>
              <a:rPr lang="en-IN" sz="2400" b="1" dirty="0" smtClean="0">
                <a:solidFill>
                  <a:srgbClr val="002060"/>
                </a:solidFill>
              </a:rPr>
              <a:t>indexes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, 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70C0"/>
                </a:solidFill>
              </a:rPr>
              <a:t>internally maintains </a:t>
            </a:r>
            <a:r>
              <a:rPr lang="en-IN" sz="2400" dirty="0" smtClean="0"/>
              <a:t>it’s details in it’s </a:t>
            </a:r>
            <a:r>
              <a:rPr lang="en-IN" sz="2400" b="1" dirty="0" smtClean="0">
                <a:solidFill>
                  <a:srgbClr val="002060"/>
                </a:solidFill>
              </a:rPr>
              <a:t>DATA DICTIONARIES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 smtClean="0"/>
              <a:t>indexe</a:t>
            </a:r>
            <a:r>
              <a:rPr lang="en-IN" sz="2400" dirty="0" smtClean="0"/>
              <a:t>s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has </a:t>
            </a:r>
            <a:r>
              <a:rPr lang="en-IN" sz="2400" dirty="0" smtClean="0"/>
              <a:t>2 </a:t>
            </a:r>
            <a:r>
              <a:rPr lang="en-IN" sz="2400" b="1" dirty="0" smtClean="0">
                <a:solidFill>
                  <a:srgbClr val="7030A0"/>
                </a:solidFill>
              </a:rPr>
              <a:t>DATA DICTIONARIES</a:t>
            </a:r>
            <a:r>
              <a:rPr lang="en-IN" sz="2400" dirty="0" smtClean="0"/>
              <a:t>: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USER_INDEXES</a:t>
            </a:r>
            <a:endParaRPr lang="en-IN" b="1" dirty="0" smtClean="0">
              <a:solidFill>
                <a:srgbClr val="7030A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USER_IND_COLUMNS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</a:t>
            </a:r>
            <a:r>
              <a:rPr lang="en-US" sz="3000" b="1" dirty="0" smtClean="0"/>
              <a:t>Indexes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USER_INDEXES</a:t>
            </a:r>
            <a:r>
              <a:rPr lang="en-IN" sz="2400" b="1" u="sng" dirty="0" smtClean="0">
                <a:solidFill>
                  <a:srgbClr val="0070C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INDEX</a:t>
            </a:r>
            <a:r>
              <a:rPr lang="en-US" b="1" dirty="0" smtClean="0">
                <a:solidFill>
                  <a:srgbClr val="7030A0"/>
                </a:solidFill>
              </a:rPr>
              <a:t>_NAME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index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UNIQUENESS:</a:t>
            </a:r>
            <a:r>
              <a:rPr lang="en-US" dirty="0" smtClean="0">
                <a:solidFill>
                  <a:schemeClr val="tx1"/>
                </a:solidFill>
              </a:rPr>
              <a:t> Indicates </a:t>
            </a:r>
            <a:r>
              <a:rPr lang="en-US" b="1" dirty="0" smtClean="0">
                <a:solidFill>
                  <a:srgbClr val="0070C0"/>
                </a:solidFill>
              </a:rPr>
              <a:t>whether</a:t>
            </a:r>
            <a:r>
              <a:rPr lang="en-US" dirty="0" smtClean="0">
                <a:solidFill>
                  <a:schemeClr val="tx1"/>
                </a:solidFill>
              </a:rPr>
              <a:t> an </a:t>
            </a:r>
            <a:r>
              <a:rPr lang="en-US" b="1" dirty="0" smtClean="0">
                <a:solidFill>
                  <a:srgbClr val="C00000"/>
                </a:solidFill>
              </a:rPr>
              <a:t>index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002060"/>
                </a:solidFill>
              </a:rPr>
              <a:t>unique</a:t>
            </a:r>
            <a:r>
              <a:rPr lang="en-US" dirty="0" smtClean="0">
                <a:solidFill>
                  <a:schemeClr val="tx1"/>
                </a:solidFill>
              </a:rPr>
              <a:t> or not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TABLE_NAME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: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Name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table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on which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index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is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created</a:t>
            </a:r>
            <a:endParaRPr lang="en-US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</a:t>
            </a:r>
            <a:r>
              <a:rPr lang="en-US" sz="3000" b="1" dirty="0" smtClean="0"/>
              <a:t>Indexes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USER_IND_COLUMNS</a:t>
            </a:r>
            <a:r>
              <a:rPr lang="en-IN" sz="2400" b="1" u="sng" dirty="0" smtClean="0">
                <a:solidFill>
                  <a:srgbClr val="0070C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INDEX</a:t>
            </a:r>
            <a:r>
              <a:rPr lang="en-US" b="1" dirty="0" smtClean="0">
                <a:solidFill>
                  <a:srgbClr val="7030A0"/>
                </a:solidFill>
              </a:rPr>
              <a:t>_NAME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index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COLUMN_NAME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Stores a </a:t>
            </a:r>
            <a:r>
              <a:rPr lang="en-US" b="1" dirty="0" smtClean="0">
                <a:solidFill>
                  <a:srgbClr val="00B050"/>
                </a:solidFill>
              </a:rPr>
              <a:t>name of column</a:t>
            </a:r>
            <a:r>
              <a:rPr lang="en-US" dirty="0" smtClean="0">
                <a:solidFill>
                  <a:schemeClr val="tx1"/>
                </a:solidFill>
              </a:rPr>
              <a:t> on which the </a:t>
            </a:r>
            <a:r>
              <a:rPr lang="en-US" b="1" dirty="0" smtClean="0">
                <a:solidFill>
                  <a:srgbClr val="C00000"/>
                </a:solidFill>
              </a:rPr>
              <a:t>index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has been applied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COLUMN_POSITION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the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position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column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in the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index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TABLE_NAME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: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Name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table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on which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index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is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applied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</a:t>
            </a:r>
            <a:r>
              <a:rPr lang="en-US" sz="3200" b="1" dirty="0" smtClean="0"/>
              <a:t>Indexes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Oracle index </a:t>
            </a:r>
            <a:r>
              <a:rPr lang="en-IN" sz="2400" dirty="0" smtClean="0"/>
              <a:t>is one of the </a:t>
            </a:r>
            <a:r>
              <a:rPr lang="en-IN" sz="2400" b="1" dirty="0" smtClean="0">
                <a:solidFill>
                  <a:srgbClr val="00B050"/>
                </a:solidFill>
              </a:rPr>
              <a:t>effective tools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boosting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query performance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</a:t>
            </a:r>
            <a:r>
              <a:rPr lang="en-IN" sz="2400" dirty="0" smtClean="0"/>
              <a:t>, in </a:t>
            </a:r>
            <a:r>
              <a:rPr lang="en-IN" sz="2400" b="1" dirty="0" smtClean="0">
                <a:solidFill>
                  <a:srgbClr val="002060"/>
                </a:solidFill>
              </a:rPr>
              <a:t>order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use</a:t>
            </a:r>
            <a:r>
              <a:rPr lang="en-IN" sz="2400" dirty="0" smtClean="0"/>
              <a:t> it </a:t>
            </a:r>
            <a:r>
              <a:rPr lang="en-IN" sz="2400" b="1" dirty="0" smtClean="0">
                <a:solidFill>
                  <a:srgbClr val="0070C0"/>
                </a:solidFill>
              </a:rPr>
              <a:t>effectively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dirty="0" smtClean="0"/>
              <a:t>must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understand</a:t>
            </a:r>
            <a:r>
              <a:rPr lang="en-IN" sz="2400" dirty="0" smtClean="0"/>
              <a:t> it </a:t>
            </a:r>
            <a:r>
              <a:rPr lang="en-IN" sz="2400" b="1" dirty="0" smtClean="0">
                <a:solidFill>
                  <a:srgbClr val="7030A0"/>
                </a:solidFill>
              </a:rPr>
              <a:t>correctly.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</a:t>
            </a:r>
            <a:r>
              <a:rPr lang="en-US" sz="3200" b="1" dirty="0" smtClean="0"/>
              <a:t>Indexes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Just as </a:t>
            </a:r>
            <a:r>
              <a:rPr lang="en-IN" sz="2400" b="1" dirty="0" smtClean="0">
                <a:solidFill>
                  <a:srgbClr val="7030A0"/>
                </a:solidFill>
              </a:rPr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use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70C0"/>
                </a:solidFill>
              </a:rPr>
              <a:t>back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00B050"/>
                </a:solidFill>
              </a:rPr>
              <a:t>book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en-IN" sz="2400" dirty="0" smtClean="0"/>
              <a:t> find </a:t>
            </a:r>
            <a:r>
              <a:rPr lang="en-IN" sz="2400" b="1" dirty="0" smtClean="0">
                <a:solidFill>
                  <a:schemeClr val="accent1"/>
                </a:solidFill>
              </a:rPr>
              <a:t>information</a:t>
            </a:r>
            <a:r>
              <a:rPr lang="en-IN" sz="2400" dirty="0" smtClean="0"/>
              <a:t>, </a:t>
            </a:r>
            <a:r>
              <a:rPr lang="en-IN" sz="2400" dirty="0" err="1" smtClean="0"/>
              <a:t>similarly</a:t>
            </a:r>
            <a:r>
              <a:rPr lang="en-IN" sz="2400" b="1" dirty="0" err="1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</a:t>
            </a:r>
            <a:r>
              <a:rPr lang="en-IN" sz="2400" dirty="0" smtClean="0"/>
              <a:t>uses </a:t>
            </a:r>
            <a:r>
              <a:rPr lang="en-IN" sz="2400" b="1" dirty="0" smtClean="0">
                <a:solidFill>
                  <a:srgbClr val="C00000"/>
                </a:solidFill>
              </a:rPr>
              <a:t>indexes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speed up </a:t>
            </a:r>
            <a:r>
              <a:rPr lang="en-IN" sz="2400" dirty="0" smtClean="0"/>
              <a:t>data retrieval.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1"/>
                </a:solidFill>
              </a:rPr>
              <a:t>appropriate index </a:t>
            </a:r>
            <a:r>
              <a:rPr lang="en-IN" sz="2400" dirty="0" smtClean="0"/>
              <a:t>does not </a:t>
            </a:r>
            <a:r>
              <a:rPr lang="en-IN" sz="2400" b="1" dirty="0" smtClean="0">
                <a:solidFill>
                  <a:srgbClr val="0070C0"/>
                </a:solidFill>
              </a:rPr>
              <a:t>exist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needs to </a:t>
            </a:r>
            <a:r>
              <a:rPr lang="en-IN" sz="2400" b="1" dirty="0" smtClean="0">
                <a:solidFill>
                  <a:srgbClr val="7030A0"/>
                </a:solidFill>
              </a:rPr>
              <a:t>examine</a:t>
            </a:r>
            <a:r>
              <a:rPr lang="en-IN" sz="2400" dirty="0" smtClean="0"/>
              <a:t> every </a:t>
            </a:r>
            <a:r>
              <a:rPr lang="en-IN" sz="2400" b="1" dirty="0" smtClean="0">
                <a:solidFill>
                  <a:srgbClr val="C00000"/>
                </a:solidFill>
              </a:rPr>
              <a:t>row.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is called a </a:t>
            </a:r>
            <a:r>
              <a:rPr lang="en-IN" sz="2400" b="1" i="1" dirty="0" smtClean="0">
                <a:solidFill>
                  <a:srgbClr val="0070C0"/>
                </a:solidFill>
              </a:rPr>
              <a:t>full table scan</a:t>
            </a:r>
            <a:r>
              <a:rPr lang="en-IN" sz="2400" b="1" dirty="0" smtClean="0">
                <a:solidFill>
                  <a:srgbClr val="0070C0"/>
                </a:solidFill>
              </a:rPr>
              <a:t>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Important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If an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decreases </a:t>
            </a:r>
            <a:r>
              <a:rPr lang="en-IN" sz="2400" b="1" dirty="0" smtClean="0">
                <a:solidFill>
                  <a:srgbClr val="7030A0"/>
                </a:solidFill>
              </a:rPr>
              <a:t>query time</a:t>
            </a:r>
            <a:r>
              <a:rPr lang="en-IN" sz="2400" dirty="0" smtClean="0"/>
              <a:t>, why not just </a:t>
            </a:r>
            <a:r>
              <a:rPr lang="en-IN" sz="2400" b="1" dirty="0" smtClean="0">
                <a:solidFill>
                  <a:srgbClr val="0070C0"/>
                </a:solidFill>
              </a:rPr>
              <a:t>index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every column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?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rgbClr val="0070C0"/>
                </a:solidFill>
              </a:rPr>
              <a:t>retrieve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2060"/>
                </a:solidFill>
              </a:rPr>
              <a:t>large number of rows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it might be </a:t>
            </a:r>
            <a:r>
              <a:rPr lang="en-IN" sz="2400" b="1" dirty="0" smtClean="0">
                <a:solidFill>
                  <a:srgbClr val="0070C0"/>
                </a:solidFill>
              </a:rPr>
              <a:t>more efficient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read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entire table </a:t>
            </a:r>
            <a:r>
              <a:rPr lang="en-IN" sz="2400" dirty="0" smtClean="0"/>
              <a:t>rather than </a:t>
            </a:r>
            <a:r>
              <a:rPr lang="en-IN" sz="2400" b="1" dirty="0" smtClean="0">
                <a:solidFill>
                  <a:srgbClr val="0070C0"/>
                </a:solidFill>
              </a:rPr>
              <a:t>look up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1"/>
                </a:solidFill>
              </a:rPr>
              <a:t>values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C00000"/>
                </a:solidFill>
              </a:rPr>
              <a:t>index.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 smtClean="0"/>
              <a:t>also </a:t>
            </a:r>
            <a:r>
              <a:rPr lang="en-IN" sz="2400" b="1" dirty="0" smtClean="0">
                <a:solidFill>
                  <a:srgbClr val="7030A0"/>
                </a:solidFill>
              </a:rPr>
              <a:t>takes a significant amount of time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storage space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build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maintain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each DML statement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002060"/>
                </a:solidFill>
              </a:rPr>
              <a:t>changes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1"/>
                </a:solidFill>
              </a:rPr>
              <a:t>value</a:t>
            </a:r>
            <a:r>
              <a:rPr lang="en-IN" sz="2400" dirty="0" smtClean="0"/>
              <a:t> in an </a:t>
            </a:r>
            <a:r>
              <a:rPr lang="en-IN" sz="2400" b="1" dirty="0" smtClean="0">
                <a:solidFill>
                  <a:srgbClr val="002060"/>
                </a:solidFill>
              </a:rPr>
              <a:t>indexed column,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needs to be </a:t>
            </a:r>
            <a:r>
              <a:rPr lang="en-IN" sz="2400" b="1" dirty="0" smtClean="0">
                <a:solidFill>
                  <a:srgbClr val="00B050"/>
                </a:solidFill>
              </a:rPr>
              <a:t>maintained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Indexes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Broadly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gives us </a:t>
            </a:r>
            <a:r>
              <a:rPr lang="en-IN" sz="2400" b="1" dirty="0" smtClean="0">
                <a:solidFill>
                  <a:srgbClr val="7030A0"/>
                </a:solidFill>
              </a:rPr>
              <a:t>2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indexes</a:t>
            </a:r>
            <a:r>
              <a:rPr lang="en-IN" sz="2400" dirty="0" smtClean="0"/>
              <a:t>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Single Index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Created</a:t>
            </a:r>
            <a:r>
              <a:rPr lang="en-US" b="1" dirty="0" smtClean="0"/>
              <a:t> on the basis of just </a:t>
            </a:r>
            <a:r>
              <a:rPr lang="en-US" b="1" dirty="0" smtClean="0">
                <a:solidFill>
                  <a:srgbClr val="0070C0"/>
                </a:solidFill>
              </a:rPr>
              <a:t>one column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Composite Index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Created </a:t>
            </a:r>
            <a:r>
              <a:rPr lang="en-US" b="1" dirty="0" smtClean="0"/>
              <a:t>on the basis of </a:t>
            </a:r>
            <a:r>
              <a:rPr lang="en-US" b="1" dirty="0" smtClean="0">
                <a:solidFill>
                  <a:srgbClr val="0070C0"/>
                </a:solidFill>
              </a:rPr>
              <a:t>2 or more columns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Single Index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INDEX </a:t>
            </a:r>
            <a:r>
              <a:rPr lang="en-IN" sz="2400" b="1" dirty="0" err="1" smtClean="0">
                <a:solidFill>
                  <a:srgbClr val="002060"/>
                </a:solidFill>
              </a:rPr>
              <a:t>index_name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rgbClr val="002060"/>
                </a:solidFill>
              </a:rPr>
              <a:t>column_name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Example: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INDEX </a:t>
            </a:r>
            <a:r>
              <a:rPr lang="en-IN" sz="2400" b="1" dirty="0" err="1" smtClean="0">
                <a:solidFill>
                  <a:srgbClr val="002060"/>
                </a:solidFill>
              </a:rPr>
              <a:t>Vendor_Ind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err="1" smtClean="0">
                <a:solidFill>
                  <a:srgbClr val="002060"/>
                </a:solidFill>
              </a:rPr>
              <a:t>Vendor_Master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rgbClr val="002060"/>
                </a:solidFill>
              </a:rPr>
              <a:t>vid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Single Index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subsequent query </a:t>
            </a:r>
            <a:r>
              <a:rPr lang="en-IN" sz="2400" dirty="0" smtClean="0"/>
              <a:t>to find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details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vendor </a:t>
            </a:r>
            <a:r>
              <a:rPr lang="en-IN" sz="2400" dirty="0" smtClean="0"/>
              <a:t>with </a:t>
            </a:r>
            <a:r>
              <a:rPr lang="en-IN" sz="2400" b="1" dirty="0" err="1" smtClean="0">
                <a:solidFill>
                  <a:srgbClr val="002060"/>
                </a:solidFill>
              </a:rPr>
              <a:t>vid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101</a:t>
            </a:r>
            <a:r>
              <a:rPr lang="en-IN" sz="2400" dirty="0" smtClean="0"/>
              <a:t>  </a:t>
            </a:r>
            <a:r>
              <a:rPr lang="en-IN" sz="2400" dirty="0" smtClean="0"/>
              <a:t>can take </a:t>
            </a:r>
            <a:r>
              <a:rPr lang="en-IN" sz="2400" b="1" dirty="0" smtClean="0">
                <a:solidFill>
                  <a:srgbClr val="7030A0"/>
                </a:solidFill>
              </a:rPr>
              <a:t>advantage</a:t>
            </a:r>
            <a:r>
              <a:rPr lang="en-IN" sz="2400" dirty="0" smtClean="0"/>
              <a:t> of this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looks up the </a:t>
            </a:r>
            <a:r>
              <a:rPr lang="en-IN" sz="2400" b="1" dirty="0" smtClean="0">
                <a:solidFill>
                  <a:schemeClr val="accent1"/>
                </a:solidFill>
              </a:rPr>
              <a:t>value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retrieves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row</a:t>
            </a:r>
            <a:r>
              <a:rPr lang="en-IN" sz="2400" dirty="0" smtClean="0"/>
              <a:t> </a:t>
            </a:r>
            <a:r>
              <a:rPr lang="en-IN" sz="2400" dirty="0" smtClean="0"/>
              <a:t>much </a:t>
            </a:r>
            <a:r>
              <a:rPr lang="en-IN" sz="2400" b="1" dirty="0" smtClean="0">
                <a:solidFill>
                  <a:srgbClr val="00B050"/>
                </a:solidFill>
              </a:rPr>
              <a:t>faster</a:t>
            </a:r>
            <a:r>
              <a:rPr lang="en-IN" sz="2400" dirty="0" smtClean="0"/>
              <a:t> </a:t>
            </a:r>
            <a:r>
              <a:rPr lang="en-IN" sz="2400" dirty="0" smtClean="0"/>
              <a:t>than 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eading </a:t>
            </a:r>
            <a:r>
              <a:rPr lang="en-IN" sz="2400" dirty="0" smtClean="0"/>
              <a:t>every row, </a:t>
            </a:r>
            <a:r>
              <a:rPr lang="en-IN" sz="2400" b="1" dirty="0" smtClean="0">
                <a:solidFill>
                  <a:srgbClr val="7030A0"/>
                </a:solidFill>
              </a:rPr>
              <a:t>particularly</a:t>
            </a:r>
            <a:r>
              <a:rPr lang="en-IN" sz="2400" dirty="0" smtClean="0"/>
              <a:t> if the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0070C0"/>
                </a:solidFill>
              </a:rPr>
              <a:t>many records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Indexes And </a:t>
            </a:r>
            <a:r>
              <a:rPr lang="en-US" sz="3200" b="1" dirty="0" err="1" smtClean="0"/>
              <a:t>RowId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know that  </a:t>
            </a:r>
            <a:r>
              <a:rPr lang="en-IN" sz="2400" b="1" dirty="0" smtClean="0">
                <a:solidFill>
                  <a:srgbClr val="7030A0"/>
                </a:solidFill>
              </a:rPr>
              <a:t>ROWID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pseudocolumn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unique address </a:t>
            </a:r>
            <a:r>
              <a:rPr lang="en-IN" sz="2400" dirty="0" smtClean="0"/>
              <a:t>to a </a:t>
            </a:r>
            <a:r>
              <a:rPr lang="en-IN" sz="2400" b="1" dirty="0" smtClean="0">
                <a:solidFill>
                  <a:srgbClr val="002060"/>
                </a:solidFill>
              </a:rPr>
              <a:t>particular row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every row </a:t>
            </a:r>
            <a:r>
              <a:rPr lang="en-IN" sz="2400" dirty="0" smtClean="0"/>
              <a:t>has a </a:t>
            </a:r>
            <a:r>
              <a:rPr lang="en-IN" sz="2400" b="1" dirty="0" smtClean="0">
                <a:solidFill>
                  <a:srgbClr val="7030A0"/>
                </a:solidFill>
              </a:rPr>
              <a:t>ROWID.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Indexes</a:t>
            </a:r>
            <a:r>
              <a:rPr lang="en-IN" sz="2400" dirty="0" smtClean="0"/>
              <a:t> </a:t>
            </a:r>
            <a:r>
              <a:rPr lang="en-IN" sz="2400" dirty="0" smtClean="0"/>
              <a:t>store the </a:t>
            </a:r>
            <a:r>
              <a:rPr lang="en-IN" sz="2400" b="1" dirty="0" smtClean="0">
                <a:solidFill>
                  <a:srgbClr val="7030A0"/>
                </a:solidFill>
              </a:rPr>
              <a:t>ROWID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retrieve rows </a:t>
            </a:r>
            <a:r>
              <a:rPr lang="en-IN" sz="2400" dirty="0" smtClean="0"/>
              <a:t>quickly because </a:t>
            </a:r>
            <a:r>
              <a:rPr lang="en-IN" sz="2400" b="1" dirty="0" smtClean="0">
                <a:solidFill>
                  <a:srgbClr val="C00000"/>
                </a:solidFill>
              </a:rPr>
              <a:t>indexes </a:t>
            </a:r>
            <a:r>
              <a:rPr lang="en-IN" sz="2400" dirty="0" smtClean="0"/>
              <a:t>just store the </a:t>
            </a:r>
            <a:r>
              <a:rPr lang="en-IN" sz="2400" b="1" dirty="0" smtClean="0">
                <a:solidFill>
                  <a:srgbClr val="002060"/>
                </a:solidFill>
              </a:rPr>
              <a:t>indexed column </a:t>
            </a:r>
            <a:r>
              <a:rPr lang="en-IN" sz="2400" dirty="0" smtClean="0"/>
              <a:t>and not the </a:t>
            </a:r>
            <a:r>
              <a:rPr lang="en-IN" sz="2400" b="1" dirty="0" smtClean="0">
                <a:solidFill>
                  <a:schemeClr val="accent1"/>
                </a:solidFill>
              </a:rPr>
              <a:t>values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other columns</a:t>
            </a:r>
            <a:r>
              <a:rPr lang="en-IN" sz="2400" dirty="0" smtClean="0"/>
              <a:t>..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allows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quickly access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physical row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8228</TotalTime>
  <Words>947</Words>
  <Application>Microsoft Office PowerPoint</Application>
  <PresentationFormat>On-screen Show (4:3)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Introduction To Indexes</vt:lpstr>
      <vt:lpstr> Introduction To Indexes</vt:lpstr>
      <vt:lpstr> An Important Point !</vt:lpstr>
      <vt:lpstr> Types Of Indexes</vt:lpstr>
      <vt:lpstr> Creating Single Index</vt:lpstr>
      <vt:lpstr> Creating Single Index</vt:lpstr>
      <vt:lpstr> Indexes And RowId</vt:lpstr>
      <vt:lpstr> Understanding  Composite Index</vt:lpstr>
      <vt:lpstr> Creating Composite Index</vt:lpstr>
      <vt:lpstr> Point To Remember !</vt:lpstr>
      <vt:lpstr> Point To Remember !</vt:lpstr>
      <vt:lpstr> NULLs And Indexes</vt:lpstr>
      <vt:lpstr> Unique Indexes</vt:lpstr>
      <vt:lpstr> An Important Point!</vt:lpstr>
      <vt:lpstr> Creating Unique Index</vt:lpstr>
      <vt:lpstr> Function Based Index</vt:lpstr>
      <vt:lpstr> Function Based Index</vt:lpstr>
      <vt:lpstr> Removing Indexes</vt:lpstr>
      <vt:lpstr> Obtaining Details  About Indexes</vt:lpstr>
      <vt:lpstr> Obtaining Details  About Indexes</vt:lpstr>
      <vt:lpstr> Obtaining Details  About Indexes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760</cp:revision>
  <dcterms:created xsi:type="dcterms:W3CDTF">2015-12-21T13:46:48Z</dcterms:created>
  <dcterms:modified xsi:type="dcterms:W3CDTF">2020-08-06T22:25:02Z</dcterms:modified>
</cp:coreProperties>
</file>