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575" r:id="rId4"/>
    <p:sldId id="951" r:id="rId5"/>
    <p:sldId id="952" r:id="rId6"/>
    <p:sldId id="928" r:id="rId7"/>
    <p:sldId id="953" r:id="rId8"/>
    <p:sldId id="954" r:id="rId9"/>
    <p:sldId id="929" r:id="rId10"/>
    <p:sldId id="955" r:id="rId11"/>
    <p:sldId id="956" r:id="rId12"/>
    <p:sldId id="930" r:id="rId13"/>
    <p:sldId id="957" r:id="rId14"/>
    <p:sldId id="934" r:id="rId15"/>
    <p:sldId id="958" r:id="rId16"/>
    <p:sldId id="964" r:id="rId17"/>
    <p:sldId id="950" r:id="rId18"/>
    <p:sldId id="959" r:id="rId19"/>
    <p:sldId id="96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12-08-2020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Two Special Users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SYS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automatically created </a:t>
            </a:r>
            <a:r>
              <a:rPr lang="en-IN" dirty="0" smtClean="0"/>
              <a:t>when </a:t>
            </a:r>
            <a:r>
              <a:rPr lang="en-IN" b="1" dirty="0" smtClean="0">
                <a:solidFill>
                  <a:srgbClr val="00B050"/>
                </a:solidFill>
              </a:rPr>
              <a:t>Oracle</a:t>
            </a:r>
            <a:r>
              <a:rPr lang="en-IN" dirty="0" smtClean="0"/>
              <a:t> database is </a:t>
            </a:r>
            <a:r>
              <a:rPr lang="en-IN" b="1" dirty="0" smtClean="0">
                <a:solidFill>
                  <a:srgbClr val="C00000"/>
                </a:solidFill>
              </a:rPr>
              <a:t>installed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automatically granted </a:t>
            </a:r>
            <a:r>
              <a:rPr lang="en-IN" dirty="0" smtClean="0"/>
              <a:t>the </a:t>
            </a:r>
            <a:r>
              <a:rPr lang="en-IN" b="1" dirty="0" smtClean="0">
                <a:solidFill>
                  <a:srgbClr val="C00000"/>
                </a:solidFill>
              </a:rPr>
              <a:t>DBA</a:t>
            </a:r>
            <a:r>
              <a:rPr lang="en-IN" dirty="0" smtClean="0"/>
              <a:t> role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has a </a:t>
            </a:r>
            <a:r>
              <a:rPr lang="en-IN" b="1" dirty="0" smtClean="0">
                <a:solidFill>
                  <a:srgbClr val="7030A0"/>
                </a:solidFill>
              </a:rPr>
              <a:t>default password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rgbClr val="C00000"/>
                </a:solidFill>
              </a:rPr>
              <a:t>CHANGE_ON_INSTALL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owns</a:t>
            </a:r>
            <a:r>
              <a:rPr lang="en-IN" dirty="0" smtClean="0"/>
              <a:t> the </a:t>
            </a:r>
            <a:r>
              <a:rPr lang="en-IN" b="1" dirty="0" smtClean="0">
                <a:solidFill>
                  <a:srgbClr val="0070C0"/>
                </a:solidFill>
              </a:rPr>
              <a:t>base tables </a:t>
            </a:r>
            <a:r>
              <a:rPr lang="en-IN" dirty="0" smtClean="0"/>
              <a:t>for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database data dictionary</a:t>
            </a:r>
          </a:p>
          <a:p>
            <a:pPr lvl="1"/>
            <a:endParaRPr lang="en-I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Two Special Users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SYSTEM</a:t>
            </a:r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automatically created </a:t>
            </a:r>
            <a:r>
              <a:rPr lang="en-IN" dirty="0" smtClean="0"/>
              <a:t>when </a:t>
            </a:r>
            <a:r>
              <a:rPr lang="en-IN" b="1" dirty="0" smtClean="0">
                <a:solidFill>
                  <a:srgbClr val="00B050"/>
                </a:solidFill>
              </a:rPr>
              <a:t>Oracle</a:t>
            </a:r>
            <a:r>
              <a:rPr lang="en-IN" dirty="0" smtClean="0"/>
              <a:t> database is </a:t>
            </a:r>
            <a:r>
              <a:rPr lang="en-IN" b="1" dirty="0" smtClean="0">
                <a:solidFill>
                  <a:srgbClr val="C00000"/>
                </a:solidFill>
              </a:rPr>
              <a:t>installed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automatically granted </a:t>
            </a:r>
            <a:r>
              <a:rPr lang="en-IN" dirty="0" smtClean="0"/>
              <a:t>the </a:t>
            </a:r>
            <a:r>
              <a:rPr lang="en-IN" b="1" dirty="0" smtClean="0">
                <a:solidFill>
                  <a:srgbClr val="C00000"/>
                </a:solidFill>
              </a:rPr>
              <a:t>DBA</a:t>
            </a:r>
            <a:r>
              <a:rPr lang="en-IN" dirty="0" smtClean="0"/>
              <a:t> role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used to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create internal tables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views</a:t>
            </a:r>
            <a:r>
              <a:rPr lang="en-IN" dirty="0" smtClean="0"/>
              <a:t> used by various </a:t>
            </a:r>
            <a:r>
              <a:rPr lang="en-IN" b="1" dirty="0" smtClean="0">
                <a:solidFill>
                  <a:srgbClr val="00B050"/>
                </a:solidFill>
              </a:rPr>
              <a:t>Oracle database options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00B050"/>
                </a:solidFill>
              </a:rPr>
              <a:t>tools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IN" sz="2400" dirty="0" smtClean="0"/>
              <a:t>We should </a:t>
            </a:r>
            <a:r>
              <a:rPr lang="en-IN" sz="2400" b="1" dirty="0" smtClean="0">
                <a:solidFill>
                  <a:srgbClr val="C00000"/>
                </a:solidFill>
              </a:rPr>
              <a:t>never use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SYSTEM</a:t>
            </a:r>
            <a:r>
              <a:rPr lang="en-IN" sz="2400" dirty="0" smtClean="0"/>
              <a:t> schema to </a:t>
            </a:r>
            <a:r>
              <a:rPr lang="en-IN" sz="2400" b="1" dirty="0" smtClean="0">
                <a:solidFill>
                  <a:srgbClr val="7030A0"/>
                </a:solidFill>
              </a:rPr>
              <a:t>store tables </a:t>
            </a:r>
            <a:r>
              <a:rPr lang="en-IN" sz="2400" dirty="0" smtClean="0"/>
              <a:t>of our use.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pPr lvl="1"/>
            <a:endParaRPr lang="en-IN" dirty="0" smtClean="0"/>
          </a:p>
          <a:p>
            <a:pPr lvl="1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Creating Users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C00000"/>
                </a:solidFill>
              </a:rPr>
              <a:t>log in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database, a </a:t>
            </a:r>
            <a:r>
              <a:rPr lang="en-IN" sz="2400" b="1" dirty="0" smtClean="0">
                <a:solidFill>
                  <a:srgbClr val="0070C0"/>
                </a:solidFill>
              </a:rPr>
              <a:t>user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must have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username</a:t>
            </a:r>
            <a:r>
              <a:rPr lang="en-IN" sz="2400" dirty="0" smtClean="0"/>
              <a:t>,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password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002060"/>
                </a:solidFill>
              </a:rPr>
              <a:t>certain system privileges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username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0070C0"/>
                </a:solidFill>
              </a:rPr>
              <a:t>created</a:t>
            </a:r>
            <a:r>
              <a:rPr lang="en-IN" sz="2400" dirty="0" smtClean="0"/>
              <a:t> with the </a:t>
            </a:r>
            <a:r>
              <a:rPr lang="en-IN" sz="2400" b="1" dirty="0" smtClean="0">
                <a:solidFill>
                  <a:srgbClr val="7030A0"/>
                </a:solidFill>
              </a:rPr>
              <a:t>CREATE USER </a:t>
            </a:r>
            <a:r>
              <a:rPr lang="en-IN" sz="2400" dirty="0" smtClean="0"/>
              <a:t>command, whose </a:t>
            </a:r>
            <a:r>
              <a:rPr lang="en-IN" sz="2400" b="1" dirty="0" smtClean="0">
                <a:solidFill>
                  <a:srgbClr val="002060"/>
                </a:solidFill>
              </a:rPr>
              <a:t>syntax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mentioned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00B050"/>
                </a:solidFill>
              </a:rPr>
              <a:t>next slide.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Creating Users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Syntax: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USER </a:t>
            </a:r>
            <a:r>
              <a:rPr lang="en-US" sz="2400" b="1" dirty="0" smtClean="0">
                <a:solidFill>
                  <a:srgbClr val="002060"/>
                </a:solidFill>
              </a:rPr>
              <a:t>&lt;</a:t>
            </a:r>
            <a:r>
              <a:rPr lang="en-US" sz="2400" b="1" dirty="0" err="1" smtClean="0">
                <a:solidFill>
                  <a:srgbClr val="002060"/>
                </a:solidFill>
              </a:rPr>
              <a:t>user_name</a:t>
            </a:r>
            <a:r>
              <a:rPr lang="en-US" sz="24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IDENTIFIED BY </a:t>
            </a:r>
            <a:r>
              <a:rPr lang="en-US" sz="2400" b="1" dirty="0" smtClean="0">
                <a:solidFill>
                  <a:srgbClr val="002060"/>
                </a:solidFill>
              </a:rPr>
              <a:t>&lt;password&gt;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endParaRPr lang="en-IN" sz="2800" dirty="0" smtClean="0"/>
          </a:p>
          <a:p>
            <a:r>
              <a:rPr lang="en-IN" sz="2400" b="1" u="sng" dirty="0" smtClean="0">
                <a:solidFill>
                  <a:srgbClr val="0070C0"/>
                </a:solidFill>
              </a:rPr>
              <a:t>Example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USER </a:t>
            </a:r>
            <a:r>
              <a:rPr lang="en-US" sz="2400" b="1" dirty="0" err="1" smtClean="0">
                <a:solidFill>
                  <a:srgbClr val="002060"/>
                </a:solidFill>
              </a:rPr>
              <a:t>indians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IDENTIFIED BY </a:t>
            </a:r>
            <a:r>
              <a:rPr lang="en-US" sz="2400" b="1" dirty="0" smtClean="0">
                <a:solidFill>
                  <a:srgbClr val="002060"/>
                </a:solidFill>
              </a:rPr>
              <a:t>intelligent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Granting </a:t>
            </a:r>
            <a:r>
              <a:rPr lang="en-US" sz="3200" b="1" dirty="0" err="1" smtClean="0"/>
              <a:t>TableSpace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previous command </a:t>
            </a:r>
            <a:r>
              <a:rPr lang="en-IN" sz="2400" dirty="0" smtClean="0"/>
              <a:t>will </a:t>
            </a:r>
            <a:r>
              <a:rPr lang="en-IN" sz="2400" b="1" dirty="0" smtClean="0">
                <a:solidFill>
                  <a:srgbClr val="C00000"/>
                </a:solidFill>
              </a:rPr>
              <a:t>create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new user </a:t>
            </a:r>
            <a:r>
              <a:rPr lang="en-IN" sz="2400" dirty="0" smtClean="0"/>
              <a:t>called </a:t>
            </a:r>
            <a:r>
              <a:rPr lang="en-IN" sz="2400" b="1" dirty="0" smtClean="0">
                <a:solidFill>
                  <a:srgbClr val="002060"/>
                </a:solidFill>
              </a:rPr>
              <a:t>INDIANS </a:t>
            </a:r>
            <a:r>
              <a:rPr lang="en-IN" sz="2400" dirty="0" smtClean="0"/>
              <a:t>with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password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intelligent </a:t>
            </a:r>
            <a:r>
              <a:rPr lang="en-IN" sz="2400" dirty="0" smtClean="0"/>
              <a:t>, but we will </a:t>
            </a:r>
            <a:r>
              <a:rPr lang="en-IN" sz="2400" b="1" dirty="0" smtClean="0">
                <a:solidFill>
                  <a:srgbClr val="C00000"/>
                </a:solidFill>
              </a:rPr>
              <a:t>not be able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7030A0"/>
                </a:solidFill>
              </a:rPr>
              <a:t>create any tables</a:t>
            </a:r>
            <a:r>
              <a:rPr lang="en-IN" sz="2400" dirty="0" smtClean="0"/>
              <a:t> in this user as it has not been assigned any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TABLESPACE.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TABLESPACE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rgbClr val="00B050"/>
                </a:solidFill>
              </a:rPr>
              <a:t>Oracle </a:t>
            </a:r>
            <a:r>
              <a:rPr lang="en-US" sz="2400" dirty="0" smtClean="0"/>
              <a:t>is a </a:t>
            </a:r>
            <a:r>
              <a:rPr lang="en-US" sz="2400" b="1" dirty="0" smtClean="0">
                <a:solidFill>
                  <a:srgbClr val="7030A0"/>
                </a:solidFill>
              </a:rPr>
              <a:t>special area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0070C0"/>
                </a:solidFill>
              </a:rPr>
              <a:t>memory </a:t>
            </a:r>
            <a:r>
              <a:rPr lang="en-US" sz="2400" dirty="0" smtClean="0"/>
              <a:t>where the </a:t>
            </a:r>
            <a:r>
              <a:rPr lang="en-US" sz="2400" b="1" dirty="0" smtClean="0">
                <a:solidFill>
                  <a:srgbClr val="C00000"/>
                </a:solidFill>
              </a:rPr>
              <a:t>data</a:t>
            </a:r>
            <a:r>
              <a:rPr lang="en-US" sz="2400" dirty="0" smtClean="0"/>
              <a:t> of a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particular user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0070C0"/>
                </a:solidFill>
              </a:rPr>
              <a:t>saved</a:t>
            </a:r>
            <a:r>
              <a:rPr lang="en-US" sz="2400" dirty="0" smtClean="0"/>
              <a:t> and the </a:t>
            </a:r>
            <a:r>
              <a:rPr lang="en-US" sz="2400" b="1" dirty="0" smtClean="0">
                <a:solidFill>
                  <a:srgbClr val="002060"/>
                </a:solidFill>
              </a:rPr>
              <a:t>name</a:t>
            </a:r>
            <a:r>
              <a:rPr lang="en-US" sz="2400" dirty="0" smtClean="0"/>
              <a:t> of this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TABLESPACE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0070C0"/>
                </a:solidFill>
              </a:rPr>
              <a:t>USERS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Granting </a:t>
            </a:r>
            <a:r>
              <a:rPr lang="en-US" sz="3200" b="1" dirty="0" err="1" smtClean="0"/>
              <a:t>TableSpace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B050"/>
                </a:solidFill>
              </a:rPr>
              <a:t>command</a:t>
            </a:r>
            <a:r>
              <a:rPr lang="en-US" sz="2400" dirty="0" smtClean="0"/>
              <a:t> to allot </a:t>
            </a:r>
            <a:r>
              <a:rPr lang="en-US" sz="2400" b="1" dirty="0" smtClean="0">
                <a:solidFill>
                  <a:srgbClr val="C00000"/>
                </a:solidFill>
              </a:rPr>
              <a:t>access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TABLESPACE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USER </a:t>
            </a:r>
            <a:r>
              <a:rPr lang="en-US" sz="2400" dirty="0" smtClean="0"/>
              <a:t>is:</a:t>
            </a: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ALTER USER </a:t>
            </a:r>
            <a:r>
              <a:rPr lang="en-US" sz="2400" b="1" dirty="0" smtClean="0">
                <a:solidFill>
                  <a:srgbClr val="002060"/>
                </a:solidFill>
              </a:rPr>
              <a:t>&lt;</a:t>
            </a:r>
            <a:r>
              <a:rPr lang="en-US" sz="2400" b="1" dirty="0" err="1" smtClean="0">
                <a:solidFill>
                  <a:srgbClr val="002060"/>
                </a:solidFill>
              </a:rPr>
              <a:t>user_name</a:t>
            </a:r>
            <a:r>
              <a:rPr lang="en-US" sz="24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QUOTA </a:t>
            </a:r>
            <a:r>
              <a:rPr lang="en-US" sz="2400" b="1" dirty="0" smtClean="0">
                <a:solidFill>
                  <a:srgbClr val="002060"/>
                </a:solidFill>
              </a:rPr>
              <a:t>&lt;number&gt;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 USERS;</a:t>
            </a:r>
          </a:p>
          <a:p>
            <a:endParaRPr lang="en-US" sz="2400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Example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ALTER USER </a:t>
            </a:r>
            <a:r>
              <a:rPr lang="en-US" sz="2400" b="1" dirty="0" err="1" smtClean="0">
                <a:solidFill>
                  <a:srgbClr val="002060"/>
                </a:solidFill>
              </a:rPr>
              <a:t>indian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QUOTA </a:t>
            </a:r>
            <a:r>
              <a:rPr lang="en-US" sz="2400" b="1" dirty="0" smtClean="0">
                <a:solidFill>
                  <a:srgbClr val="002060"/>
                </a:solidFill>
              </a:rPr>
              <a:t>100M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 USERS;</a:t>
            </a:r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QUOTA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100 M</a:t>
            </a:r>
            <a:r>
              <a:rPr lang="en-IN" sz="2400" dirty="0" smtClean="0"/>
              <a:t> ON </a:t>
            </a:r>
            <a:r>
              <a:rPr lang="en-IN" sz="2400" b="1" dirty="0" smtClean="0">
                <a:solidFill>
                  <a:srgbClr val="0070C0"/>
                </a:solidFill>
              </a:rPr>
              <a:t>USERS</a:t>
            </a:r>
            <a:r>
              <a:rPr lang="en-IN" sz="2400" b="1" dirty="0" smtClean="0">
                <a:solidFill>
                  <a:srgbClr val="002060"/>
                </a:solidFill>
              </a:rPr>
              <a:t> clause </a:t>
            </a:r>
            <a:r>
              <a:rPr lang="en-IN" sz="2400" dirty="0" smtClean="0"/>
              <a:t>allows the </a:t>
            </a:r>
            <a:r>
              <a:rPr lang="en-IN" sz="2400" b="1" dirty="0" smtClean="0">
                <a:solidFill>
                  <a:srgbClr val="002060"/>
                </a:solidFill>
              </a:rPr>
              <a:t>INDIAN </a:t>
            </a:r>
            <a:r>
              <a:rPr lang="en-IN" sz="2400" dirty="0" smtClean="0"/>
              <a:t>user to use up to </a:t>
            </a:r>
            <a:r>
              <a:rPr lang="en-IN" sz="2400" b="1" dirty="0" smtClean="0">
                <a:solidFill>
                  <a:srgbClr val="C00000"/>
                </a:solidFill>
              </a:rPr>
              <a:t>100 MB </a:t>
            </a:r>
            <a:r>
              <a:rPr lang="en-IN" sz="2400" dirty="0" smtClean="0"/>
              <a:t>on the </a:t>
            </a:r>
            <a:r>
              <a:rPr lang="en-IN" sz="2400" b="1" dirty="0" smtClean="0">
                <a:solidFill>
                  <a:srgbClr val="0070C0"/>
                </a:solidFill>
              </a:rPr>
              <a:t>USERS</a:t>
            </a:r>
            <a:r>
              <a:rPr lang="en-IN" sz="2400" dirty="0" smtClean="0"/>
              <a:t> </a:t>
            </a:r>
            <a:r>
              <a:rPr lang="en-IN" sz="2400" dirty="0" err="1" smtClean="0"/>
              <a:t>tablespace</a:t>
            </a:r>
            <a:r>
              <a:rPr lang="en-IN" sz="2400" dirty="0" smtClean="0"/>
              <a:t>.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Granting </a:t>
            </a:r>
            <a:r>
              <a:rPr lang="en-US" sz="3200" b="1" dirty="0" err="1" smtClean="0"/>
              <a:t>TableSpace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Another  way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7030A0"/>
                </a:solidFill>
              </a:rPr>
              <a:t>grant </a:t>
            </a:r>
            <a:r>
              <a:rPr lang="en-US" sz="2400" b="1" dirty="0" err="1" smtClean="0">
                <a:solidFill>
                  <a:srgbClr val="7030A0"/>
                </a:solidFill>
              </a:rPr>
              <a:t>tablespace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is as </a:t>
            </a:r>
            <a:r>
              <a:rPr lang="en-US" sz="2400" b="1" dirty="0" smtClean="0">
                <a:solidFill>
                  <a:srgbClr val="00B050"/>
                </a:solidFill>
              </a:rPr>
              <a:t>follows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GRANT UNLIMITED TABLESPACE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TO &lt;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user_name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&gt;;</a:t>
            </a:r>
          </a:p>
          <a:p>
            <a:endParaRPr lang="en-US" sz="2400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Example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GRANT UNLIMITED TABLESPACE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TO INDIAN;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Locked Users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Many times due to </a:t>
            </a:r>
            <a:r>
              <a:rPr lang="en-IN" sz="2400" b="1" dirty="0" smtClean="0">
                <a:solidFill>
                  <a:srgbClr val="C00000"/>
                </a:solidFill>
              </a:rPr>
              <a:t>wrong login attempts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locks a user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0070C0"/>
                </a:solidFill>
              </a:rPr>
              <a:t>during the database installation process </a:t>
            </a:r>
            <a:r>
              <a:rPr lang="en-IN" sz="2400" dirty="0" smtClean="0"/>
              <a:t>also ,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creates some </a:t>
            </a:r>
            <a:r>
              <a:rPr lang="en-IN" sz="2400" b="1" dirty="0" smtClean="0">
                <a:solidFill>
                  <a:srgbClr val="C00000"/>
                </a:solidFill>
              </a:rPr>
              <a:t>default user accounts </a:t>
            </a:r>
            <a:r>
              <a:rPr lang="en-IN" sz="2400" dirty="0" smtClean="0"/>
              <a:t>that may be </a:t>
            </a:r>
            <a:r>
              <a:rPr lang="en-IN" sz="2400" b="1" dirty="0" smtClean="0">
                <a:solidFill>
                  <a:srgbClr val="002060"/>
                </a:solidFill>
              </a:rPr>
              <a:t>locked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 can use the </a:t>
            </a:r>
            <a:r>
              <a:rPr lang="en-IN" sz="2400" b="1" dirty="0" smtClean="0">
                <a:solidFill>
                  <a:srgbClr val="7030A0"/>
                </a:solidFill>
              </a:rPr>
              <a:t>ALTER USER </a:t>
            </a:r>
            <a:r>
              <a:rPr lang="en-IN" sz="2400" dirty="0" smtClean="0"/>
              <a:t>command with the </a:t>
            </a:r>
            <a:r>
              <a:rPr lang="en-IN" sz="2400" b="1" dirty="0" smtClean="0">
                <a:solidFill>
                  <a:srgbClr val="7030A0"/>
                </a:solidFill>
              </a:rPr>
              <a:t>ACCOUNT UNLOCK </a:t>
            </a:r>
            <a:r>
              <a:rPr lang="en-IN" sz="2400" dirty="0" smtClean="0"/>
              <a:t>option to </a:t>
            </a:r>
            <a:r>
              <a:rPr lang="en-IN" sz="2400" b="1" dirty="0" smtClean="0">
                <a:solidFill>
                  <a:srgbClr val="00B050"/>
                </a:solidFill>
              </a:rPr>
              <a:t>unlock</a:t>
            </a:r>
            <a:r>
              <a:rPr lang="en-IN" sz="2400" dirty="0" smtClean="0"/>
              <a:t> those </a:t>
            </a:r>
            <a:r>
              <a:rPr lang="en-IN" sz="2400" b="1" dirty="0" smtClean="0">
                <a:solidFill>
                  <a:srgbClr val="C00000"/>
                </a:solidFill>
              </a:rPr>
              <a:t>accounts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ALTER USER </a:t>
            </a:r>
            <a:r>
              <a:rPr lang="en-US" sz="2400" b="1" dirty="0" smtClean="0">
                <a:solidFill>
                  <a:srgbClr val="002060"/>
                </a:solidFill>
              </a:rPr>
              <a:t>&lt;</a:t>
            </a:r>
            <a:r>
              <a:rPr lang="en-US" sz="2400" b="1" dirty="0" err="1" smtClean="0">
                <a:solidFill>
                  <a:srgbClr val="002060"/>
                </a:solidFill>
              </a:rPr>
              <a:t>user_name</a:t>
            </a:r>
            <a:r>
              <a:rPr lang="en-US" sz="2400" b="1" dirty="0" smtClean="0">
                <a:solidFill>
                  <a:srgbClr val="002060"/>
                </a:solidFill>
              </a:rPr>
              <a:t>&gt;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ACCOUNT UNLOCK;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Dropping Users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 use the </a:t>
            </a:r>
            <a:r>
              <a:rPr lang="en-IN" sz="2400" b="1" dirty="0" smtClean="0">
                <a:solidFill>
                  <a:srgbClr val="7030A0"/>
                </a:solidFill>
              </a:rPr>
              <a:t>DROP USER </a:t>
            </a:r>
            <a:r>
              <a:rPr lang="en-IN" sz="2400" dirty="0" smtClean="0"/>
              <a:t>command to drop a user with the following syntax: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Syntax: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DROP USER &lt;</a:t>
            </a:r>
            <a:r>
              <a:rPr lang="en-IN" sz="2400" b="1" dirty="0" err="1" smtClean="0">
                <a:solidFill>
                  <a:srgbClr val="002060"/>
                </a:solidFill>
              </a:rPr>
              <a:t>user_name</a:t>
            </a:r>
            <a:r>
              <a:rPr lang="en-IN" sz="2400" b="1" dirty="0" smtClean="0">
                <a:solidFill>
                  <a:srgbClr val="002060"/>
                </a:solidFill>
              </a:rPr>
              <a:t>&gt;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[CASCADE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];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Example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DROP USER </a:t>
            </a:r>
            <a:r>
              <a:rPr lang="en-IN" sz="2400" b="1" dirty="0" smtClean="0">
                <a:solidFill>
                  <a:srgbClr val="002060"/>
                </a:solidFill>
              </a:rPr>
              <a:t>INDIANS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Dropping Users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DROP USER </a:t>
            </a:r>
            <a:r>
              <a:rPr lang="en-IN" sz="2400" dirty="0" smtClean="0"/>
              <a:t>command </a:t>
            </a:r>
            <a:r>
              <a:rPr lang="en-IN" sz="2400" b="1" dirty="0" smtClean="0">
                <a:solidFill>
                  <a:srgbClr val="C00000"/>
                </a:solidFill>
              </a:rPr>
              <a:t>drops the user </a:t>
            </a:r>
            <a:r>
              <a:rPr lang="en-IN" sz="2400" dirty="0" smtClean="0"/>
              <a:t>if the </a:t>
            </a:r>
            <a:r>
              <a:rPr lang="en-IN" sz="2400" b="1" dirty="0" smtClean="0">
                <a:solidFill>
                  <a:srgbClr val="00B050"/>
                </a:solidFill>
              </a:rPr>
              <a:t>user does not own </a:t>
            </a:r>
            <a:r>
              <a:rPr lang="en-IN" sz="2400" dirty="0" smtClean="0"/>
              <a:t>any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objects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we want to also </a:t>
            </a:r>
            <a:r>
              <a:rPr lang="en-IN" sz="2400" b="1" dirty="0" smtClean="0">
                <a:solidFill>
                  <a:srgbClr val="C00000"/>
                </a:solidFill>
              </a:rPr>
              <a:t>drop the objects </a:t>
            </a:r>
            <a:r>
              <a:rPr lang="en-IN" sz="2400" dirty="0" smtClean="0"/>
              <a:t>owned by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user</a:t>
            </a:r>
            <a:r>
              <a:rPr lang="en-IN" sz="2400" dirty="0" smtClean="0"/>
              <a:t>, we must </a:t>
            </a:r>
            <a:r>
              <a:rPr lang="en-IN" sz="2400" b="1" dirty="0" smtClean="0">
                <a:solidFill>
                  <a:srgbClr val="0070C0"/>
                </a:solidFill>
              </a:rPr>
              <a:t>execute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DROP USER </a:t>
            </a:r>
            <a:r>
              <a:rPr lang="en-IN" sz="2400" dirty="0" smtClean="0"/>
              <a:t>command with the </a:t>
            </a:r>
            <a:r>
              <a:rPr lang="en-IN" sz="2400" b="1" dirty="0" smtClean="0">
                <a:solidFill>
                  <a:srgbClr val="7030A0"/>
                </a:solidFill>
              </a:rPr>
              <a:t>CASCADE </a:t>
            </a:r>
            <a:r>
              <a:rPr lang="en-IN" sz="2400" dirty="0" smtClean="0"/>
              <a:t>keyword.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DROP USER </a:t>
            </a:r>
            <a:r>
              <a:rPr lang="en-IN" sz="2400" b="1" dirty="0" smtClean="0">
                <a:solidFill>
                  <a:srgbClr val="002060"/>
                </a:solidFill>
              </a:rPr>
              <a:t>INDIANS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CASCADE;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Introduction To DCL Commands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Understanding Schema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SYS and SYSTEM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Creating New User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2060"/>
                </a:solidFill>
                <a:latin typeface="Corbel" pitchFamily="34" charset="0"/>
              </a:rPr>
              <a:t>Concept Of </a:t>
            </a:r>
            <a:r>
              <a:rPr lang="en-US" sz="2900" b="1" dirty="0" err="1" smtClean="0">
                <a:solidFill>
                  <a:srgbClr val="002060"/>
                </a:solidFill>
                <a:latin typeface="Corbel" pitchFamily="34" charset="0"/>
              </a:rPr>
              <a:t>TableSpace</a:t>
            </a:r>
            <a:endParaRPr lang="en-US" sz="2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Unlocking Users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Dropping Users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Introduction To </a:t>
            </a:r>
            <a:br>
              <a:rPr lang="en-US" sz="3000" b="1" dirty="0" smtClean="0"/>
            </a:br>
            <a:r>
              <a:rPr lang="en-US" sz="3000" b="1" dirty="0" smtClean="0"/>
              <a:t>DCL Commands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Oracle </a:t>
            </a:r>
            <a:r>
              <a:rPr lang="en-IN" sz="2400" b="1" dirty="0" smtClean="0">
                <a:solidFill>
                  <a:srgbClr val="0070C0"/>
                </a:solidFill>
              </a:rPr>
              <a:t>protects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data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7030A0"/>
                </a:solidFill>
              </a:rPr>
              <a:t>database</a:t>
            </a:r>
            <a:r>
              <a:rPr lang="en-IN" sz="2400" dirty="0" smtClean="0"/>
              <a:t> by implementing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security</a:t>
            </a:r>
            <a:r>
              <a:rPr lang="en-IN" sz="2400" dirty="0" smtClean="0"/>
              <a:t> via </a:t>
            </a:r>
            <a:r>
              <a:rPr lang="en-IN" sz="2400" b="1" dirty="0" smtClean="0">
                <a:solidFill>
                  <a:srgbClr val="002060"/>
                </a:solidFill>
              </a:rPr>
              <a:t>users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roles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0070C0"/>
                </a:solidFill>
              </a:rPr>
              <a:t>privileges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SQL language commands </a:t>
            </a:r>
            <a:r>
              <a:rPr lang="en-IN" sz="2400" dirty="0" smtClean="0"/>
              <a:t>used to </a:t>
            </a:r>
            <a:r>
              <a:rPr lang="en-IN" sz="2400" b="1" dirty="0" smtClean="0">
                <a:solidFill>
                  <a:srgbClr val="0070C0"/>
                </a:solidFill>
              </a:rPr>
              <a:t>accomplish</a:t>
            </a:r>
            <a:r>
              <a:rPr lang="en-IN" sz="2400" dirty="0" smtClean="0"/>
              <a:t> these </a:t>
            </a:r>
            <a:r>
              <a:rPr lang="en-IN" sz="2400" b="1" dirty="0" smtClean="0">
                <a:solidFill>
                  <a:srgbClr val="00B050"/>
                </a:solidFill>
              </a:rPr>
              <a:t>security tasks </a:t>
            </a:r>
            <a:r>
              <a:rPr lang="en-IN" sz="2400" dirty="0" smtClean="0"/>
              <a:t>are known as </a:t>
            </a:r>
            <a:r>
              <a:rPr lang="en-IN" sz="2400" b="1" dirty="0" smtClean="0">
                <a:solidFill>
                  <a:srgbClr val="7030A0"/>
                </a:solidFill>
              </a:rPr>
              <a:t>Data Control Language </a:t>
            </a:r>
            <a:r>
              <a:rPr lang="en-IN" sz="2400" dirty="0" smtClean="0"/>
              <a:t>(DCL) commands.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Introduction To </a:t>
            </a:r>
            <a:br>
              <a:rPr lang="en-US" sz="3000" b="1" dirty="0" smtClean="0"/>
            </a:br>
            <a:r>
              <a:rPr lang="en-US" sz="3000" b="1" dirty="0" smtClean="0"/>
              <a:t>DCL Commands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 are </a:t>
            </a:r>
            <a:r>
              <a:rPr lang="en-IN" sz="2400" b="1" dirty="0" smtClean="0">
                <a:solidFill>
                  <a:srgbClr val="7030A0"/>
                </a:solidFill>
              </a:rPr>
              <a:t>several different ways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2060"/>
                </a:solidFill>
              </a:rPr>
              <a:t>enforce access control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, to </a:t>
            </a:r>
            <a:r>
              <a:rPr lang="en-IN" sz="2400" b="1" dirty="0" smtClean="0">
                <a:solidFill>
                  <a:srgbClr val="0070C0"/>
                </a:solidFill>
              </a:rPr>
              <a:t>ensure</a:t>
            </a:r>
            <a:r>
              <a:rPr lang="en-IN" sz="2400" dirty="0" smtClean="0"/>
              <a:t> that only </a:t>
            </a:r>
            <a:r>
              <a:rPr lang="en-IN" sz="2400" b="1" dirty="0" smtClean="0">
                <a:solidFill>
                  <a:srgbClr val="C00000"/>
                </a:solidFill>
              </a:rPr>
              <a:t>authorized users </a:t>
            </a:r>
            <a:r>
              <a:rPr lang="en-IN" sz="2400" dirty="0" smtClean="0"/>
              <a:t>can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log in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7030A0"/>
                </a:solidFill>
              </a:rPr>
              <a:t>access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appropriate data</a:t>
            </a:r>
            <a:r>
              <a:rPr lang="en-IN" sz="2400" dirty="0" smtClean="0"/>
              <a:t>.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accent1"/>
                </a:solidFill>
              </a:rPr>
              <a:t>3 most popular ways </a:t>
            </a:r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ensuring security </a:t>
            </a:r>
            <a:r>
              <a:rPr lang="en-US" sz="2400" dirty="0" smtClean="0"/>
              <a:t>are:</a:t>
            </a:r>
          </a:p>
          <a:p>
            <a:endParaRPr lang="en-US" sz="2400" dirty="0" smtClean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System Privileges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Object Privileges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Roles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Introduction To </a:t>
            </a:r>
            <a:br>
              <a:rPr lang="en-US" sz="3000" b="1" dirty="0" smtClean="0"/>
            </a:br>
            <a:r>
              <a:rPr lang="en-US" sz="3000" b="1" dirty="0" smtClean="0"/>
              <a:t>DCL Commands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System privileges </a:t>
            </a:r>
            <a:r>
              <a:rPr lang="en-IN" sz="2400" dirty="0" smtClean="0"/>
              <a:t>determine the </a:t>
            </a:r>
            <a:r>
              <a:rPr lang="en-IN" sz="2400" b="1" dirty="0" smtClean="0">
                <a:solidFill>
                  <a:srgbClr val="00B050"/>
                </a:solidFill>
              </a:rPr>
              <a:t>type of actions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2060"/>
                </a:solidFill>
              </a:rPr>
              <a:t>user</a:t>
            </a:r>
            <a:r>
              <a:rPr lang="en-IN" sz="2400" dirty="0" smtClean="0"/>
              <a:t> can </a:t>
            </a:r>
            <a:r>
              <a:rPr lang="en-IN" sz="2400" b="1" dirty="0" smtClean="0">
                <a:solidFill>
                  <a:srgbClr val="7030A0"/>
                </a:solidFill>
              </a:rPr>
              <a:t>perform</a:t>
            </a:r>
            <a:r>
              <a:rPr lang="en-IN" sz="2400" dirty="0" smtClean="0"/>
              <a:t>, such as </a:t>
            </a:r>
            <a:r>
              <a:rPr lang="en-IN" sz="2400" b="1" dirty="0" smtClean="0">
                <a:solidFill>
                  <a:srgbClr val="C00000"/>
                </a:solidFill>
              </a:rPr>
              <a:t>create tables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drop views</a:t>
            </a:r>
            <a:r>
              <a:rPr lang="en-IN" sz="2400" dirty="0" smtClean="0"/>
              <a:t>, or </a:t>
            </a:r>
            <a:r>
              <a:rPr lang="en-IN" sz="2400" b="1" dirty="0" smtClean="0">
                <a:solidFill>
                  <a:srgbClr val="C00000"/>
                </a:solidFill>
              </a:rPr>
              <a:t>create other users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Object privileges </a:t>
            </a:r>
            <a:r>
              <a:rPr lang="en-IN" sz="2400" dirty="0" smtClean="0"/>
              <a:t>avoid any </a:t>
            </a:r>
            <a:r>
              <a:rPr lang="en-IN" sz="2400" b="1" dirty="0" smtClean="0">
                <a:solidFill>
                  <a:srgbClr val="00B050"/>
                </a:solidFill>
              </a:rPr>
              <a:t>wrongful data modifications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C00000"/>
                </a:solidFill>
              </a:rPr>
              <a:t>individual tables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columns</a:t>
            </a:r>
            <a:r>
              <a:rPr lang="en-IN" sz="2400" dirty="0" smtClean="0"/>
              <a:t>. The </a:t>
            </a:r>
            <a:r>
              <a:rPr lang="en-IN" sz="2400" b="1" dirty="0" smtClean="0">
                <a:solidFill>
                  <a:srgbClr val="7030A0"/>
                </a:solidFill>
              </a:rPr>
              <a:t>owner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database objects </a:t>
            </a:r>
            <a:r>
              <a:rPr lang="en-IN" sz="2400" dirty="0" smtClean="0"/>
              <a:t>can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assign </a:t>
            </a:r>
            <a:r>
              <a:rPr lang="en-IN" sz="2400" dirty="0" smtClean="0"/>
              <a:t>these </a:t>
            </a:r>
            <a:r>
              <a:rPr lang="en-IN" sz="2400" b="1" dirty="0" smtClean="0">
                <a:solidFill>
                  <a:srgbClr val="0070C0"/>
                </a:solidFill>
              </a:rPr>
              <a:t>object privileges </a:t>
            </a:r>
            <a:r>
              <a:rPr lang="en-IN" sz="2400" dirty="0" smtClean="0"/>
              <a:t>that </a:t>
            </a:r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>control</a:t>
            </a:r>
            <a:r>
              <a:rPr lang="en-IN" sz="2400" dirty="0" smtClean="0"/>
              <a:t> exactly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who can access </a:t>
            </a:r>
            <a:r>
              <a:rPr lang="en-IN" sz="2400" dirty="0" smtClean="0"/>
              <a:t>what </a:t>
            </a:r>
            <a:r>
              <a:rPr lang="en-IN" sz="2400" b="1" dirty="0" smtClean="0">
                <a:solidFill>
                  <a:srgbClr val="002060"/>
                </a:solidFill>
              </a:rPr>
              <a:t>objects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to what extent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System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object privileges </a:t>
            </a:r>
            <a:r>
              <a:rPr lang="en-IN" sz="2400" dirty="0" smtClean="0"/>
              <a:t>can be </a:t>
            </a:r>
            <a:r>
              <a:rPr lang="en-IN" sz="2400" b="1" dirty="0" smtClean="0">
                <a:solidFill>
                  <a:srgbClr val="00B050"/>
                </a:solidFill>
              </a:rPr>
              <a:t>grouped together </a:t>
            </a:r>
            <a:r>
              <a:rPr lang="en-IN" sz="2400" dirty="0" smtClean="0"/>
              <a:t>into a </a:t>
            </a:r>
            <a:r>
              <a:rPr lang="en-IN" sz="2400" b="1" dirty="0" smtClean="0">
                <a:solidFill>
                  <a:srgbClr val="0070C0"/>
                </a:solidFill>
              </a:rPr>
              <a:t>role.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What Is A Schema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 </a:t>
            </a:r>
            <a:r>
              <a:rPr lang="en-IN" sz="2400" b="1" u="sng" dirty="0" smtClean="0">
                <a:solidFill>
                  <a:srgbClr val="0070C0"/>
                </a:solidFill>
              </a:rPr>
              <a:t>schema</a:t>
            </a:r>
            <a:r>
              <a:rPr lang="en-IN" sz="2400" dirty="0" smtClean="0"/>
              <a:t> is a </a:t>
            </a:r>
            <a:r>
              <a:rPr lang="en-IN" sz="2400" b="1" dirty="0" smtClean="0">
                <a:solidFill>
                  <a:srgbClr val="C00000"/>
                </a:solidFill>
              </a:rPr>
              <a:t>collection of objects </a:t>
            </a:r>
            <a:r>
              <a:rPr lang="en-IN" sz="2400" dirty="0" smtClean="0"/>
              <a:t>(for example, </a:t>
            </a:r>
            <a:r>
              <a:rPr lang="en-IN" sz="2400" b="1" dirty="0" smtClean="0">
                <a:solidFill>
                  <a:srgbClr val="7030A0"/>
                </a:solidFill>
              </a:rPr>
              <a:t>tables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views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indexes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sequences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triggers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synonyms</a:t>
            </a:r>
            <a:r>
              <a:rPr lang="en-IN" sz="2400" dirty="0" smtClean="0"/>
              <a:t>).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Each </a:t>
            </a:r>
            <a:r>
              <a:rPr lang="en-IN" sz="2400" b="1" dirty="0" smtClean="0">
                <a:solidFill>
                  <a:srgbClr val="0070C0"/>
                </a:solidFill>
              </a:rPr>
              <a:t>schema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owned </a:t>
            </a:r>
            <a:r>
              <a:rPr lang="en-IN" sz="2400" dirty="0" smtClean="0"/>
              <a:t>by a </a:t>
            </a:r>
            <a:r>
              <a:rPr lang="en-IN" sz="2400" b="1" dirty="0" smtClean="0">
                <a:solidFill>
                  <a:srgbClr val="7030A0"/>
                </a:solidFill>
              </a:rPr>
              <a:t>single user account </a:t>
            </a:r>
            <a:r>
              <a:rPr lang="en-IN" sz="2400" dirty="0" smtClean="0"/>
              <a:t>with the </a:t>
            </a:r>
            <a:r>
              <a:rPr lang="en-IN" sz="2400" b="1" dirty="0" smtClean="0">
                <a:solidFill>
                  <a:srgbClr val="002060"/>
                </a:solidFill>
              </a:rPr>
              <a:t>same name.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Thus , the </a:t>
            </a:r>
            <a:r>
              <a:rPr lang="en-IN" sz="2400" b="1" dirty="0" smtClean="0">
                <a:solidFill>
                  <a:srgbClr val="7030A0"/>
                </a:solidFill>
              </a:rPr>
              <a:t>two terms</a:t>
            </a:r>
            <a:r>
              <a:rPr lang="en-IN" sz="2400" dirty="0" smtClean="0"/>
              <a:t> </a:t>
            </a:r>
            <a:r>
              <a:rPr lang="en-IN" sz="2400" b="1" u="sng" dirty="0" smtClean="0">
                <a:solidFill>
                  <a:srgbClr val="0070C0"/>
                </a:solidFill>
              </a:rPr>
              <a:t>schema</a:t>
            </a:r>
            <a:r>
              <a:rPr lang="en-IN" sz="2400" dirty="0" smtClean="0"/>
              <a:t> and </a:t>
            </a:r>
            <a:r>
              <a:rPr lang="en-IN" sz="2400" b="1" u="sng" dirty="0" smtClean="0">
                <a:solidFill>
                  <a:srgbClr val="0070C0"/>
                </a:solidFill>
              </a:rPr>
              <a:t>user account</a:t>
            </a:r>
            <a:r>
              <a:rPr lang="en-IN" sz="2400" dirty="0" smtClean="0"/>
              <a:t> are </a:t>
            </a:r>
            <a:r>
              <a:rPr lang="en-IN" sz="2400" b="1" dirty="0" smtClean="0">
                <a:solidFill>
                  <a:srgbClr val="C00000"/>
                </a:solidFill>
              </a:rPr>
              <a:t>often used </a:t>
            </a:r>
            <a:r>
              <a:rPr lang="en-IN" sz="2400" b="1" dirty="0" smtClean="0">
                <a:solidFill>
                  <a:srgbClr val="00B050"/>
                </a:solidFill>
              </a:rPr>
              <a:t>interchangeably.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What Is A Schema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</a:t>
            </a:r>
            <a:r>
              <a:rPr lang="en-IN" sz="2400" b="1" dirty="0" smtClean="0">
                <a:solidFill>
                  <a:srgbClr val="7030A0"/>
                </a:solidFill>
              </a:rPr>
              <a:t>list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types of objects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2060"/>
                </a:solidFill>
              </a:rPr>
              <a:t>ORACLEBATCH</a:t>
            </a:r>
            <a:r>
              <a:rPr lang="en-IN" sz="2400" dirty="0" smtClean="0"/>
              <a:t> schema by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querying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USER_OBJECTS</a:t>
            </a:r>
            <a:r>
              <a:rPr lang="en-IN" sz="2400" dirty="0" smtClean="0"/>
              <a:t> data dictionary view.</a:t>
            </a:r>
          </a:p>
          <a:p>
            <a:pPr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cl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928934"/>
            <a:ext cx="8715436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What Is A Schema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get more details </a:t>
            </a:r>
            <a:r>
              <a:rPr lang="en-IN" sz="2400" dirty="0" smtClean="0"/>
              <a:t>on these </a:t>
            </a:r>
            <a:r>
              <a:rPr lang="en-IN" sz="2400" b="1" dirty="0" smtClean="0">
                <a:solidFill>
                  <a:srgbClr val="0070C0"/>
                </a:solidFill>
              </a:rPr>
              <a:t>objects</a:t>
            </a:r>
            <a:r>
              <a:rPr lang="en-IN" sz="2400" dirty="0" smtClean="0"/>
              <a:t> we can </a:t>
            </a:r>
            <a:r>
              <a:rPr lang="en-IN" sz="2400" b="1" dirty="0" smtClean="0">
                <a:solidFill>
                  <a:srgbClr val="00B050"/>
                </a:solidFill>
              </a:rPr>
              <a:t>further list </a:t>
            </a:r>
            <a:r>
              <a:rPr lang="en-IN" sz="2400" dirty="0" smtClean="0"/>
              <a:t>their </a:t>
            </a:r>
            <a:r>
              <a:rPr lang="en-IN" sz="2400" b="1" u="sng" dirty="0" smtClean="0">
                <a:solidFill>
                  <a:srgbClr val="7030A0"/>
                </a:solidFill>
              </a:rPr>
              <a:t>name</a:t>
            </a:r>
            <a:r>
              <a:rPr lang="en-IN" sz="2400" dirty="0" smtClean="0"/>
              <a:t>, </a:t>
            </a:r>
            <a:r>
              <a:rPr lang="en-IN" sz="2400" b="1" u="sng" dirty="0" smtClean="0">
                <a:solidFill>
                  <a:srgbClr val="7030A0"/>
                </a:solidFill>
              </a:rPr>
              <a:t>creation date </a:t>
            </a:r>
            <a:r>
              <a:rPr lang="en-IN" sz="2400" dirty="0" smtClean="0"/>
              <a:t>and </a:t>
            </a:r>
            <a:r>
              <a:rPr lang="en-IN" sz="2400" b="1" u="sng" dirty="0" smtClean="0">
                <a:solidFill>
                  <a:srgbClr val="7030A0"/>
                </a:solidFill>
              </a:rPr>
              <a:t>status</a:t>
            </a:r>
            <a:r>
              <a:rPr lang="en-IN" sz="2400" dirty="0" smtClean="0"/>
              <a:t> also,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cl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428868"/>
            <a:ext cx="8786874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Two Special Users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When an </a:t>
            </a:r>
            <a:r>
              <a:rPr lang="en-IN" sz="2400" b="1" dirty="0" smtClean="0">
                <a:solidFill>
                  <a:srgbClr val="00B050"/>
                </a:solidFill>
              </a:rPr>
              <a:t>Oracle database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7030A0"/>
                </a:solidFill>
              </a:rPr>
              <a:t>created</a:t>
            </a:r>
            <a:r>
              <a:rPr lang="en-IN" sz="2400" dirty="0" smtClean="0"/>
              <a:t>, it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comes</a:t>
            </a:r>
            <a:r>
              <a:rPr lang="en-IN" sz="2400" dirty="0" smtClean="0"/>
              <a:t> with a </a:t>
            </a:r>
            <a:r>
              <a:rPr lang="en-IN" sz="2400" b="1" dirty="0" smtClean="0">
                <a:solidFill>
                  <a:srgbClr val="0070C0"/>
                </a:solidFill>
              </a:rPr>
              <a:t>number of default accounts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Two </a:t>
            </a:r>
            <a:r>
              <a:rPr lang="en-IN" sz="2400" b="1" dirty="0" smtClean="0">
                <a:solidFill>
                  <a:srgbClr val="C00000"/>
                </a:solidFill>
              </a:rPr>
              <a:t>extremely important accounts </a:t>
            </a:r>
            <a:r>
              <a:rPr lang="en-IN" sz="2400" dirty="0" smtClean="0"/>
              <a:t>are:</a:t>
            </a:r>
          </a:p>
          <a:p>
            <a:endParaRPr lang="en-IN" sz="2400" dirty="0" smtClean="0"/>
          </a:p>
          <a:p>
            <a:pPr lvl="1"/>
            <a:r>
              <a:rPr lang="en-IN" b="1" dirty="0" smtClean="0"/>
              <a:t> SYS  </a:t>
            </a:r>
          </a:p>
          <a:p>
            <a:pPr lvl="1"/>
            <a:endParaRPr lang="en-IN" b="1" dirty="0" smtClean="0"/>
          </a:p>
          <a:p>
            <a:pPr lvl="1"/>
            <a:r>
              <a:rPr lang="en-IN" b="1" dirty="0" smtClean="0"/>
              <a:t>SYSTEM</a:t>
            </a:r>
            <a:endParaRPr lang="en-US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8365</TotalTime>
  <Words>649</Words>
  <Application>Microsoft Office PowerPoint</Application>
  <PresentationFormat>On-screen Show (4:3)</PresentationFormat>
  <Paragraphs>152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Slide 1</vt:lpstr>
      <vt:lpstr>Today’s Agenda</vt:lpstr>
      <vt:lpstr> Introduction To  DCL Commands</vt:lpstr>
      <vt:lpstr> Introduction To  DCL Commands</vt:lpstr>
      <vt:lpstr> Introduction To  DCL Commands</vt:lpstr>
      <vt:lpstr> What Is A Schema ?</vt:lpstr>
      <vt:lpstr> What Is A Schema ?</vt:lpstr>
      <vt:lpstr> What Is A Schema ?</vt:lpstr>
      <vt:lpstr> Two Special Users</vt:lpstr>
      <vt:lpstr> Two Special Users</vt:lpstr>
      <vt:lpstr> Two Special Users</vt:lpstr>
      <vt:lpstr> Creating Users</vt:lpstr>
      <vt:lpstr> Creating Users</vt:lpstr>
      <vt:lpstr> Granting TableSpace</vt:lpstr>
      <vt:lpstr> Granting TableSpace</vt:lpstr>
      <vt:lpstr> Granting TableSpace</vt:lpstr>
      <vt:lpstr> Locked Users</vt:lpstr>
      <vt:lpstr> Dropping Users</vt:lpstr>
      <vt:lpstr> Dropping Users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771</cp:revision>
  <dcterms:created xsi:type="dcterms:W3CDTF">2015-12-21T13:46:48Z</dcterms:created>
  <dcterms:modified xsi:type="dcterms:W3CDTF">2020-08-12T03:47:17Z</dcterms:modified>
</cp:coreProperties>
</file>