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932" r:id="rId4"/>
    <p:sldId id="961" r:id="rId5"/>
    <p:sldId id="969" r:id="rId6"/>
    <p:sldId id="970" r:id="rId7"/>
    <p:sldId id="933" r:id="rId8"/>
    <p:sldId id="936" r:id="rId9"/>
    <p:sldId id="937" r:id="rId10"/>
    <p:sldId id="964" r:id="rId11"/>
    <p:sldId id="965" r:id="rId12"/>
    <p:sldId id="966" r:id="rId13"/>
    <p:sldId id="967" r:id="rId14"/>
    <p:sldId id="938" r:id="rId15"/>
    <p:sldId id="968" r:id="rId16"/>
    <p:sldId id="971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5" r:id="rId28"/>
    <p:sldId id="986" r:id="rId29"/>
    <p:sldId id="987" r:id="rId30"/>
    <p:sldId id="988" r:id="rId31"/>
    <p:sldId id="989" r:id="rId32"/>
    <p:sldId id="990" r:id="rId33"/>
    <p:sldId id="9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GRANT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statement </a:t>
            </a:r>
            <a:r>
              <a:rPr lang="en-IN" sz="2400" dirty="0" smtClean="0"/>
              <a:t>grants the </a:t>
            </a:r>
            <a:r>
              <a:rPr lang="en-IN" sz="2400" b="1" dirty="0" smtClean="0">
                <a:solidFill>
                  <a:srgbClr val="C00000"/>
                </a:solidFill>
              </a:rPr>
              <a:t>CREATE SESSION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CREATE TABLE </a:t>
            </a:r>
            <a:r>
              <a:rPr lang="en-IN" sz="2400" b="1" dirty="0" smtClean="0">
                <a:solidFill>
                  <a:srgbClr val="0070C0"/>
                </a:solidFill>
              </a:rPr>
              <a:t>system privilege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7030A0"/>
                </a:solidFill>
              </a:rPr>
              <a:t>INDIAN</a:t>
            </a:r>
            <a:r>
              <a:rPr lang="en-IN" sz="2400" dirty="0" smtClean="0"/>
              <a:t> user.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CREATE SESSION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7030A0"/>
                </a:solidFill>
              </a:rPr>
              <a:t>CREATE TABLE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B050"/>
                </a:solidFill>
              </a:rPr>
              <a:t>allows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 to </a:t>
            </a:r>
            <a:r>
              <a:rPr lang="en-IN" sz="2400" b="1" dirty="0" smtClean="0">
                <a:solidFill>
                  <a:srgbClr val="7030A0"/>
                </a:solidFill>
              </a:rPr>
              <a:t>establish a session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create tables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certain privileges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specific objects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C00000"/>
                </a:solidFill>
              </a:rPr>
              <a:t>tables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views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sequences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other users </a:t>
            </a:r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rgbClr val="7030A0"/>
                </a:solidFill>
              </a:rPr>
              <a:t>want them </a:t>
            </a:r>
            <a:r>
              <a:rPr lang="en-IN" sz="2400" dirty="0" smtClean="0"/>
              <a:t>to have </a:t>
            </a:r>
            <a:r>
              <a:rPr lang="en-IN" sz="2400" b="1" dirty="0" smtClean="0">
                <a:solidFill>
                  <a:srgbClr val="002060"/>
                </a:solidFill>
              </a:rPr>
              <a:t>access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objects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the user , </a:t>
            </a:r>
            <a:r>
              <a:rPr lang="en-IN" sz="2400" b="1" dirty="0" smtClean="0">
                <a:solidFill>
                  <a:srgbClr val="7030A0"/>
                </a:solidFill>
              </a:rPr>
              <a:t>access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/>
              <a:t> , we </a:t>
            </a:r>
            <a:r>
              <a:rPr lang="en-IN" sz="2400" b="1" dirty="0" smtClean="0">
                <a:solidFill>
                  <a:srgbClr val="0070C0"/>
                </a:solidFill>
              </a:rPr>
              <a:t>do not own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object’s owner </a:t>
            </a:r>
            <a:r>
              <a:rPr lang="en-IN" sz="2400" dirty="0" smtClean="0"/>
              <a:t>gives us </a:t>
            </a:r>
            <a:r>
              <a:rPr lang="en-IN" sz="2400" b="1" dirty="0" smtClean="0">
                <a:solidFill>
                  <a:srgbClr val="7030A0"/>
                </a:solidFill>
              </a:rPr>
              <a:t>permission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extend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rights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others.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C00000"/>
                </a:solidFill>
              </a:rPr>
              <a:t>general syntax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B050"/>
                </a:solidFill>
              </a:rPr>
              <a:t>granting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b="1" dirty="0" smtClean="0">
                <a:solidFill>
                  <a:srgbClr val="002060"/>
                </a:solidFill>
              </a:rPr>
              <a:t> &lt;</a:t>
            </a:r>
            <a:r>
              <a:rPr lang="en-US" sz="2400" b="1" dirty="0" err="1" smtClean="0">
                <a:solidFill>
                  <a:srgbClr val="002060"/>
                </a:solidFill>
              </a:rPr>
              <a:t>resource_name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[WITH GRANT OPTION];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For example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statement </a:t>
            </a:r>
            <a:r>
              <a:rPr lang="en-IN" sz="2400" dirty="0" smtClean="0"/>
              <a:t>connects as the </a:t>
            </a:r>
            <a:r>
              <a:rPr lang="en-IN" sz="2400" b="1" dirty="0" smtClean="0">
                <a:solidFill>
                  <a:srgbClr val="C00000"/>
                </a:solidFill>
              </a:rPr>
              <a:t>ORACLEBATCH</a:t>
            </a:r>
            <a:r>
              <a:rPr lang="en-IN" sz="2400" dirty="0" smtClean="0"/>
              <a:t>  user account and </a:t>
            </a:r>
            <a:r>
              <a:rPr lang="en-IN" sz="2400" b="1" dirty="0" smtClean="0">
                <a:solidFill>
                  <a:srgbClr val="00B050"/>
                </a:solidFill>
              </a:rPr>
              <a:t>grants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 on the </a:t>
            </a:r>
            <a:r>
              <a:rPr lang="en-IN" sz="2400" b="1" dirty="0" smtClean="0">
                <a:solidFill>
                  <a:srgbClr val="0070C0"/>
                </a:solidFill>
              </a:rPr>
              <a:t>STUDENTS</a:t>
            </a:r>
            <a:r>
              <a:rPr lang="en-IN" sz="2400" dirty="0" smtClean="0"/>
              <a:t> table to the new user </a:t>
            </a:r>
            <a:r>
              <a:rPr lang="en-IN" sz="2400" b="1" dirty="0" smtClean="0">
                <a:solidFill>
                  <a:srgbClr val="C00000"/>
                </a:solidFill>
              </a:rPr>
              <a:t>INDIAN.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400" dirty="0" smtClean="0"/>
              <a:t>In this case, the </a:t>
            </a:r>
            <a:r>
              <a:rPr lang="en-IN" sz="2400" b="1" dirty="0" smtClean="0">
                <a:solidFill>
                  <a:srgbClr val="C00000"/>
                </a:solidFill>
              </a:rPr>
              <a:t>ORACLEBATCH</a:t>
            </a:r>
            <a:r>
              <a:rPr lang="en-IN" sz="2400" dirty="0" smtClean="0"/>
              <a:t> user is the </a:t>
            </a:r>
            <a:r>
              <a:rPr lang="en-IN" sz="2400" b="1" dirty="0" smtClean="0">
                <a:solidFill>
                  <a:srgbClr val="7030A0"/>
                </a:solidFill>
              </a:rPr>
              <a:t>grantor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INDIAN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grantee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recipient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privileges.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Now the </a:t>
            </a:r>
            <a:r>
              <a:rPr lang="en-IN" sz="2400" b="1" dirty="0" smtClean="0">
                <a:solidFill>
                  <a:srgbClr val="C00000"/>
                </a:solidFill>
              </a:rPr>
              <a:t>INDIAN</a:t>
            </a:r>
            <a:r>
              <a:rPr lang="en-IN" sz="2400" dirty="0" smtClean="0"/>
              <a:t> user can query the </a:t>
            </a:r>
            <a:r>
              <a:rPr lang="en-IN" sz="2400" b="1" dirty="0" smtClean="0">
                <a:solidFill>
                  <a:srgbClr val="0070C0"/>
                </a:solidFill>
              </a:rPr>
              <a:t>STUDENTS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2928934"/>
            <a:ext cx="8715437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addition to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, other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granted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7030A0"/>
                </a:solidFill>
              </a:rPr>
              <a:t>INSERT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DELETE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ALTER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INDEX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REFERENCES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ALTER</a:t>
            </a:r>
            <a:r>
              <a:rPr lang="en-IN" sz="2400" dirty="0" smtClean="0"/>
              <a:t> privilege </a:t>
            </a:r>
            <a:r>
              <a:rPr lang="en-IN" sz="2400" b="1" dirty="0" smtClean="0">
                <a:solidFill>
                  <a:srgbClr val="C00000"/>
                </a:solidFill>
              </a:rPr>
              <a:t>allows another user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change table definitions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70C0"/>
                </a:solidFill>
              </a:rPr>
              <a:t>ALTER table </a:t>
            </a:r>
            <a:r>
              <a:rPr lang="en-IN" sz="2400" dirty="0" smtClean="0"/>
              <a:t>command, the </a:t>
            </a:r>
            <a:r>
              <a:rPr lang="en-IN" sz="2400" b="1" dirty="0" smtClean="0">
                <a:solidFill>
                  <a:srgbClr val="7030A0"/>
                </a:solidFill>
              </a:rPr>
              <a:t>INDEX </a:t>
            </a:r>
            <a:r>
              <a:rPr lang="en-IN" sz="2400" dirty="0" smtClean="0"/>
              <a:t>privilege </a:t>
            </a:r>
            <a:r>
              <a:rPr lang="en-IN" sz="2400" b="1" dirty="0" smtClean="0">
                <a:solidFill>
                  <a:srgbClr val="C00000"/>
                </a:solidFill>
              </a:rPr>
              <a:t>allows the creation of indexes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7030A0"/>
                </a:solidFill>
              </a:rPr>
              <a:t>REFERENCES</a:t>
            </a:r>
            <a:r>
              <a:rPr lang="en-IN" sz="2400" dirty="0" smtClean="0"/>
              <a:t> privilege </a:t>
            </a:r>
            <a:r>
              <a:rPr lang="en-IN" sz="2400" b="1" dirty="0" smtClean="0">
                <a:solidFill>
                  <a:srgbClr val="C00000"/>
                </a:solidFill>
              </a:rPr>
              <a:t>allows the table </a:t>
            </a:r>
            <a:r>
              <a:rPr lang="en-IN" sz="2400" dirty="0" smtClean="0"/>
              <a:t>to be </a:t>
            </a:r>
            <a:r>
              <a:rPr lang="en-IN" sz="2400" b="1" dirty="0" smtClean="0">
                <a:solidFill>
                  <a:srgbClr val="0070C0"/>
                </a:solidFill>
              </a:rPr>
              <a:t>referenced </a:t>
            </a:r>
            <a:r>
              <a:rPr lang="en-IN" sz="2400" dirty="0" smtClean="0"/>
              <a:t>with a </a:t>
            </a:r>
            <a:r>
              <a:rPr lang="en-IN" sz="2400" b="1" dirty="0" smtClean="0">
                <a:solidFill>
                  <a:srgbClr val="C00000"/>
                </a:solidFill>
              </a:rPr>
              <a:t>foreign key constraint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all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at </a:t>
            </a:r>
            <a:r>
              <a:rPr lang="en-IN" sz="2400" b="1" dirty="0" smtClean="0">
                <a:solidFill>
                  <a:srgbClr val="7030A0"/>
                </a:solidFill>
              </a:rPr>
              <a:t>once</a:t>
            </a:r>
            <a:r>
              <a:rPr lang="en-IN" sz="2400" dirty="0" smtClean="0"/>
              <a:t> by using the </a:t>
            </a:r>
            <a:r>
              <a:rPr lang="en-IN" sz="2400" b="1" dirty="0" smtClean="0">
                <a:solidFill>
                  <a:srgbClr val="7030A0"/>
                </a:solidFill>
              </a:rPr>
              <a:t>GRANT ALL </a:t>
            </a:r>
            <a:r>
              <a:rPr lang="en-IN" sz="2400" dirty="0" smtClean="0"/>
              <a:t>command.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 privilege on </a:t>
            </a:r>
            <a:r>
              <a:rPr lang="en-IN" sz="2400" b="1" dirty="0" smtClean="0">
                <a:solidFill>
                  <a:srgbClr val="C00000"/>
                </a:solidFill>
              </a:rPr>
              <a:t>individual columns </a:t>
            </a:r>
            <a:r>
              <a:rPr lang="en-IN" sz="2400" dirty="0" smtClean="0"/>
              <a:t>on a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table. </a:t>
            </a:r>
          </a:p>
          <a:p>
            <a:endParaRPr lang="en-IN" sz="2400" dirty="0" smtClean="0"/>
          </a:p>
          <a:p>
            <a:r>
              <a:rPr lang="en-IN" sz="2400" dirty="0" smtClean="0"/>
              <a:t>For example, to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 on the columns </a:t>
            </a:r>
            <a:r>
              <a:rPr lang="en-IN" sz="2400" b="1" dirty="0" smtClean="0">
                <a:solidFill>
                  <a:srgbClr val="0070C0"/>
                </a:solidFill>
              </a:rPr>
              <a:t>ENAME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JOB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EMP</a:t>
            </a:r>
            <a:r>
              <a:rPr lang="en-IN" sz="2400" dirty="0" smtClean="0"/>
              <a:t> table, we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command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</a:rPr>
              <a:t>ename</a:t>
            </a:r>
            <a:r>
              <a:rPr lang="en-IN" sz="2400" b="1" dirty="0" smtClean="0">
                <a:solidFill>
                  <a:srgbClr val="0070C0"/>
                </a:solidFill>
              </a:rPr>
              <a:t>, job) </a:t>
            </a:r>
            <a:r>
              <a:rPr lang="en-IN" sz="2400" b="1" dirty="0" smtClean="0">
                <a:solidFill>
                  <a:srgbClr val="C00000"/>
                </a:solidFill>
              </a:rPr>
              <a:t>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EMP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7030A0"/>
                </a:solidFill>
              </a:rPr>
              <a:t>extend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further grant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privilege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resources </a:t>
            </a:r>
            <a:r>
              <a:rPr lang="en-US" sz="2400" dirty="0" smtClean="0"/>
              <a:t>on </a:t>
            </a:r>
            <a:r>
              <a:rPr lang="en-US" sz="2400" b="1" dirty="0" smtClean="0">
                <a:solidFill>
                  <a:srgbClr val="00B050"/>
                </a:solidFill>
              </a:rPr>
              <a:t>which</a:t>
            </a:r>
            <a:r>
              <a:rPr lang="en-US" sz="2400" dirty="0" smtClean="0"/>
              <a:t> we have </a:t>
            </a:r>
            <a:r>
              <a:rPr lang="en-US" sz="2400" b="1" dirty="0" smtClean="0">
                <a:solidFill>
                  <a:srgbClr val="7030A0"/>
                </a:solidFill>
              </a:rPr>
              <a:t>got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privilege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other users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rgbClr val="0070C0"/>
                </a:solidFill>
              </a:rPr>
              <a:t>for this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must have received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privilege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pass it on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others</a:t>
            </a:r>
            <a:r>
              <a:rPr lang="en-IN" sz="2400" dirty="0" smtClean="0"/>
              <a:t> through </a:t>
            </a:r>
            <a:r>
              <a:rPr lang="en-IN" sz="2400" b="1" dirty="0" smtClean="0">
                <a:solidFill>
                  <a:srgbClr val="C00000"/>
                </a:solidFill>
              </a:rPr>
              <a:t>WITH GRANT OPTION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SQL statement </a:t>
            </a:r>
            <a:r>
              <a:rPr lang="en-IN" sz="2400" b="1" dirty="0" smtClean="0">
                <a:solidFill>
                  <a:srgbClr val="00B050"/>
                </a:solidFill>
              </a:rPr>
              <a:t>grants</a:t>
            </a:r>
            <a:r>
              <a:rPr lang="en-IN" sz="2400" dirty="0" smtClean="0"/>
              <a:t> all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C00000"/>
                </a:solidFill>
              </a:rPr>
              <a:t>EMP</a:t>
            </a:r>
            <a:r>
              <a:rPr lang="en-IN" sz="2400" dirty="0" smtClean="0"/>
              <a:t> table to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user. </a:t>
            </a:r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C00000"/>
                </a:solidFill>
              </a:rPr>
              <a:t>also passes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ability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these </a:t>
            </a:r>
            <a:r>
              <a:rPr lang="en-IN" sz="2400" b="1" dirty="0" smtClean="0">
                <a:solidFill>
                  <a:srgbClr val="0070C0"/>
                </a:solidFill>
              </a:rPr>
              <a:t>privileges</a:t>
            </a:r>
            <a:r>
              <a:rPr lang="en-IN" sz="2400" dirty="0" smtClean="0"/>
              <a:t> to yet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other users</a:t>
            </a:r>
            <a:r>
              <a:rPr lang="en-IN" sz="2400" dirty="0" smtClean="0"/>
              <a:t>, using the </a:t>
            </a:r>
            <a:r>
              <a:rPr lang="en-IN" sz="2400" b="1" dirty="0" smtClean="0">
                <a:solidFill>
                  <a:srgbClr val="7030A0"/>
                </a:solidFill>
              </a:rPr>
              <a:t>WITH GRANT OPTION</a:t>
            </a:r>
            <a:r>
              <a:rPr lang="en-IN" sz="2400" dirty="0" smtClean="0"/>
              <a:t>.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ALL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EMP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WITH GRANT OPTION</a:t>
            </a:r>
          </a:p>
          <a:p>
            <a:endParaRPr lang="en-IN" sz="2400" dirty="0" smtClean="0"/>
          </a:p>
          <a:p>
            <a:r>
              <a:rPr lang="en-IN" sz="2400" dirty="0" smtClean="0"/>
              <a:t>Here,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0070C0"/>
                </a:solidFill>
              </a:rPr>
              <a:t>grantee</a:t>
            </a:r>
            <a:r>
              <a:rPr lang="en-IN" sz="2400" dirty="0" smtClean="0"/>
              <a:t> but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become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grantor</a:t>
            </a:r>
            <a:r>
              <a:rPr lang="en-IN" sz="2400" dirty="0" smtClean="0"/>
              <a:t> if the </a:t>
            </a:r>
            <a:r>
              <a:rPr lang="en-IN" sz="2400" b="1" dirty="0" smtClean="0">
                <a:solidFill>
                  <a:srgbClr val="7030A0"/>
                </a:solidFill>
              </a:rPr>
              <a:t>privilege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passed on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another user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allow users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pass on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other users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we must have been granted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 </a:t>
            </a:r>
            <a:r>
              <a:rPr lang="en-IN" sz="2400" dirty="0" smtClean="0"/>
              <a:t>with </a:t>
            </a:r>
            <a:r>
              <a:rPr lang="en-IN" sz="2400" b="1" dirty="0" err="1" smtClean="0">
                <a:solidFill>
                  <a:srgbClr val="C00000"/>
                </a:solidFill>
              </a:rPr>
              <a:t>WITH</a:t>
            </a:r>
            <a:r>
              <a:rPr lang="en-IN" sz="2400" b="1" dirty="0" smtClean="0">
                <a:solidFill>
                  <a:srgbClr val="C00000"/>
                </a:solidFill>
              </a:rPr>
              <a:t> ADMIN OPTION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have been granted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GRANT ANY PRIVILEGE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PRIVILEGE. </a:t>
            </a:r>
          </a:p>
          <a:p>
            <a:endParaRPr lang="en-IN" sz="2400" dirty="0" smtClean="0"/>
          </a:p>
          <a:p>
            <a:r>
              <a:rPr lang="en-IN" sz="2400" dirty="0" smtClean="0"/>
              <a:t>For example, after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70C0"/>
                </a:solidFill>
              </a:rPr>
              <a:t>following statement</a:t>
            </a:r>
            <a:r>
              <a:rPr lang="en-IN" sz="2400" dirty="0" smtClean="0"/>
              <a:t>,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can grant the </a:t>
            </a:r>
            <a:r>
              <a:rPr lang="en-IN" sz="2400" b="1" dirty="0" smtClean="0">
                <a:solidFill>
                  <a:srgbClr val="C00000"/>
                </a:solidFill>
              </a:rPr>
              <a:t>CREATE SESSION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other users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CREATE SESSION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WITH ADMIN OPTION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Privileges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C00000"/>
                </a:solidFill>
              </a:rPr>
              <a:t>taken away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REVOKE</a:t>
            </a:r>
            <a:r>
              <a:rPr lang="en-IN" sz="2400" dirty="0" smtClean="0"/>
              <a:t>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7030A0"/>
                </a:solidFill>
              </a:rPr>
              <a:t>revoking system privileges </a:t>
            </a:r>
            <a:r>
              <a:rPr lang="en-IN" sz="2400" dirty="0" smtClean="0"/>
              <a:t>is as </a:t>
            </a:r>
            <a:r>
              <a:rPr lang="en-IN" sz="2400" b="1" dirty="0" smtClean="0">
                <a:solidFill>
                  <a:srgbClr val="00B050"/>
                </a:solidFill>
              </a:rPr>
              <a:t>follows</a:t>
            </a:r>
            <a:r>
              <a:rPr lang="en-IN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Understanding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System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Object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Grant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Revoke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C00000"/>
                </a:solidFill>
                <a:latin typeface="Corbel" pitchFamily="34" charset="0"/>
              </a:rPr>
              <a:t>Removing Roles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following statement </a:t>
            </a:r>
            <a:r>
              <a:rPr lang="en-IN" sz="2400" b="1" dirty="0" smtClean="0">
                <a:solidFill>
                  <a:srgbClr val="0070C0"/>
                </a:solidFill>
              </a:rPr>
              <a:t>revokes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CREATE SESSION </a:t>
            </a:r>
            <a:r>
              <a:rPr lang="en-IN" sz="2400" b="1" dirty="0" smtClean="0">
                <a:solidFill>
                  <a:srgbClr val="C00000"/>
                </a:solidFill>
              </a:rPr>
              <a:t>SYSTEM PRIVILEGE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user.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REVOKE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CREATE SESSION </a:t>
            </a:r>
            <a:r>
              <a:rPr lang="en-IN" sz="2400" b="1" dirty="0" smtClean="0">
                <a:solidFill>
                  <a:srgbClr val="C00000"/>
                </a:solidFill>
              </a:rPr>
              <a:t>FROM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prohibits</a:t>
            </a:r>
            <a:r>
              <a:rPr lang="en-IN" sz="2400" dirty="0" smtClean="0"/>
              <a:t> 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 from </a:t>
            </a:r>
            <a:r>
              <a:rPr lang="en-IN" sz="2400" b="1" dirty="0" smtClean="0">
                <a:solidFill>
                  <a:srgbClr val="7030A0"/>
                </a:solidFill>
              </a:rPr>
              <a:t>establishing a session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can also be </a:t>
            </a:r>
            <a:r>
              <a:rPr lang="en-IN" sz="2400" b="1" dirty="0" smtClean="0">
                <a:solidFill>
                  <a:srgbClr val="002060"/>
                </a:solidFill>
              </a:rPr>
              <a:t>taken away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C00000"/>
                </a:solidFill>
              </a:rPr>
              <a:t>REVOKE </a:t>
            </a:r>
            <a:r>
              <a:rPr lang="en-IN" sz="2400" dirty="0" smtClean="0"/>
              <a:t>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70C0"/>
                </a:solidFill>
              </a:rPr>
              <a:t>revoking object privileges </a:t>
            </a:r>
            <a:r>
              <a:rPr lang="en-IN" sz="2400" dirty="0" smtClean="0"/>
              <a:t>is as </a:t>
            </a:r>
            <a:r>
              <a:rPr lang="en-IN" sz="2400" b="1" dirty="0" smtClean="0">
                <a:solidFill>
                  <a:srgbClr val="7030A0"/>
                </a:solidFill>
              </a:rPr>
              <a:t>follows</a:t>
            </a:r>
            <a:r>
              <a:rPr lang="en-IN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2060"/>
                </a:solidFill>
              </a:rPr>
              <a:t>&gt;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b="1" dirty="0" smtClean="0">
                <a:solidFill>
                  <a:srgbClr val="002060"/>
                </a:solidFill>
              </a:rPr>
              <a:t> &lt;</a:t>
            </a:r>
            <a:r>
              <a:rPr lang="en-US" sz="2400" b="1" dirty="0" err="1" smtClean="0">
                <a:solidFill>
                  <a:srgbClr val="002060"/>
                </a:solidFill>
              </a:rPr>
              <a:t>resource_name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</a:t>
            </a:r>
            <a:r>
              <a:rPr lang="en-IN" sz="2400" b="1" dirty="0" smtClean="0">
                <a:solidFill>
                  <a:srgbClr val="0070C0"/>
                </a:solidFill>
              </a:rPr>
              <a:t> following statement </a:t>
            </a:r>
            <a:r>
              <a:rPr lang="en-IN" sz="2400" b="1" dirty="0" smtClean="0">
                <a:solidFill>
                  <a:srgbClr val="C00000"/>
                </a:solidFill>
              </a:rPr>
              <a:t>revokes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UPDATE </a:t>
            </a:r>
            <a:r>
              <a:rPr lang="en-IN" sz="2400" dirty="0" smtClean="0"/>
              <a:t>privilege on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user.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REVOKE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FROM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B050"/>
                </a:solidFill>
              </a:rPr>
              <a:t>prohibits</a:t>
            </a:r>
            <a:r>
              <a:rPr lang="en-IN" sz="2400" dirty="0" smtClean="0"/>
              <a:t>  the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user from </a:t>
            </a:r>
            <a:r>
              <a:rPr lang="en-IN" sz="2400" b="1" dirty="0" smtClean="0">
                <a:solidFill>
                  <a:srgbClr val="C00000"/>
                </a:solidFill>
              </a:rPr>
              <a:t>updating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EMP </a:t>
            </a:r>
            <a:r>
              <a:rPr lang="en-IN" sz="2400" dirty="0" smtClean="0"/>
              <a:t>table.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Important Point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granted using </a:t>
            </a:r>
            <a:r>
              <a:rPr lang="en-IN" sz="2400" b="1" dirty="0" smtClean="0">
                <a:solidFill>
                  <a:srgbClr val="C00000"/>
                </a:solidFill>
              </a:rPr>
              <a:t>the WITH GRANT OPTION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chemeClr val="accent1"/>
                </a:solidFill>
              </a:rPr>
              <a:t>revoked</a:t>
            </a:r>
            <a:r>
              <a:rPr lang="en-IN" sz="2400" dirty="0" smtClean="0"/>
              <a:t> if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grantor’s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revoked.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assume that </a:t>
            </a:r>
            <a:r>
              <a:rPr lang="en-IN" sz="2400" b="1" dirty="0" smtClean="0">
                <a:solidFill>
                  <a:srgbClr val="C00000"/>
                </a:solidFill>
              </a:rPr>
              <a:t>USER1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granted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 on the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table, using the </a:t>
            </a:r>
            <a:r>
              <a:rPr lang="en-IN" sz="2400" b="1" dirty="0" smtClean="0">
                <a:solidFill>
                  <a:srgbClr val="C00000"/>
                </a:solidFill>
              </a:rPr>
              <a:t>WITH GRANT OPTION</a:t>
            </a:r>
            <a:r>
              <a:rPr lang="en-IN" sz="2400" dirty="0" smtClean="0"/>
              <a:t>, and he </a:t>
            </a:r>
            <a:r>
              <a:rPr lang="en-IN" sz="2400" b="1" dirty="0" smtClean="0">
                <a:solidFill>
                  <a:srgbClr val="00B050"/>
                </a:solidFill>
              </a:rPr>
              <a:t>grants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same privilege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USER2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 is </a:t>
            </a:r>
            <a:r>
              <a:rPr lang="en-IN" sz="2400" b="1" dirty="0" smtClean="0">
                <a:solidFill>
                  <a:schemeClr val="accent1"/>
                </a:solidFill>
              </a:rPr>
              <a:t>revoked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USER1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chemeClr val="accent1"/>
                </a:solidFill>
              </a:rPr>
              <a:t>revoke </a:t>
            </a:r>
            <a:r>
              <a:rPr lang="en-IN" sz="2400" b="1" dirty="0" smtClean="0">
                <a:solidFill>
                  <a:srgbClr val="0070C0"/>
                </a:solidFill>
              </a:rPr>
              <a:t>cascades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USER2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several privileges </a:t>
            </a:r>
            <a:r>
              <a:rPr lang="en-IN" sz="2400" b="1" dirty="0" smtClean="0">
                <a:solidFill>
                  <a:srgbClr val="00B050"/>
                </a:solidFill>
              </a:rPr>
              <a:t>collected under </a:t>
            </a:r>
            <a:r>
              <a:rPr lang="en-IN" sz="2400" b="1" dirty="0" smtClean="0">
                <a:solidFill>
                  <a:srgbClr val="C00000"/>
                </a:solidFill>
              </a:rPr>
              <a:t>one name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roles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aids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chemeClr val="accent1"/>
                </a:solidFill>
              </a:rPr>
              <a:t>administration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multiple privileges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users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includes </a:t>
            </a:r>
            <a:r>
              <a:rPr lang="en-IN" sz="2400" b="1" dirty="0" smtClean="0">
                <a:solidFill>
                  <a:srgbClr val="0070C0"/>
                </a:solidFill>
              </a:rPr>
              <a:t>predefined roles</a:t>
            </a:r>
            <a:r>
              <a:rPr lang="en-IN" sz="2400" dirty="0" smtClean="0"/>
              <a:t>; </a:t>
            </a:r>
            <a:r>
              <a:rPr lang="en-IN" sz="2400" b="1" dirty="0" smtClean="0">
                <a:solidFill>
                  <a:srgbClr val="002060"/>
                </a:solidFill>
              </a:rPr>
              <a:t>three popular ones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7030A0"/>
                </a:solidFill>
              </a:rPr>
              <a:t>contain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number of different system privileges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70C0"/>
                </a:solidFill>
              </a:rPr>
              <a:t>CONNECT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RESOURCE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70C0"/>
                </a:solidFill>
              </a:rPr>
              <a:t>DBA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CONNECT</a:t>
            </a:r>
            <a:r>
              <a:rPr lang="en-IN" sz="2400" dirty="0" smtClean="0"/>
              <a:t> role contains the </a:t>
            </a:r>
            <a:r>
              <a:rPr lang="en-IN" sz="2400" b="1" dirty="0" smtClean="0">
                <a:solidFill>
                  <a:srgbClr val="7030A0"/>
                </a:solidFill>
              </a:rPr>
              <a:t>CREATE SESSION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00B050"/>
                </a:solidFill>
              </a:rPr>
              <a:t>allows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start a session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RESOURCE</a:t>
            </a:r>
            <a:r>
              <a:rPr lang="en-IN" sz="2400" dirty="0" smtClean="0"/>
              <a:t> role </a:t>
            </a:r>
            <a:r>
              <a:rPr lang="en-IN" sz="2400" b="1" dirty="0" smtClean="0">
                <a:solidFill>
                  <a:srgbClr val="00B050"/>
                </a:solidFill>
              </a:rPr>
              <a:t>allows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create tables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indexes </a:t>
            </a:r>
            <a:r>
              <a:rPr lang="en-IN" sz="2400" dirty="0" smtClean="0"/>
              <a:t>on any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tablespace</a:t>
            </a:r>
            <a:r>
              <a:rPr lang="en-IN" sz="2400" dirty="0" smtClean="0"/>
              <a:t> as well as </a:t>
            </a:r>
            <a:r>
              <a:rPr lang="en-IN" sz="2400" b="1" dirty="0" smtClean="0">
                <a:solidFill>
                  <a:schemeClr val="accent1"/>
                </a:solidFill>
              </a:rPr>
              <a:t>create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PL/SQL packages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procedures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functions</a:t>
            </a:r>
            <a:r>
              <a:rPr lang="en-IN" sz="2400" dirty="0" smtClean="0"/>
              <a:t> etc.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DBA </a:t>
            </a:r>
            <a:r>
              <a:rPr lang="en-IN" sz="2400" dirty="0" smtClean="0"/>
              <a:t>role </a:t>
            </a:r>
            <a:r>
              <a:rPr lang="en-IN" sz="2400" b="1" dirty="0" smtClean="0">
                <a:solidFill>
                  <a:srgbClr val="00B050"/>
                </a:solidFill>
              </a:rPr>
              <a:t>includes</a:t>
            </a:r>
            <a:r>
              <a:rPr lang="en-IN" sz="2400" dirty="0" smtClean="0"/>
              <a:t> all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privileges</a:t>
            </a:r>
            <a:r>
              <a:rPr lang="en-IN" sz="2400" dirty="0" smtClean="0"/>
              <a:t>. This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usually granted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C00000"/>
                </a:solidFill>
              </a:rPr>
              <a:t>user </a:t>
            </a:r>
            <a:r>
              <a:rPr lang="en-IN" sz="2400" dirty="0" smtClean="0"/>
              <a:t>who </a:t>
            </a:r>
            <a:r>
              <a:rPr lang="en-IN" sz="2400" b="1" dirty="0" smtClean="0">
                <a:solidFill>
                  <a:srgbClr val="7030A0"/>
                </a:solidFill>
              </a:rPr>
              <a:t>performs database administration </a:t>
            </a:r>
            <a:r>
              <a:rPr lang="en-IN" sz="2400" dirty="0" smtClean="0"/>
              <a:t>tasks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a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granted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acquires</a:t>
            </a:r>
            <a:r>
              <a:rPr lang="en-IN" sz="2400" dirty="0" smtClean="0"/>
              <a:t> all the </a:t>
            </a:r>
            <a:r>
              <a:rPr lang="en-IN" sz="2400" b="1" dirty="0" smtClean="0">
                <a:solidFill>
                  <a:srgbClr val="C00000"/>
                </a:solidFill>
              </a:rPr>
              <a:t>privileges</a:t>
            </a:r>
            <a:r>
              <a:rPr lang="en-IN" sz="2400" dirty="0" smtClean="0"/>
              <a:t> defined </a:t>
            </a:r>
            <a:r>
              <a:rPr lang="en-IN" sz="2400" b="1" dirty="0" smtClean="0">
                <a:solidFill>
                  <a:srgbClr val="7030A0"/>
                </a:solidFill>
              </a:rPr>
              <a:t>within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statement </a:t>
            </a:r>
            <a:r>
              <a:rPr lang="en-IN" sz="2400" dirty="0" smtClean="0"/>
              <a:t>uses the </a:t>
            </a:r>
            <a:r>
              <a:rPr lang="en-IN" sz="2400" b="1" dirty="0" smtClean="0">
                <a:solidFill>
                  <a:srgbClr val="C00000"/>
                </a:solidFill>
              </a:rPr>
              <a:t>two predefined Oracle roles </a:t>
            </a:r>
            <a:r>
              <a:rPr lang="en-IN" sz="2400" b="1" dirty="0" smtClean="0">
                <a:solidFill>
                  <a:srgbClr val="0070C0"/>
                </a:solidFill>
              </a:rPr>
              <a:t>CONNECT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RESOURCE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grant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1"/>
                </a:solidFill>
              </a:rPr>
              <a:t>number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privileges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C00000"/>
                </a:solidFill>
              </a:rPr>
              <a:t>new user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CONNECT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RESOURCE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User Defined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addition</a:t>
            </a:r>
            <a:r>
              <a:rPr lang="en-IN" sz="2400" dirty="0" smtClean="0"/>
              <a:t> to using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Oracle’s predefined system privilege roles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7030A0"/>
                </a:solidFill>
              </a:rPr>
              <a:t>create user-defined roles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customize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grouping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2060"/>
                </a:solidFill>
              </a:rPr>
              <a:t>system</a:t>
            </a:r>
            <a:r>
              <a:rPr lang="en-IN" sz="2400" dirty="0" smtClean="0"/>
              <a:t> and/or </a:t>
            </a:r>
            <a:r>
              <a:rPr lang="en-IN" sz="2400" b="1" dirty="0" smtClean="0">
                <a:solidFill>
                  <a:srgbClr val="002060"/>
                </a:solidFill>
              </a:rPr>
              <a:t>object privileges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There may be </a:t>
            </a:r>
            <a:r>
              <a:rPr lang="en-IN" sz="2400" b="1" dirty="0" smtClean="0">
                <a:solidFill>
                  <a:srgbClr val="0070C0"/>
                </a:solidFill>
              </a:rPr>
              <a:t>different types of users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C00000"/>
                </a:solidFill>
              </a:rPr>
              <a:t>given system</a:t>
            </a:r>
            <a:r>
              <a:rPr lang="en-IN" sz="2400" dirty="0" smtClean="0"/>
              <a:t>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Sometimes</a:t>
            </a:r>
            <a:r>
              <a:rPr lang="en-IN" dirty="0" smtClean="0"/>
              <a:t>, there are </a:t>
            </a:r>
            <a:r>
              <a:rPr lang="en-IN" b="1" dirty="0" smtClean="0">
                <a:solidFill>
                  <a:srgbClr val="C00000"/>
                </a:solidFill>
              </a:rPr>
              <a:t>users</a:t>
            </a:r>
            <a:r>
              <a:rPr lang="en-IN" dirty="0" smtClean="0"/>
              <a:t> who </a:t>
            </a:r>
            <a:r>
              <a:rPr lang="en-IN" b="1" dirty="0" smtClean="0">
                <a:solidFill>
                  <a:srgbClr val="7030A0"/>
                </a:solidFill>
              </a:rPr>
              <a:t>only view data</a:t>
            </a:r>
            <a:r>
              <a:rPr lang="en-IN" dirty="0" smtClean="0"/>
              <a:t>, so </a:t>
            </a:r>
            <a:r>
              <a:rPr lang="en-IN" b="1" dirty="0" smtClean="0">
                <a:solidFill>
                  <a:srgbClr val="C00000"/>
                </a:solidFill>
              </a:rPr>
              <a:t>those users </a:t>
            </a:r>
            <a:r>
              <a:rPr lang="en-IN" dirty="0" smtClean="0"/>
              <a:t>need only </a:t>
            </a:r>
            <a:r>
              <a:rPr lang="en-IN" b="1" dirty="0" smtClean="0">
                <a:solidFill>
                  <a:srgbClr val="002060"/>
                </a:solidFill>
              </a:rPr>
              <a:t>SELECT</a:t>
            </a:r>
            <a:r>
              <a:rPr lang="en-IN" dirty="0" smtClean="0"/>
              <a:t> privileges.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There are </a:t>
            </a:r>
            <a:r>
              <a:rPr lang="en-IN" b="1" dirty="0" smtClean="0">
                <a:solidFill>
                  <a:srgbClr val="C00000"/>
                </a:solidFill>
              </a:rPr>
              <a:t>other users </a:t>
            </a:r>
            <a:r>
              <a:rPr lang="en-IN" dirty="0" smtClean="0"/>
              <a:t>who </a:t>
            </a:r>
            <a:r>
              <a:rPr lang="en-IN" b="1" dirty="0" smtClean="0">
                <a:solidFill>
                  <a:srgbClr val="0070C0"/>
                </a:solidFill>
              </a:rPr>
              <a:t>maintain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data</a:t>
            </a:r>
            <a:r>
              <a:rPr lang="en-IN" dirty="0" smtClean="0"/>
              <a:t>, and </a:t>
            </a:r>
            <a:r>
              <a:rPr lang="en-IN" b="1" dirty="0" smtClean="0">
                <a:solidFill>
                  <a:srgbClr val="C00000"/>
                </a:solidFill>
              </a:rPr>
              <a:t>they typically need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00B050"/>
                </a:solidFill>
              </a:rPr>
              <a:t>combination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002060"/>
                </a:solidFill>
              </a:rPr>
              <a:t>SELECT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INSERT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UPDATE</a:t>
            </a:r>
            <a:r>
              <a:rPr lang="en-IN" dirty="0" smtClean="0"/>
              <a:t>, and </a:t>
            </a:r>
            <a:r>
              <a:rPr lang="en-IN" b="1" dirty="0" smtClean="0">
                <a:solidFill>
                  <a:srgbClr val="002060"/>
                </a:solidFill>
              </a:rPr>
              <a:t>DELETE </a:t>
            </a:r>
            <a:r>
              <a:rPr lang="en-IN" b="1" dirty="0" smtClean="0">
                <a:solidFill>
                  <a:srgbClr val="C00000"/>
                </a:solidFill>
              </a:rPr>
              <a:t>privileges</a:t>
            </a:r>
            <a:r>
              <a:rPr lang="en-IN" dirty="0" smtClean="0"/>
              <a:t> on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certain tables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columns.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User Defined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such cases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C00000"/>
                </a:solidFill>
              </a:rPr>
              <a:t>create roles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add privileges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those roles </a:t>
            </a:r>
            <a:r>
              <a:rPr lang="en-IN" sz="2400" dirty="0" smtClean="0"/>
              <a:t>as per </a:t>
            </a:r>
            <a:r>
              <a:rPr lang="en-IN" sz="2400" b="1" dirty="0" smtClean="0">
                <a:solidFill>
                  <a:srgbClr val="002060"/>
                </a:solidFill>
              </a:rPr>
              <a:t>requirement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finally assign these roles </a:t>
            </a:r>
            <a:r>
              <a:rPr lang="en-IN" sz="2400" dirty="0" smtClean="0"/>
              <a:t>as needed to </a:t>
            </a:r>
            <a:r>
              <a:rPr lang="en-IN" sz="2400" b="1" dirty="0" smtClean="0">
                <a:solidFill>
                  <a:srgbClr val="C00000"/>
                </a:solidFill>
              </a:rPr>
              <a:t>users.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create a role </a:t>
            </a:r>
            <a:r>
              <a:rPr lang="en-IN" sz="2400" dirty="0" smtClean="0"/>
              <a:t>is as follows.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ROLE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ROLENAME</a:t>
            </a:r>
            <a:r>
              <a:rPr lang="en-IN" sz="2400" dirty="0" smtClean="0"/>
              <a:t> 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statement </a:t>
            </a:r>
            <a:r>
              <a:rPr lang="en-IN" sz="2400" dirty="0" smtClean="0"/>
              <a:t>creates a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 named </a:t>
            </a:r>
            <a:r>
              <a:rPr lang="en-IN" sz="2400" b="1" dirty="0" smtClean="0">
                <a:solidFill>
                  <a:srgbClr val="002060"/>
                </a:solidFill>
              </a:rPr>
              <a:t>READ_DATA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users</a:t>
            </a:r>
            <a:r>
              <a:rPr lang="en-IN" sz="2400" dirty="0" smtClean="0"/>
              <a:t> who only need to </a:t>
            </a:r>
            <a:r>
              <a:rPr lang="en-IN" sz="2400" b="1" dirty="0" smtClean="0">
                <a:solidFill>
                  <a:srgbClr val="00B050"/>
                </a:solidFill>
              </a:rPr>
              <a:t>query</a:t>
            </a:r>
            <a:r>
              <a:rPr lang="en-IN" sz="2400" dirty="0" smtClean="0"/>
              <a:t> the data in the </a:t>
            </a:r>
            <a:r>
              <a:rPr lang="en-IN" sz="2400" b="1" dirty="0" smtClean="0">
                <a:solidFill>
                  <a:srgbClr val="7030A0"/>
                </a:solidFill>
              </a:rPr>
              <a:t>ORACLEBATCH</a:t>
            </a:r>
            <a:r>
              <a:rPr lang="en-IN" sz="2400" dirty="0" smtClean="0"/>
              <a:t> schema.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ROLE </a:t>
            </a:r>
            <a:r>
              <a:rPr lang="en-IN" sz="2400" b="1" dirty="0" smtClean="0">
                <a:solidFill>
                  <a:srgbClr val="0070C0"/>
                </a:solidFill>
              </a:rPr>
              <a:t>READ_DATA</a:t>
            </a:r>
            <a:r>
              <a:rPr lang="en-IN" sz="2400" dirty="0" smtClean="0"/>
              <a:t>;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Privileges To 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However , the </a:t>
            </a:r>
            <a:r>
              <a:rPr lang="en-IN" sz="2400" b="1" dirty="0" smtClean="0">
                <a:solidFill>
                  <a:srgbClr val="0070C0"/>
                </a:solidFill>
              </a:rPr>
              <a:t>role </a:t>
            </a:r>
            <a:r>
              <a:rPr lang="en-IN" sz="2400" dirty="0" smtClean="0"/>
              <a:t>still </a:t>
            </a:r>
            <a:r>
              <a:rPr lang="en-IN" sz="2400" b="1" dirty="0" smtClean="0">
                <a:solidFill>
                  <a:srgbClr val="7030A0"/>
                </a:solidFill>
              </a:rPr>
              <a:t>does not have any privileges </a:t>
            </a:r>
            <a:r>
              <a:rPr lang="en-IN" sz="2400" dirty="0" smtClean="0"/>
              <a:t>associated with it.</a:t>
            </a:r>
          </a:p>
          <a:p>
            <a:endParaRPr lang="en-US" sz="2400" dirty="0" smtClean="0"/>
          </a:p>
          <a:p>
            <a:r>
              <a:rPr lang="en-US" sz="2400" dirty="0" smtClean="0"/>
              <a:t>So to </a:t>
            </a:r>
            <a:r>
              <a:rPr lang="en-US" sz="2400" b="1" dirty="0" smtClean="0">
                <a:solidFill>
                  <a:srgbClr val="7030A0"/>
                </a:solidFill>
              </a:rPr>
              <a:t>add privileges </a:t>
            </a:r>
            <a:r>
              <a:rPr lang="en-US" sz="2400" dirty="0" smtClean="0"/>
              <a:t>to a role we use </a:t>
            </a:r>
            <a:r>
              <a:rPr lang="en-US" sz="2400" b="1" dirty="0" smtClean="0">
                <a:solidFill>
                  <a:srgbClr val="002060"/>
                </a:solidFill>
              </a:rPr>
              <a:t>following syntax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resource_name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role_name</a:t>
            </a:r>
            <a:r>
              <a:rPr lang="en-US" sz="2400" b="1" dirty="0" smtClean="0">
                <a:solidFill>
                  <a:srgbClr val="0070C0"/>
                </a:solidFill>
              </a:rPr>
              <a:t>&gt;;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SELECT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EMP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READ_DATA;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0070C0"/>
                </a:solidFill>
              </a:rPr>
              <a:t>privilege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00B050"/>
                </a:solidFill>
              </a:rPr>
              <a:t>right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execute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particular type of SQL statement.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two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privileges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OBJECT PRIVILEGES</a:t>
            </a:r>
            <a:r>
              <a:rPr lang="en-IN" sz="2400" dirty="0" smtClean="0"/>
              <a:t>. 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3200" b="1" smtClean="0"/>
              <a:t>Granting </a:t>
            </a:r>
            <a:r>
              <a:rPr lang="en-US" sz="3200" b="1" dirty="0" smtClean="0"/>
              <a:t>Role To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next step </a:t>
            </a:r>
            <a:r>
              <a:rPr lang="en-IN" sz="2400" dirty="0" smtClean="0"/>
              <a:t>is to </a:t>
            </a:r>
            <a:r>
              <a:rPr lang="en-IN" sz="2400" b="1" dirty="0" smtClean="0">
                <a:solidFill>
                  <a:srgbClr val="00B050"/>
                </a:solidFill>
              </a:rPr>
              <a:t>grant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READ_DATA</a:t>
            </a:r>
            <a:r>
              <a:rPr lang="en-IN" sz="2400" dirty="0" smtClean="0"/>
              <a:t> role to </a:t>
            </a:r>
            <a:r>
              <a:rPr lang="en-IN" sz="2400" b="1" dirty="0" smtClean="0">
                <a:solidFill>
                  <a:srgbClr val="C00000"/>
                </a:solidFill>
              </a:rPr>
              <a:t>users</a:t>
            </a:r>
            <a:r>
              <a:rPr lang="en-IN" sz="2400" dirty="0" smtClean="0"/>
              <a:t> so these </a:t>
            </a:r>
            <a:r>
              <a:rPr lang="en-IN" sz="2400" b="1" dirty="0" smtClean="0">
                <a:solidFill>
                  <a:srgbClr val="C00000"/>
                </a:solidFill>
              </a:rPr>
              <a:t>users </a:t>
            </a:r>
            <a:r>
              <a:rPr lang="en-IN" sz="2400" dirty="0" smtClean="0"/>
              <a:t>have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privileges</a:t>
            </a:r>
            <a:r>
              <a:rPr lang="en-IN" sz="2400" dirty="0" smtClean="0"/>
              <a:t> defined by the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statement </a:t>
            </a:r>
            <a:r>
              <a:rPr lang="en-IN" sz="2400" b="1" dirty="0" smtClean="0">
                <a:solidFill>
                  <a:srgbClr val="00B050"/>
                </a:solidFill>
              </a:rPr>
              <a:t>grants</a:t>
            </a:r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rgbClr val="0070C0"/>
                </a:solidFill>
              </a:rPr>
              <a:t>role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GRANT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READ_DATA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has 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privileges on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table of </a:t>
            </a:r>
            <a:r>
              <a:rPr lang="en-IN" sz="2400" b="1" dirty="0" smtClean="0">
                <a:solidFill>
                  <a:srgbClr val="002060"/>
                </a:solidFill>
              </a:rPr>
              <a:t>ORACLEBATCH</a:t>
            </a:r>
            <a:r>
              <a:rPr lang="en-IN" sz="2400" dirty="0" smtClean="0"/>
              <a:t> schema.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Revoking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7030A0"/>
                </a:solidFill>
              </a:rPr>
              <a:t>revoke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role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00B050"/>
                </a:solidFill>
              </a:rPr>
              <a:t>using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dirty="0" smtClean="0"/>
              <a:t>command.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REVOKE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READ_DATA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FROM</a:t>
            </a:r>
            <a:r>
              <a:rPr lang="en-IN" sz="2400" b="1" dirty="0" smtClean="0">
                <a:solidFill>
                  <a:srgbClr val="002060"/>
                </a:solidFill>
              </a:rPr>
              <a:t> INDIAN</a:t>
            </a:r>
            <a:r>
              <a:rPr lang="en-IN" sz="2400" dirty="0" smtClean="0"/>
              <a:t>;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Revoking Privileges From Roles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we want </a:t>
            </a:r>
            <a:r>
              <a:rPr lang="en-IN" sz="2400" b="1" dirty="0" smtClean="0">
                <a:solidFill>
                  <a:srgbClr val="7030A0"/>
                </a:solidFill>
              </a:rPr>
              <a:t>none of the users </a:t>
            </a:r>
            <a:r>
              <a:rPr lang="en-IN" sz="2400" dirty="0" smtClean="0"/>
              <a:t>to have the </a:t>
            </a:r>
            <a:r>
              <a:rPr lang="en-IN" sz="2400" b="1" dirty="0" smtClean="0">
                <a:solidFill>
                  <a:srgbClr val="002060"/>
                </a:solidFill>
              </a:rPr>
              <a:t>SELECT</a:t>
            </a:r>
            <a:r>
              <a:rPr lang="en-IN" sz="2400" dirty="0" smtClean="0"/>
              <a:t> privilege to the </a:t>
            </a:r>
            <a:r>
              <a:rPr lang="en-IN" sz="2400" b="1" dirty="0" smtClean="0">
                <a:solidFill>
                  <a:srgbClr val="C00000"/>
                </a:solidFill>
              </a:rPr>
              <a:t>EMP </a:t>
            </a:r>
            <a:r>
              <a:rPr lang="en-IN" sz="2400" dirty="0" smtClean="0"/>
              <a:t>table </a:t>
            </a:r>
            <a:r>
              <a:rPr lang="en-IN" sz="2400" b="1" dirty="0" smtClean="0">
                <a:solidFill>
                  <a:srgbClr val="00B050"/>
                </a:solidFill>
              </a:rPr>
              <a:t>anymore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chemeClr val="accent1"/>
                </a:solidFill>
              </a:rPr>
              <a:t>we can revoke </a:t>
            </a:r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2060"/>
                </a:solidFill>
              </a:rPr>
              <a:t>privilege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0070C0"/>
                </a:solidFill>
              </a:rPr>
              <a:t>individual role only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all users </a:t>
            </a:r>
            <a:r>
              <a:rPr lang="en-IN" sz="2400" dirty="0" smtClean="0"/>
              <a:t>that have been </a:t>
            </a:r>
            <a:r>
              <a:rPr lang="en-IN" sz="2400" b="1" dirty="0" smtClean="0">
                <a:solidFill>
                  <a:schemeClr val="accent1"/>
                </a:solidFill>
              </a:rPr>
              <a:t>granted</a:t>
            </a:r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rgbClr val="0070C0"/>
                </a:solidFill>
              </a:rPr>
              <a:t>role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002060"/>
                </a:solidFill>
              </a:rPr>
              <a:t>no longer </a:t>
            </a:r>
            <a:r>
              <a:rPr lang="en-IN" sz="2400" dirty="0" smtClean="0"/>
              <a:t>have the </a:t>
            </a:r>
            <a:r>
              <a:rPr lang="en-IN" sz="2400" b="1" dirty="0" smtClean="0">
                <a:solidFill>
                  <a:srgbClr val="C00000"/>
                </a:solidFill>
              </a:rPr>
              <a:t>ability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/>
                </a:solidFill>
              </a:rPr>
              <a:t>query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resource_name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role_name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REVOKE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EMP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READ_DATA</a:t>
            </a:r>
            <a:r>
              <a:rPr lang="en-US" sz="2400" dirty="0" smtClean="0"/>
              <a:t>;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Removing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 </a:t>
            </a:r>
            <a:r>
              <a:rPr lang="en-IN" sz="2400" b="1" dirty="0" smtClean="0">
                <a:solidFill>
                  <a:srgbClr val="0070C0"/>
                </a:solidFill>
              </a:rPr>
              <a:t>drop roles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C00000"/>
                </a:solidFill>
              </a:rPr>
              <a:t>using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DROP ROLE </a:t>
            </a:r>
            <a:r>
              <a:rPr lang="en-IN" sz="2400" dirty="0" smtClean="0"/>
              <a:t>command.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DROP ROLE </a:t>
            </a:r>
            <a:r>
              <a:rPr lang="en-IN" sz="2400" b="1" dirty="0" smtClean="0">
                <a:solidFill>
                  <a:srgbClr val="0070C0"/>
                </a:solidFill>
              </a:rPr>
              <a:t>READ_DATA;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Understanding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70C0"/>
                </a:solidFill>
              </a:rPr>
              <a:t>example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00B050"/>
                </a:solidFill>
              </a:rPr>
              <a:t>right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create a table</a:t>
            </a:r>
            <a:r>
              <a:rPr lang="en-IN" sz="2400" dirty="0" smtClean="0"/>
              <a:t> or an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particular </a:t>
            </a:r>
            <a:r>
              <a:rPr lang="en-IN" sz="2400" b="1" dirty="0" smtClean="0">
                <a:solidFill>
                  <a:srgbClr val="002060"/>
                </a:solidFill>
              </a:rPr>
              <a:t>OBJECT PRIVILEGE </a:t>
            </a:r>
            <a:r>
              <a:rPr lang="en-IN" sz="2400" dirty="0" smtClean="0"/>
              <a:t>allows us to </a:t>
            </a:r>
            <a:r>
              <a:rPr lang="en-IN" sz="2400" b="1" dirty="0" smtClean="0">
                <a:solidFill>
                  <a:srgbClr val="00B050"/>
                </a:solidFill>
              </a:rPr>
              <a:t>access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individual object</a:t>
            </a:r>
            <a:r>
              <a:rPr lang="en-IN" sz="2400" dirty="0" smtClean="0"/>
              <a:t>, such as the </a:t>
            </a:r>
            <a:r>
              <a:rPr lang="en-IN" sz="2400" b="1" dirty="0" smtClean="0">
                <a:solidFill>
                  <a:srgbClr val="0070C0"/>
                </a:solidFill>
              </a:rPr>
              <a:t>privilege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7030A0"/>
                </a:solidFill>
              </a:rPr>
              <a:t>EMP </a:t>
            </a:r>
            <a:r>
              <a:rPr lang="en-IN" sz="2400" dirty="0" smtClean="0"/>
              <a:t>table,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7030A0"/>
                </a:solidFill>
              </a:rPr>
              <a:t>STUDENTS</a:t>
            </a:r>
            <a:r>
              <a:rPr lang="en-IN" sz="2400" dirty="0" smtClean="0"/>
              <a:t> table, or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 from a </a:t>
            </a:r>
            <a:r>
              <a:rPr lang="en-IN" sz="2400" b="1" dirty="0" smtClean="0">
                <a:solidFill>
                  <a:srgbClr val="0070C0"/>
                </a:solidFill>
              </a:rPr>
              <a:t>specific sequence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System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establish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connection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B050"/>
                </a:solidFill>
              </a:rPr>
              <a:t>user</a:t>
            </a:r>
            <a:r>
              <a:rPr lang="en-IN" sz="2400" dirty="0" smtClean="0"/>
              <a:t> must be </a:t>
            </a:r>
            <a:r>
              <a:rPr lang="en-IN" sz="2400" b="1" dirty="0" smtClean="0">
                <a:solidFill>
                  <a:srgbClr val="7030A0"/>
                </a:solidFill>
              </a:rPr>
              <a:t>granted</a:t>
            </a:r>
            <a:r>
              <a:rPr lang="en-IN" sz="2400" dirty="0" smtClean="0"/>
              <a:t> certain </a:t>
            </a:r>
            <a:r>
              <a:rPr lang="en-IN" sz="2400" b="1" dirty="0" smtClean="0">
                <a:solidFill>
                  <a:srgbClr val="002060"/>
                </a:solidFill>
              </a:rPr>
              <a:t>SYSTEM PRIVILEGES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70C0"/>
                </a:solidFill>
              </a:rPr>
              <a:t>privileges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granted</a:t>
            </a:r>
            <a:r>
              <a:rPr lang="en-IN" sz="2400" dirty="0" smtClean="0"/>
              <a:t> either </a:t>
            </a:r>
            <a:r>
              <a:rPr lang="en-IN" sz="2400" b="1" dirty="0" smtClean="0">
                <a:solidFill>
                  <a:srgbClr val="C00000"/>
                </a:solidFill>
              </a:rPr>
              <a:t>individually</a:t>
            </a:r>
            <a:r>
              <a:rPr lang="en-IN" sz="2400" dirty="0" smtClean="0"/>
              <a:t> or in the form of </a:t>
            </a:r>
            <a:r>
              <a:rPr lang="en-IN" sz="2400" b="1" dirty="0" smtClean="0">
                <a:solidFill>
                  <a:srgbClr val="002060"/>
                </a:solidFill>
              </a:rPr>
              <a:t>roles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Remember </a:t>
            </a:r>
            <a:r>
              <a:rPr lang="en-IN" sz="2400" dirty="0" smtClean="0"/>
              <a:t>that a </a:t>
            </a:r>
            <a:r>
              <a:rPr lang="en-IN" sz="2400" b="1" u="sng" dirty="0" smtClean="0">
                <a:solidFill>
                  <a:srgbClr val="002060"/>
                </a:solidFill>
              </a:rPr>
              <a:t>role 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privileges.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System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Although</a:t>
            </a:r>
            <a:r>
              <a:rPr lang="en-IN" sz="2400" dirty="0" smtClean="0"/>
              <a:t> the user </a:t>
            </a:r>
            <a:r>
              <a:rPr lang="en-IN" sz="2400" b="1" dirty="0" smtClean="0">
                <a:solidFill>
                  <a:srgbClr val="002060"/>
                </a:solidFill>
              </a:rPr>
              <a:t>INDIAN</a:t>
            </a:r>
            <a:r>
              <a:rPr lang="en-IN" sz="2400" dirty="0" smtClean="0"/>
              <a:t> has been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, but it </a:t>
            </a:r>
            <a:r>
              <a:rPr lang="en-IN" sz="2400" b="1" dirty="0" smtClean="0">
                <a:solidFill>
                  <a:srgbClr val="C00000"/>
                </a:solidFill>
              </a:rPr>
              <a:t>cannot start a session</a:t>
            </a:r>
            <a:r>
              <a:rPr lang="en-IN" sz="2400" dirty="0" smtClean="0"/>
              <a:t>, as we see from the following </a:t>
            </a:r>
            <a:r>
              <a:rPr lang="en-IN" sz="2400" b="1" dirty="0" smtClean="0">
                <a:solidFill>
                  <a:srgbClr val="00B050"/>
                </a:solidFill>
              </a:rPr>
              <a:t>error message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The user </a:t>
            </a:r>
            <a:r>
              <a:rPr lang="en-IN" sz="2400" b="1" dirty="0" smtClean="0">
                <a:solidFill>
                  <a:srgbClr val="C00000"/>
                </a:solidFill>
              </a:rPr>
              <a:t>lacks</a:t>
            </a:r>
            <a:r>
              <a:rPr lang="en-IN" sz="2400" dirty="0" smtClean="0"/>
              <a:t> the </a:t>
            </a:r>
            <a:r>
              <a:rPr lang="en-IN" sz="2400" b="1" u="sng" dirty="0" smtClean="0">
                <a:solidFill>
                  <a:srgbClr val="7030A0"/>
                </a:solidFill>
              </a:rPr>
              <a:t>CREATE SESSION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SYSTEM PRIVILEGE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log in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2060"/>
                </a:solidFill>
              </a:rPr>
              <a:t>database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00504"/>
            <a:ext cx="8786874" cy="2303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List Of Common </a:t>
            </a:r>
            <a:br>
              <a:rPr lang="en-US" sz="3000" b="1" dirty="0" smtClean="0"/>
            </a:br>
            <a:r>
              <a:rPr lang="en-US" sz="3000" b="1" dirty="0" smtClean="0"/>
              <a:t>System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cl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32187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Object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granted</a:t>
            </a:r>
            <a:r>
              <a:rPr lang="en-IN" sz="2400" dirty="0" smtClean="0"/>
              <a:t> 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particular object </a:t>
            </a:r>
            <a:r>
              <a:rPr lang="en-IN" sz="2400" dirty="0" smtClean="0"/>
              <a:t>(for example,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view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sequence</a:t>
            </a:r>
            <a:r>
              <a:rPr lang="en-IN" sz="2400" dirty="0" smtClean="0"/>
              <a:t>).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8"/>
            <a:ext cx="8858312" cy="404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GRANT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 give a </a:t>
            </a:r>
            <a:r>
              <a:rPr lang="en-IN" sz="2400" b="1" dirty="0" smtClean="0">
                <a:solidFill>
                  <a:srgbClr val="0070C0"/>
                </a:solidFill>
              </a:rPr>
              <a:t>system privilege </a:t>
            </a:r>
            <a:r>
              <a:rPr lang="en-IN" sz="2400" dirty="0" smtClean="0"/>
              <a:t>or an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 </a:t>
            </a:r>
            <a:r>
              <a:rPr lang="en-IN" sz="2400" dirty="0" smtClean="0"/>
              <a:t>to a </a:t>
            </a:r>
            <a:r>
              <a:rPr lang="en-IN" sz="2400" b="1" dirty="0" smtClean="0">
                <a:solidFill>
                  <a:srgbClr val="00B050"/>
                </a:solidFill>
              </a:rPr>
              <a:t>user</a:t>
            </a:r>
            <a:r>
              <a:rPr lang="en-IN" sz="2400" dirty="0" smtClean="0"/>
              <a:t> by using the </a:t>
            </a:r>
            <a:r>
              <a:rPr lang="en-IN" sz="2400" b="1" dirty="0" smtClean="0">
                <a:solidFill>
                  <a:srgbClr val="7030A0"/>
                </a:solidFill>
              </a:rPr>
              <a:t>GRANT</a:t>
            </a:r>
            <a:r>
              <a:rPr lang="en-IN" sz="2400" dirty="0" smtClean="0"/>
              <a:t>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70C0"/>
                </a:solidFill>
              </a:rPr>
              <a:t>granting system privileges </a:t>
            </a:r>
            <a:r>
              <a:rPr lang="en-IN" sz="2400" dirty="0" smtClean="0"/>
              <a:t>is as follows: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list_of_privileges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8517</TotalTime>
  <Words>1366</Words>
  <Application>Microsoft Office PowerPoint</Application>
  <PresentationFormat>On-screen Show (4:3)</PresentationFormat>
  <Paragraphs>254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 Understanding Privileges</vt:lpstr>
      <vt:lpstr> Understanding Privileges</vt:lpstr>
      <vt:lpstr> System Privileges</vt:lpstr>
      <vt:lpstr> System Privileges</vt:lpstr>
      <vt:lpstr> List Of Common  System Privileges</vt:lpstr>
      <vt:lpstr> Object Privileges</vt:lpstr>
      <vt:lpstr> The GRANT Command</vt:lpstr>
      <vt:lpstr> The GRANT Command</vt:lpstr>
      <vt:lpstr> Granting Object Privilege</vt:lpstr>
      <vt:lpstr> Granting Object Privilege</vt:lpstr>
      <vt:lpstr> Granting Object Privilege</vt:lpstr>
      <vt:lpstr> Granting Object Privilege</vt:lpstr>
      <vt:lpstr> Granting Object Privilege</vt:lpstr>
      <vt:lpstr> Extending Privilege To Others</vt:lpstr>
      <vt:lpstr> Extending Privilege To Others</vt:lpstr>
      <vt:lpstr> Extending Privilege To Others</vt:lpstr>
      <vt:lpstr> The REVOKE Command</vt:lpstr>
      <vt:lpstr> The REVOKE Command</vt:lpstr>
      <vt:lpstr> The REVOKE Command</vt:lpstr>
      <vt:lpstr> The REVOKE Command</vt:lpstr>
      <vt:lpstr> An Important Point</vt:lpstr>
      <vt:lpstr> Role</vt:lpstr>
      <vt:lpstr> Role</vt:lpstr>
      <vt:lpstr> Role</vt:lpstr>
      <vt:lpstr> User Defined Roles</vt:lpstr>
      <vt:lpstr> User Defined Roles</vt:lpstr>
      <vt:lpstr> Adding Privileges To Role</vt:lpstr>
      <vt:lpstr> Granting Role To Users</vt:lpstr>
      <vt:lpstr> Revoking Roles</vt:lpstr>
      <vt:lpstr> Revoking Privileges From Roles</vt:lpstr>
      <vt:lpstr> Removing Roles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778</cp:revision>
  <dcterms:created xsi:type="dcterms:W3CDTF">2015-12-21T13:46:48Z</dcterms:created>
  <dcterms:modified xsi:type="dcterms:W3CDTF">2020-08-13T19:43:27Z</dcterms:modified>
</cp:coreProperties>
</file>