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993" r:id="rId4"/>
    <p:sldId id="1022" r:id="rId5"/>
    <p:sldId id="1023" r:id="rId6"/>
    <p:sldId id="1025" r:id="rId7"/>
    <p:sldId id="1026" r:id="rId8"/>
    <p:sldId id="1027" r:id="rId9"/>
    <p:sldId id="1028" r:id="rId10"/>
    <p:sldId id="1029" r:id="rId11"/>
    <p:sldId id="102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03" autoAdjust="0"/>
    <p:restoredTop sz="94660"/>
  </p:normalViewPr>
  <p:slideViewPr>
    <p:cSldViewPr>
      <p:cViewPr>
        <p:scale>
          <a:sx n="76" d="100"/>
          <a:sy n="76" d="100"/>
        </p:scale>
        <p:origin x="-1812" y="-31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0FB2C2-0ABF-4F02-9FE0-4420834939DC}" type="datetimeFigureOut">
              <a:rPr lang="en-IN" smtClean="0"/>
              <a:pPr/>
              <a:t>19-08-2020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D43F23-A588-4969-966A-E9DF4EC0B4F5}" type="slidenum">
              <a:rPr lang="en-IN" smtClean="0"/>
              <a:pPr/>
              <a:t>‹#›</a:t>
            </a:fld>
            <a:endParaRPr lang="en-IN"/>
          </a:p>
        </p:txBody>
      </p:sp>
    </p:spTree>
    <p:extLst>
      <p:ext uri="{BB962C8B-B14F-4D97-AF65-F5344CB8AC3E}">
        <p14:creationId xmlns:p14="http://schemas.microsoft.com/office/powerpoint/2010/main" xmlns="" val="1131794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635705C-4C03-4584-B2FF-9C9C53911B04}" type="datetimeFigureOut">
              <a:rPr lang="en-IN" smtClean="0"/>
              <a:pPr/>
              <a:t>19-08-2020</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19-08-2020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12EF78-02D0-46CF-AA89-A273392819F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7B12EF78-02D0-46CF-AA89-A273392819FA}" type="slidenum">
              <a:rPr lang="en-IN" smtClean="0"/>
              <a:pP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19-08-2020</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19-08-2020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7B12EF78-02D0-46CF-AA89-A273392819FA}" type="slidenum">
              <a:rPr lang="en-IN" smtClean="0"/>
              <a:pPr/>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7635705C-4C03-4584-B2FF-9C9C53911B04}" type="datetimeFigureOut">
              <a:rPr lang="en-IN" smtClean="0"/>
              <a:pPr/>
              <a:t>19-08-2020</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635705C-4C03-4584-B2FF-9C9C53911B04}" type="datetimeFigureOut">
              <a:rPr lang="en-IN" smtClean="0"/>
              <a:pPr/>
              <a:t>19-08-2020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12EF78-02D0-46CF-AA89-A273392819FA}" type="slidenum">
              <a:rPr lang="en-IN" smtClean="0"/>
              <a:pP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635705C-4C03-4584-B2FF-9C9C53911B04}" type="datetimeFigureOut">
              <a:rPr lang="en-IN" smtClean="0"/>
              <a:pPr/>
              <a:t>19-08-2020</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B12EF78-02D0-46CF-AA89-A273392819FA}"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635705C-4C03-4584-B2FF-9C9C53911B04}" type="datetimeFigureOut">
              <a:rPr lang="en-IN" smtClean="0"/>
              <a:pPr/>
              <a:t>19-08-2020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7B12EF78-02D0-46CF-AA89-A273392819F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635705C-4C03-4584-B2FF-9C9C53911B04}" type="datetimeFigureOut">
              <a:rPr lang="en-IN" smtClean="0"/>
              <a:pPr/>
              <a:t>19-08-2020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B12EF78-02D0-46CF-AA89-A273392819F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635705C-4C03-4584-B2FF-9C9C53911B04}" type="datetimeFigureOut">
              <a:rPr lang="en-IN" smtClean="0"/>
              <a:pPr/>
              <a:t>19-08-2020</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7B12EF78-02D0-46CF-AA89-A273392819FA}" type="slidenum">
              <a:rPr lang="en-IN" smtClean="0"/>
              <a:pPr/>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635705C-4C03-4584-B2FF-9C9C53911B04}" type="datetimeFigureOut">
              <a:rPr lang="en-IN" smtClean="0"/>
              <a:pPr/>
              <a:t>19-08-2020</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635705C-4C03-4584-B2FF-9C9C53911B04}" type="datetimeFigureOut">
              <a:rPr lang="en-IN" smtClean="0"/>
              <a:pPr/>
              <a:t>19-08-2020</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B12EF78-02D0-46CF-AA89-A273392819FA}" type="slidenum">
              <a:rPr lang="en-IN" smtClean="0"/>
              <a:pPr/>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3286124"/>
            <a:ext cx="7715304" cy="1752600"/>
          </a:xfrm>
        </p:spPr>
        <p:txBody>
          <a:bodyPr>
            <a:normAutofit/>
          </a:bodyPr>
          <a:lstStyle/>
          <a:p>
            <a:r>
              <a:rPr lang="en-US" sz="4400" dirty="0" smtClean="0">
                <a:solidFill>
                  <a:srgbClr val="002060"/>
                </a:solidFill>
              </a:rPr>
              <a:t>Oracle  database</a:t>
            </a:r>
          </a:p>
          <a:p>
            <a:r>
              <a:rPr lang="en-US" sz="4400" dirty="0" smtClean="0">
                <a:solidFill>
                  <a:srgbClr val="FF0000"/>
                </a:solidFill>
              </a:rPr>
              <a:t>Lecture 35</a:t>
            </a:r>
          </a:p>
        </p:txBody>
      </p:sp>
      <p:pic>
        <p:nvPicPr>
          <p:cNvPr id="1026" name="Picture 2"/>
          <p:cNvPicPr>
            <a:picLocks noChangeAspect="1" noChangeArrowheads="1"/>
          </p:cNvPicPr>
          <p:nvPr/>
        </p:nvPicPr>
        <p:blipFill>
          <a:blip r:embed="rId2"/>
          <a:stretch>
            <a:fillRect/>
          </a:stretch>
        </p:blipFill>
        <p:spPr bwMode="auto">
          <a:xfrm>
            <a:off x="6788945" y="357166"/>
            <a:ext cx="1852652" cy="1500197"/>
          </a:xfrm>
          <a:prstGeom prst="rect">
            <a:avLst/>
          </a:prstGeom>
          <a:noFill/>
          <a:ln w="9525">
            <a:noFill/>
            <a:miter lim="800000"/>
            <a:headEnd/>
            <a:tailEnd/>
          </a:ln>
        </p:spPr>
      </p:pic>
      <p:pic>
        <p:nvPicPr>
          <p:cNvPr id="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85720" y="357166"/>
            <a:ext cx="2402279" cy="12234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
            </a:r>
            <a:br>
              <a:rPr lang="en-US" sz="2800" b="1" dirty="0" smtClean="0"/>
            </a:br>
            <a:r>
              <a:rPr lang="en-US" sz="3000" b="1" dirty="0" smtClean="0"/>
              <a:t>How Oracle Is Able To </a:t>
            </a:r>
            <a:br>
              <a:rPr lang="en-US" sz="3000" b="1" dirty="0" smtClean="0"/>
            </a:br>
            <a:r>
              <a:rPr lang="en-US" sz="3000" b="1" dirty="0" err="1" smtClean="0"/>
              <a:t>RollBack</a:t>
            </a:r>
            <a:r>
              <a:rPr lang="en-US" sz="3000" b="1" dirty="0" smtClean="0"/>
              <a:t> Data ?</a:t>
            </a:r>
            <a:endParaRPr lang="en-IN" sz="30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smtClean="0">
                <a:solidFill>
                  <a:srgbClr val="C00000"/>
                </a:solidFill>
              </a:rPr>
              <a:t>Prior</a:t>
            </a:r>
            <a:r>
              <a:rPr lang="en-IN" sz="2400" dirty="0" smtClean="0"/>
              <a:t> to the </a:t>
            </a:r>
            <a:r>
              <a:rPr lang="en-IN" sz="2400" b="1" dirty="0" smtClean="0">
                <a:solidFill>
                  <a:srgbClr val="7030A0"/>
                </a:solidFill>
              </a:rPr>
              <a:t>COMMIT</a:t>
            </a:r>
            <a:r>
              <a:rPr lang="en-IN" sz="2400" dirty="0" smtClean="0"/>
              <a:t>, the </a:t>
            </a:r>
            <a:r>
              <a:rPr lang="en-IN" sz="2400" b="1" dirty="0" smtClean="0">
                <a:solidFill>
                  <a:schemeClr val="accent6">
                    <a:lumMod val="75000"/>
                  </a:schemeClr>
                </a:solidFill>
              </a:rPr>
              <a:t>values</a:t>
            </a:r>
            <a:r>
              <a:rPr lang="en-IN" sz="2400" dirty="0" smtClean="0"/>
              <a:t> are </a:t>
            </a:r>
            <a:r>
              <a:rPr lang="en-IN" sz="2400" b="1" dirty="0" smtClean="0">
                <a:solidFill>
                  <a:srgbClr val="002060"/>
                </a:solidFill>
              </a:rPr>
              <a:t>placed</a:t>
            </a:r>
            <a:r>
              <a:rPr lang="en-IN" sz="2400" dirty="0" smtClean="0"/>
              <a:t> in a kind of </a:t>
            </a:r>
            <a:r>
              <a:rPr lang="en-IN" sz="2400" b="1" dirty="0" smtClean="0">
                <a:solidFill>
                  <a:srgbClr val="002060"/>
                </a:solidFill>
              </a:rPr>
              <a:t>holding area</a:t>
            </a:r>
            <a:r>
              <a:rPr lang="en-IN" sz="2400" dirty="0" smtClean="0"/>
              <a:t> known as the </a:t>
            </a:r>
            <a:r>
              <a:rPr lang="en-IN" sz="2400" b="1" dirty="0" smtClean="0">
                <a:solidFill>
                  <a:srgbClr val="0070C0"/>
                </a:solidFill>
              </a:rPr>
              <a:t>Undo</a:t>
            </a:r>
            <a:r>
              <a:rPr lang="en-IN" sz="2400" dirty="0" smtClean="0">
                <a:solidFill>
                  <a:srgbClr val="0070C0"/>
                </a:solidFill>
              </a:rPr>
              <a:t> </a:t>
            </a:r>
            <a:r>
              <a:rPr lang="en-IN" sz="2400" b="1" dirty="0" err="1" smtClean="0">
                <a:solidFill>
                  <a:srgbClr val="0070C0"/>
                </a:solidFill>
              </a:rPr>
              <a:t>tablespace</a:t>
            </a:r>
            <a:r>
              <a:rPr lang="en-IN" sz="2400" dirty="0" smtClean="0"/>
              <a:t> .</a:t>
            </a:r>
          </a:p>
          <a:p>
            <a:endParaRPr lang="en-IN" sz="2400" dirty="0" smtClean="0"/>
          </a:p>
          <a:p>
            <a:endParaRPr lang="en-IN" sz="2400" dirty="0" smtClean="0"/>
          </a:p>
          <a:p>
            <a:r>
              <a:rPr lang="en-IN" sz="2400" dirty="0" smtClean="0"/>
              <a:t>This </a:t>
            </a:r>
            <a:r>
              <a:rPr lang="en-IN" sz="2400" b="1" dirty="0" smtClean="0">
                <a:solidFill>
                  <a:srgbClr val="00B050"/>
                </a:solidFill>
              </a:rPr>
              <a:t>area</a:t>
            </a:r>
            <a:r>
              <a:rPr lang="en-IN" sz="2400" dirty="0" smtClean="0"/>
              <a:t> holds the </a:t>
            </a:r>
            <a:r>
              <a:rPr lang="en-IN" sz="2400" b="1" dirty="0" smtClean="0">
                <a:solidFill>
                  <a:srgbClr val="C00000"/>
                </a:solidFill>
              </a:rPr>
              <a:t>pre-committed version</a:t>
            </a:r>
            <a:r>
              <a:rPr lang="en-IN" sz="2400" dirty="0" smtClean="0"/>
              <a:t> of the </a:t>
            </a:r>
            <a:r>
              <a:rPr lang="en-IN" sz="2400" b="1" dirty="0" smtClean="0">
                <a:solidFill>
                  <a:srgbClr val="0070C0"/>
                </a:solidFill>
              </a:rPr>
              <a:t>data</a:t>
            </a:r>
            <a:r>
              <a:rPr lang="en-IN" sz="2400" dirty="0" smtClean="0"/>
              <a:t> until the </a:t>
            </a:r>
            <a:r>
              <a:rPr lang="en-IN" sz="2400" b="1" dirty="0" smtClean="0">
                <a:solidFill>
                  <a:srgbClr val="002060"/>
                </a:solidFill>
              </a:rPr>
              <a:t>transaction</a:t>
            </a:r>
            <a:r>
              <a:rPr lang="en-IN" sz="2400" dirty="0" smtClean="0"/>
              <a:t> is </a:t>
            </a:r>
            <a:r>
              <a:rPr lang="en-IN" sz="2400" b="1" dirty="0" smtClean="0">
                <a:solidFill>
                  <a:srgbClr val="7030A0"/>
                </a:solidFill>
              </a:rPr>
              <a:t>complete</a:t>
            </a:r>
            <a:r>
              <a:rPr lang="en-IN" sz="2400" dirty="0" smtClean="0"/>
              <a:t>. </a:t>
            </a:r>
          </a:p>
          <a:p>
            <a:endParaRPr lang="en-IN" sz="2400" dirty="0" smtClean="0"/>
          </a:p>
          <a:p>
            <a:endParaRPr lang="en-IN" sz="2400" dirty="0" smtClean="0"/>
          </a:p>
          <a:p>
            <a:r>
              <a:rPr lang="en-IN" sz="2400" dirty="0" smtClean="0"/>
              <a:t>Since the </a:t>
            </a:r>
            <a:r>
              <a:rPr lang="en-IN" sz="2400" b="1" dirty="0" smtClean="0">
                <a:solidFill>
                  <a:srgbClr val="0070C0"/>
                </a:solidFill>
              </a:rPr>
              <a:t>undo space </a:t>
            </a:r>
            <a:r>
              <a:rPr lang="en-IN" sz="2400" dirty="0" smtClean="0"/>
              <a:t>has </a:t>
            </a:r>
            <a:r>
              <a:rPr lang="en-IN" sz="2400" b="1" dirty="0" smtClean="0">
                <a:solidFill>
                  <a:srgbClr val="7030A0"/>
                </a:solidFill>
              </a:rPr>
              <a:t>our data </a:t>
            </a:r>
            <a:r>
              <a:rPr lang="en-IN" sz="2400" dirty="0" smtClean="0"/>
              <a:t>in its </a:t>
            </a:r>
            <a:r>
              <a:rPr lang="en-IN" sz="2400" b="1" dirty="0" smtClean="0">
                <a:solidFill>
                  <a:srgbClr val="00B050"/>
                </a:solidFill>
              </a:rPr>
              <a:t>original state</a:t>
            </a:r>
            <a:r>
              <a:rPr lang="en-IN" sz="2400" dirty="0" smtClean="0"/>
              <a:t>, it can be </a:t>
            </a:r>
            <a:r>
              <a:rPr lang="en-IN" sz="2400" b="1" dirty="0" smtClean="0">
                <a:solidFill>
                  <a:schemeClr val="accent1"/>
                </a:solidFill>
              </a:rPr>
              <a:t>moved back </a:t>
            </a:r>
            <a:r>
              <a:rPr lang="en-IN" sz="2400" dirty="0" smtClean="0"/>
              <a:t>and </a:t>
            </a:r>
            <a:r>
              <a:rPr lang="en-IN" sz="2400" b="1" dirty="0" smtClean="0">
                <a:solidFill>
                  <a:srgbClr val="0070C0"/>
                </a:solidFill>
              </a:rPr>
              <a:t>re-applied</a:t>
            </a:r>
            <a:r>
              <a:rPr lang="en-IN" sz="2400" dirty="0" smtClean="0"/>
              <a:t> to the </a:t>
            </a:r>
            <a:r>
              <a:rPr lang="en-IN" sz="2400" b="1" dirty="0" smtClean="0">
                <a:solidFill>
                  <a:srgbClr val="C00000"/>
                </a:solidFill>
              </a:rPr>
              <a:t>table</a:t>
            </a:r>
            <a:r>
              <a:rPr lang="en-IN" sz="2400" dirty="0" smtClean="0"/>
              <a:t> if necessary using a </a:t>
            </a:r>
            <a:r>
              <a:rPr lang="en-IN" sz="2400" b="1" dirty="0" smtClean="0">
                <a:solidFill>
                  <a:srgbClr val="7030A0"/>
                </a:solidFill>
              </a:rPr>
              <a:t>ROLLBACK </a:t>
            </a:r>
            <a:r>
              <a:rPr lang="en-IN" sz="2400" dirty="0" smtClean="0"/>
              <a:t>statement</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stretch>
            <a:fillRect/>
          </a:stretch>
        </p:blipFill>
        <p:spPr bwMode="auto">
          <a:xfrm>
            <a:off x="7000892" y="214290"/>
            <a:ext cx="1852652" cy="100013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
            </a:r>
            <a:br>
              <a:rPr lang="en-US" sz="2800" b="1" dirty="0" smtClean="0"/>
            </a:br>
            <a:r>
              <a:rPr lang="en-US" sz="3200" b="1" dirty="0" err="1" smtClean="0"/>
              <a:t>SavePoint</a:t>
            </a:r>
            <a:endParaRPr lang="en-IN" sz="32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dirty="0" smtClean="0"/>
              <a:t>The </a:t>
            </a:r>
            <a:r>
              <a:rPr lang="en-IN" sz="2400" b="1" dirty="0" smtClean="0">
                <a:solidFill>
                  <a:srgbClr val="7030A0"/>
                </a:solidFill>
              </a:rPr>
              <a:t>SAVEPOINT</a:t>
            </a:r>
            <a:r>
              <a:rPr lang="en-IN" sz="2400" dirty="0" smtClean="0"/>
              <a:t> command </a:t>
            </a:r>
            <a:r>
              <a:rPr lang="en-IN" sz="2400" b="1" dirty="0" smtClean="0">
                <a:solidFill>
                  <a:srgbClr val="C00000"/>
                </a:solidFill>
              </a:rPr>
              <a:t>allows us </a:t>
            </a:r>
            <a:r>
              <a:rPr lang="en-IN" sz="2400" dirty="0" smtClean="0"/>
              <a:t>to </a:t>
            </a:r>
            <a:r>
              <a:rPr lang="en-IN" sz="2400" b="1" dirty="0" smtClean="0">
                <a:solidFill>
                  <a:srgbClr val="00B050"/>
                </a:solidFill>
              </a:rPr>
              <a:t>save</a:t>
            </a:r>
            <a:r>
              <a:rPr lang="en-IN" sz="2400" dirty="0" smtClean="0"/>
              <a:t> the </a:t>
            </a:r>
            <a:r>
              <a:rPr lang="en-IN" sz="2400" b="1" dirty="0" smtClean="0">
                <a:solidFill>
                  <a:srgbClr val="002060"/>
                </a:solidFill>
              </a:rPr>
              <a:t>results</a:t>
            </a:r>
            <a:r>
              <a:rPr lang="en-IN" sz="2400" dirty="0" smtClean="0"/>
              <a:t> of </a:t>
            </a:r>
            <a:r>
              <a:rPr lang="en-IN" sz="2400" b="1" dirty="0" smtClean="0">
                <a:solidFill>
                  <a:srgbClr val="0070C0"/>
                </a:solidFill>
              </a:rPr>
              <a:t>DML transactions </a:t>
            </a:r>
            <a:r>
              <a:rPr lang="en-IN" sz="2400" b="1" dirty="0" smtClean="0">
                <a:solidFill>
                  <a:schemeClr val="accent1"/>
                </a:solidFill>
              </a:rPr>
              <a:t>temporarily</a:t>
            </a:r>
            <a:r>
              <a:rPr lang="en-IN" sz="2400" dirty="0" smtClean="0"/>
              <a:t>. </a:t>
            </a:r>
          </a:p>
          <a:p>
            <a:endParaRPr lang="en-IN" sz="2400" dirty="0" smtClean="0"/>
          </a:p>
          <a:p>
            <a:endParaRPr lang="en-IN" sz="2400" dirty="0" smtClean="0"/>
          </a:p>
          <a:p>
            <a:r>
              <a:rPr lang="en-IN" sz="2400" dirty="0" smtClean="0"/>
              <a:t>A </a:t>
            </a:r>
            <a:r>
              <a:rPr lang="en-IN" sz="2400" b="1" dirty="0" smtClean="0">
                <a:solidFill>
                  <a:srgbClr val="7030A0"/>
                </a:solidFill>
              </a:rPr>
              <a:t>SAVEPOINT</a:t>
            </a:r>
            <a:r>
              <a:rPr lang="en-IN" sz="2400" dirty="0" smtClean="0"/>
              <a:t> is a </a:t>
            </a:r>
            <a:r>
              <a:rPr lang="en-IN" sz="2400" b="1" dirty="0" smtClean="0">
                <a:solidFill>
                  <a:srgbClr val="C00000"/>
                </a:solidFill>
              </a:rPr>
              <a:t>named breakpoint </a:t>
            </a:r>
            <a:r>
              <a:rPr lang="en-IN" sz="2400" dirty="0" smtClean="0"/>
              <a:t>or </a:t>
            </a:r>
            <a:r>
              <a:rPr lang="en-IN" sz="2400" b="1" dirty="0" smtClean="0">
                <a:solidFill>
                  <a:srgbClr val="C00000"/>
                </a:solidFill>
              </a:rPr>
              <a:t>marker</a:t>
            </a:r>
            <a:r>
              <a:rPr lang="en-IN" sz="2400" dirty="0" smtClean="0"/>
              <a:t> that </a:t>
            </a:r>
            <a:r>
              <a:rPr lang="en-IN" sz="2400" b="1" dirty="0" smtClean="0">
                <a:solidFill>
                  <a:srgbClr val="002060"/>
                </a:solidFill>
              </a:rPr>
              <a:t>indicates </a:t>
            </a:r>
            <a:r>
              <a:rPr lang="en-IN" sz="2400" dirty="0" smtClean="0"/>
              <a:t>a </a:t>
            </a:r>
            <a:r>
              <a:rPr lang="en-IN" sz="2400" b="1" dirty="0" smtClean="0">
                <a:solidFill>
                  <a:schemeClr val="accent1"/>
                </a:solidFill>
              </a:rPr>
              <a:t>place</a:t>
            </a:r>
            <a:r>
              <a:rPr lang="en-IN" sz="2400" dirty="0" smtClean="0"/>
              <a:t> to which a </a:t>
            </a:r>
            <a:r>
              <a:rPr lang="en-IN" sz="2400" b="1" dirty="0" smtClean="0">
                <a:solidFill>
                  <a:srgbClr val="7030A0"/>
                </a:solidFill>
              </a:rPr>
              <a:t>ROLLBACK</a:t>
            </a:r>
            <a:r>
              <a:rPr lang="en-IN" sz="2400" dirty="0" smtClean="0"/>
              <a:t> can occur.</a:t>
            </a:r>
          </a:p>
          <a:p>
            <a:endParaRPr lang="en-IN" sz="2400" dirty="0" smtClean="0"/>
          </a:p>
          <a:p>
            <a:endParaRPr lang="en-IN" sz="2400" dirty="0" smtClean="0"/>
          </a:p>
          <a:p>
            <a:r>
              <a:rPr lang="en-IN" sz="2400" dirty="0" smtClean="0"/>
              <a:t>The </a:t>
            </a:r>
            <a:r>
              <a:rPr lang="en-IN" sz="2400" b="1" dirty="0" smtClean="0">
                <a:solidFill>
                  <a:srgbClr val="7030A0"/>
                </a:solidFill>
              </a:rPr>
              <a:t>ROLLBACK</a:t>
            </a:r>
            <a:r>
              <a:rPr lang="en-IN" sz="2400" dirty="0" smtClean="0"/>
              <a:t> command can then </a:t>
            </a:r>
            <a:r>
              <a:rPr lang="en-IN" sz="2400" b="1" dirty="0" smtClean="0">
                <a:solidFill>
                  <a:srgbClr val="0070C0"/>
                </a:solidFill>
              </a:rPr>
              <a:t>refer</a:t>
            </a:r>
            <a:r>
              <a:rPr lang="en-IN" sz="2400" dirty="0" smtClean="0"/>
              <a:t> to a </a:t>
            </a:r>
            <a:r>
              <a:rPr lang="en-IN" sz="2400" b="1" dirty="0" smtClean="0">
                <a:solidFill>
                  <a:schemeClr val="accent6">
                    <a:lumMod val="75000"/>
                  </a:schemeClr>
                </a:solidFill>
              </a:rPr>
              <a:t>particular SAVEPOINT</a:t>
            </a:r>
            <a:r>
              <a:rPr lang="en-IN" sz="2400" dirty="0" smtClean="0"/>
              <a:t> and </a:t>
            </a:r>
            <a:r>
              <a:rPr lang="en-IN" sz="2400" b="1" dirty="0" smtClean="0">
                <a:solidFill>
                  <a:srgbClr val="002060"/>
                </a:solidFill>
              </a:rPr>
              <a:t>roll back </a:t>
            </a:r>
            <a:r>
              <a:rPr lang="en-IN" sz="2400" dirty="0" smtClean="0"/>
              <a:t>the </a:t>
            </a:r>
            <a:r>
              <a:rPr lang="en-IN" sz="2400" b="1" dirty="0" smtClean="0">
                <a:solidFill>
                  <a:srgbClr val="00B050"/>
                </a:solidFill>
              </a:rPr>
              <a:t>transaction</a:t>
            </a:r>
            <a:r>
              <a:rPr lang="en-IN" sz="2400" dirty="0" smtClean="0"/>
              <a:t> up to </a:t>
            </a:r>
            <a:r>
              <a:rPr lang="en-IN" sz="2400" b="1" dirty="0" smtClean="0">
                <a:solidFill>
                  <a:srgbClr val="C00000"/>
                </a:solidFill>
              </a:rPr>
              <a:t>that point</a:t>
            </a:r>
            <a:r>
              <a:rPr lang="en-IN" sz="2400" dirty="0" smtClean="0"/>
              <a:t>; </a:t>
            </a:r>
            <a:r>
              <a:rPr lang="en-IN" sz="2400" b="1" dirty="0" smtClean="0">
                <a:solidFill>
                  <a:schemeClr val="accent6">
                    <a:lumMod val="75000"/>
                  </a:schemeClr>
                </a:solidFill>
              </a:rPr>
              <a:t>any statements </a:t>
            </a:r>
            <a:r>
              <a:rPr lang="en-IN" sz="2400" dirty="0" smtClean="0"/>
              <a:t>issued after the </a:t>
            </a:r>
            <a:r>
              <a:rPr lang="en-IN" sz="2400" b="1" dirty="0" smtClean="0">
                <a:solidFill>
                  <a:srgbClr val="7030A0"/>
                </a:solidFill>
              </a:rPr>
              <a:t>SAVEPOINT</a:t>
            </a:r>
            <a:r>
              <a:rPr lang="en-IN" sz="2400" dirty="0" smtClean="0"/>
              <a:t> are </a:t>
            </a:r>
            <a:r>
              <a:rPr lang="en-IN" sz="2400" b="1" dirty="0" smtClean="0">
                <a:solidFill>
                  <a:srgbClr val="C00000"/>
                </a:solidFill>
              </a:rPr>
              <a:t>rolled back</a:t>
            </a:r>
            <a:r>
              <a:rPr lang="en-IN" sz="2400" dirty="0" smtClean="0"/>
              <a:t>.</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stretch>
            <a:fillRect/>
          </a:stretch>
        </p:blipFill>
        <p:spPr bwMode="auto">
          <a:xfrm>
            <a:off x="7000892" y="214290"/>
            <a:ext cx="1852652" cy="100013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orbel" pitchFamily="34" charset="0"/>
              </a:rPr>
              <a:t>Today’s Agenda</a:t>
            </a:r>
            <a:endParaRPr lang="en-IN" sz="3600" b="1" dirty="0">
              <a:latin typeface="Corbel" pitchFamily="34" charset="0"/>
            </a:endParaRPr>
          </a:p>
        </p:txBody>
      </p:sp>
      <p:sp>
        <p:nvSpPr>
          <p:cNvPr id="3" name="Content Placeholder 2"/>
          <p:cNvSpPr>
            <a:spLocks noGrp="1"/>
          </p:cNvSpPr>
          <p:nvPr>
            <p:ph sz="quarter" idx="1"/>
          </p:nvPr>
        </p:nvSpPr>
        <p:spPr>
          <a:xfrm>
            <a:off x="301752" y="1527048"/>
            <a:ext cx="8503920" cy="4854280"/>
          </a:xfrm>
        </p:spPr>
        <p:txBody>
          <a:bodyPr>
            <a:normAutofit/>
          </a:bodyPr>
          <a:lstStyle/>
          <a:p>
            <a:pPr marL="788670" lvl="1" indent="-514350">
              <a:buClr>
                <a:schemeClr val="accent1"/>
              </a:buClr>
              <a:buSzPct val="120000"/>
              <a:buNone/>
            </a:pPr>
            <a:endParaRPr lang="en-US" sz="2400" dirty="0" smtClean="0">
              <a:solidFill>
                <a:schemeClr val="tx1"/>
              </a:solidFill>
              <a:latin typeface="Corbel" pitchFamily="34" charset="0"/>
            </a:endParaRPr>
          </a:p>
          <a:p>
            <a:pPr marL="788670" lvl="1" indent="-514350">
              <a:buClr>
                <a:schemeClr val="accent1"/>
              </a:buClr>
              <a:buSzPct val="120000"/>
              <a:buFont typeface="Arial" pitchFamily="34" charset="0"/>
              <a:buChar char="•"/>
            </a:pPr>
            <a:r>
              <a:rPr lang="en-US" sz="2900" b="1" dirty="0" smtClean="0">
                <a:solidFill>
                  <a:srgbClr val="0070C0"/>
                </a:solidFill>
                <a:latin typeface="Corbel" pitchFamily="34" charset="0"/>
              </a:rPr>
              <a:t>TCL Commands</a:t>
            </a:r>
          </a:p>
          <a:p>
            <a:pPr marL="788670" lvl="1" indent="-514350">
              <a:buClr>
                <a:schemeClr val="accent1"/>
              </a:buClr>
              <a:buSzPct val="120000"/>
              <a:buFont typeface="Arial" pitchFamily="34" charset="0"/>
              <a:buChar char="•"/>
            </a:pPr>
            <a:endParaRPr lang="en-US" sz="2900" b="1" dirty="0" smtClean="0">
              <a:solidFill>
                <a:schemeClr val="accent2">
                  <a:lumMod val="50000"/>
                </a:schemeClr>
              </a:solidFill>
              <a:latin typeface="Corbel" pitchFamily="34" charset="0"/>
            </a:endParaRPr>
          </a:p>
          <a:p>
            <a:pPr marL="788670" lvl="1" indent="-514350">
              <a:buClr>
                <a:schemeClr val="accent1"/>
              </a:buClr>
              <a:buSzPct val="120000"/>
              <a:buFont typeface="Arial" pitchFamily="34" charset="0"/>
              <a:buChar char="•"/>
            </a:pPr>
            <a:r>
              <a:rPr lang="en-US" sz="2900" b="1" dirty="0" smtClean="0">
                <a:solidFill>
                  <a:schemeClr val="accent2">
                    <a:lumMod val="50000"/>
                  </a:schemeClr>
                </a:solidFill>
                <a:latin typeface="Corbel" pitchFamily="34" charset="0"/>
              </a:rPr>
              <a:t>Commit</a:t>
            </a:r>
          </a:p>
          <a:p>
            <a:pPr marL="788670" lvl="1" indent="-514350">
              <a:buClr>
                <a:schemeClr val="accent1"/>
              </a:buClr>
              <a:buSzPct val="120000"/>
              <a:buFont typeface="Arial" pitchFamily="34" charset="0"/>
              <a:buChar char="•"/>
            </a:pPr>
            <a:endParaRPr lang="en-US" sz="2900" b="1" dirty="0" smtClean="0">
              <a:solidFill>
                <a:schemeClr val="accent2">
                  <a:lumMod val="50000"/>
                </a:schemeClr>
              </a:solidFill>
              <a:latin typeface="Corbel" pitchFamily="34" charset="0"/>
            </a:endParaRPr>
          </a:p>
          <a:p>
            <a:pPr marL="788670" lvl="1" indent="-514350">
              <a:buClr>
                <a:schemeClr val="accent1"/>
              </a:buClr>
              <a:buSzPct val="120000"/>
              <a:buFont typeface="Arial" pitchFamily="34" charset="0"/>
              <a:buChar char="•"/>
            </a:pPr>
            <a:r>
              <a:rPr lang="en-US" sz="2900" b="1" dirty="0" smtClean="0">
                <a:solidFill>
                  <a:srgbClr val="00B050"/>
                </a:solidFill>
                <a:latin typeface="Corbel" pitchFamily="34" charset="0"/>
              </a:rPr>
              <a:t>Rollback</a:t>
            </a:r>
          </a:p>
          <a:p>
            <a:pPr marL="788670" lvl="1" indent="-514350">
              <a:buClr>
                <a:schemeClr val="accent1"/>
              </a:buClr>
              <a:buSzPct val="120000"/>
              <a:buFont typeface="Arial" pitchFamily="34" charset="0"/>
              <a:buChar char="•"/>
            </a:pPr>
            <a:endParaRPr lang="en-US" sz="2900" b="1" dirty="0" smtClean="0">
              <a:solidFill>
                <a:srgbClr val="00B050"/>
              </a:solidFill>
              <a:latin typeface="Corbel" pitchFamily="34" charset="0"/>
            </a:endParaRPr>
          </a:p>
          <a:p>
            <a:pPr marL="788670" lvl="1" indent="-514350">
              <a:buClr>
                <a:schemeClr val="accent1"/>
              </a:buClr>
              <a:buSzPct val="120000"/>
              <a:buFont typeface="Arial" pitchFamily="34" charset="0"/>
              <a:buChar char="•"/>
            </a:pPr>
            <a:r>
              <a:rPr lang="en-US" sz="2900" b="1" dirty="0" err="1" smtClean="0">
                <a:solidFill>
                  <a:srgbClr val="7030A0"/>
                </a:solidFill>
                <a:latin typeface="Corbel" pitchFamily="34" charset="0"/>
              </a:rPr>
              <a:t>Savepoint</a:t>
            </a:r>
            <a:endParaRPr lang="en-US" sz="2900" b="1" dirty="0" smtClean="0">
              <a:solidFill>
                <a:srgbClr val="7030A0"/>
              </a:solidFill>
              <a:latin typeface="Corbel" pitchFamily="34" charset="0"/>
            </a:endParaRPr>
          </a:p>
          <a:p>
            <a:pPr marL="788670" lvl="1" indent="-514350">
              <a:buClr>
                <a:schemeClr val="accent1"/>
              </a:buClr>
              <a:buSzPct val="120000"/>
              <a:buFont typeface="Arial" pitchFamily="34" charset="0"/>
              <a:buChar char="•"/>
            </a:pPr>
            <a:endParaRPr lang="en-US" sz="2900" b="1" dirty="0" smtClean="0">
              <a:solidFill>
                <a:srgbClr val="7030A0"/>
              </a:solidFill>
              <a:latin typeface="Corbel" pitchFamily="34" charset="0"/>
            </a:endParaRPr>
          </a:p>
          <a:p>
            <a:pPr marL="788670" lvl="1" indent="-514350">
              <a:buClr>
                <a:schemeClr val="accent1"/>
              </a:buClr>
              <a:buSzPct val="120000"/>
              <a:buFont typeface="Arial" pitchFamily="34" charset="0"/>
              <a:buChar char="•"/>
            </a:pPr>
            <a:endParaRPr lang="en-US" sz="2900" b="1" dirty="0" smtClean="0">
              <a:solidFill>
                <a:schemeClr val="accent2">
                  <a:lumMod val="50000"/>
                </a:schemeClr>
              </a:solidFill>
              <a:latin typeface="Corbel" pitchFamily="34" charset="0"/>
            </a:endParaRPr>
          </a:p>
          <a:p>
            <a:pPr marL="788670" lvl="1" indent="-514350">
              <a:buClr>
                <a:schemeClr val="accent1"/>
              </a:buClr>
              <a:buSzPct val="120000"/>
              <a:buFont typeface="Arial" pitchFamily="34" charset="0"/>
              <a:buChar char="•"/>
            </a:pPr>
            <a:endParaRPr lang="en-US" sz="2900" b="1" dirty="0" smtClean="0">
              <a:solidFill>
                <a:schemeClr val="accent2">
                  <a:lumMod val="50000"/>
                </a:schemeClr>
              </a:solidFill>
              <a:latin typeface="Corbel" pitchFamily="34" charset="0"/>
            </a:endParaRPr>
          </a:p>
          <a:p>
            <a:pPr marL="788670" lvl="1" indent="-514350">
              <a:buClr>
                <a:schemeClr val="accent1"/>
              </a:buClr>
              <a:buSzPct val="120000"/>
              <a:buNone/>
            </a:pPr>
            <a:endParaRPr lang="en-US" sz="2900" b="1" dirty="0" smtClean="0">
              <a:solidFill>
                <a:srgbClr val="0070C0"/>
              </a:solidFill>
              <a:latin typeface="Corbel" pitchFamily="34" charset="0"/>
            </a:endParaRPr>
          </a:p>
          <a:p>
            <a:pPr marL="788670" lvl="1" indent="-514350">
              <a:buClr>
                <a:schemeClr val="accent1"/>
              </a:buClr>
              <a:buSzPct val="120000"/>
              <a:buFont typeface="Arial" pitchFamily="34" charset="0"/>
              <a:buChar char="•"/>
            </a:pPr>
            <a:endParaRPr lang="en-US" sz="2900" b="1" dirty="0" smtClean="0">
              <a:solidFill>
                <a:srgbClr val="0070C0"/>
              </a:solidFill>
              <a:latin typeface="Corbel" pitchFamily="34" charset="0"/>
            </a:endParaRPr>
          </a:p>
          <a:p>
            <a:pPr marL="788670" lvl="1" indent="-514350">
              <a:buClr>
                <a:schemeClr val="accent1"/>
              </a:buClr>
              <a:buSzPct val="120000"/>
              <a:buNone/>
            </a:pPr>
            <a:endParaRPr lang="en-US" sz="2900" b="1" dirty="0" smtClean="0">
              <a:solidFill>
                <a:srgbClr val="0070C0"/>
              </a:solidFill>
              <a:latin typeface="Corbel" pitchFamily="34" charset="0"/>
            </a:endParaRPr>
          </a:p>
          <a:p>
            <a:pPr marL="788670" lvl="1" indent="-514350">
              <a:buClr>
                <a:schemeClr val="accent1"/>
              </a:buClr>
              <a:buSzPct val="120000"/>
              <a:buFont typeface="Arial" pitchFamily="34" charset="0"/>
              <a:buChar char="•"/>
            </a:pPr>
            <a:endParaRPr lang="en-US" sz="2900" b="1" dirty="0" smtClean="0">
              <a:solidFill>
                <a:srgbClr val="0070C0"/>
              </a:solidFill>
              <a:latin typeface="Corbel" pitchFamily="34" charset="0"/>
            </a:endParaRPr>
          </a:p>
          <a:p>
            <a:pPr marL="788670" lvl="1" indent="-514350">
              <a:buClr>
                <a:schemeClr val="accent1"/>
              </a:buClr>
              <a:buSzPct val="120000"/>
              <a:buNone/>
            </a:pPr>
            <a:endParaRPr lang="en-US" sz="2900" b="1" dirty="0" smtClean="0">
              <a:solidFill>
                <a:schemeClr val="accent6">
                  <a:lumMod val="75000"/>
                </a:schemeClr>
              </a:solidFill>
              <a:latin typeface="Corbel" pitchFamily="34" charset="0"/>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stretch>
            <a:fillRect/>
          </a:stretch>
        </p:blipFill>
        <p:spPr bwMode="auto">
          <a:xfrm>
            <a:off x="7000892" y="214290"/>
            <a:ext cx="1852652" cy="100013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
            </a:r>
            <a:br>
              <a:rPr lang="en-US" sz="2800" b="1" dirty="0" smtClean="0"/>
            </a:br>
            <a:r>
              <a:rPr lang="en-US" sz="3200" b="1" dirty="0" smtClean="0"/>
              <a:t>TCL Commands</a:t>
            </a:r>
            <a:endParaRPr lang="en-IN" sz="32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smtClean="0">
                <a:solidFill>
                  <a:srgbClr val="7030A0"/>
                </a:solidFill>
              </a:rPr>
              <a:t>TCL</a:t>
            </a:r>
            <a:r>
              <a:rPr lang="en-IN" sz="2400" dirty="0" smtClean="0"/>
              <a:t> stands for </a:t>
            </a:r>
            <a:r>
              <a:rPr lang="en-IN" sz="2400" b="1" dirty="0" smtClean="0">
                <a:solidFill>
                  <a:srgbClr val="002060"/>
                </a:solidFill>
              </a:rPr>
              <a:t>Transaction Control Language</a:t>
            </a:r>
          </a:p>
          <a:p>
            <a:endParaRPr lang="en-IN" sz="2400" dirty="0" smtClean="0"/>
          </a:p>
          <a:p>
            <a:endParaRPr lang="en-IN" sz="2400" dirty="0" smtClean="0"/>
          </a:p>
          <a:p>
            <a:endParaRPr lang="en-IN" sz="2400" dirty="0" smtClean="0"/>
          </a:p>
          <a:p>
            <a:r>
              <a:rPr lang="en-IN" sz="2400" dirty="0" smtClean="0"/>
              <a:t>A </a:t>
            </a:r>
            <a:r>
              <a:rPr lang="en-IN" sz="2400" b="1" dirty="0" smtClean="0">
                <a:solidFill>
                  <a:srgbClr val="0070C0"/>
                </a:solidFill>
              </a:rPr>
              <a:t>transaction</a:t>
            </a:r>
            <a:r>
              <a:rPr lang="en-IN" sz="2400" dirty="0" smtClean="0"/>
              <a:t> is a </a:t>
            </a:r>
            <a:r>
              <a:rPr lang="en-IN" sz="2400" b="1" dirty="0" smtClean="0">
                <a:solidFill>
                  <a:srgbClr val="7030A0"/>
                </a:solidFill>
              </a:rPr>
              <a:t>DML statement </a:t>
            </a:r>
            <a:r>
              <a:rPr lang="en-IN" sz="2400" dirty="0" smtClean="0"/>
              <a:t>or </a:t>
            </a:r>
            <a:r>
              <a:rPr lang="en-IN" sz="2400" b="1" dirty="0" smtClean="0">
                <a:solidFill>
                  <a:srgbClr val="00B050"/>
                </a:solidFill>
              </a:rPr>
              <a:t>group </a:t>
            </a:r>
            <a:r>
              <a:rPr lang="en-IN" sz="2400" dirty="0" smtClean="0"/>
              <a:t>of </a:t>
            </a:r>
            <a:r>
              <a:rPr lang="en-IN" sz="2400" b="1" dirty="0" smtClean="0">
                <a:solidFill>
                  <a:srgbClr val="7030A0"/>
                </a:solidFill>
              </a:rPr>
              <a:t>DML statements </a:t>
            </a:r>
            <a:r>
              <a:rPr lang="en-IN" sz="2400" dirty="0" smtClean="0"/>
              <a:t>that </a:t>
            </a:r>
            <a:r>
              <a:rPr lang="en-IN" sz="2400" b="1" dirty="0" smtClean="0">
                <a:solidFill>
                  <a:schemeClr val="accent6">
                    <a:lumMod val="75000"/>
                  </a:schemeClr>
                </a:solidFill>
              </a:rPr>
              <a:t>logically belong together</a:t>
            </a:r>
            <a:r>
              <a:rPr lang="en-IN" sz="2400" dirty="0" smtClean="0"/>
              <a:t>, and </a:t>
            </a:r>
            <a:r>
              <a:rPr lang="en-IN" sz="2400" b="1" dirty="0" smtClean="0">
                <a:solidFill>
                  <a:srgbClr val="0070C0"/>
                </a:solidFill>
              </a:rPr>
              <a:t>make changes </a:t>
            </a:r>
            <a:r>
              <a:rPr lang="en-IN" sz="2400" dirty="0" smtClean="0"/>
              <a:t>in a </a:t>
            </a:r>
            <a:r>
              <a:rPr lang="en-IN" sz="2400" b="1" dirty="0" smtClean="0">
                <a:solidFill>
                  <a:srgbClr val="C00000"/>
                </a:solidFill>
              </a:rPr>
              <a:t>table</a:t>
            </a:r>
            <a:r>
              <a:rPr lang="en-IN" sz="2400" dirty="0" smtClean="0"/>
              <a:t>.</a:t>
            </a:r>
          </a:p>
          <a:p>
            <a:endParaRPr lang="en-US" sz="2400" dirty="0" smtClean="0"/>
          </a:p>
          <a:p>
            <a:endParaRPr lang="en-IN" sz="2400" b="1" dirty="0" smtClean="0">
              <a:solidFill>
                <a:srgbClr val="0070C0"/>
              </a:solidFill>
            </a:endParaRPr>
          </a:p>
          <a:p>
            <a:r>
              <a:rPr lang="en-IN" sz="2400" b="1" dirty="0" smtClean="0">
                <a:solidFill>
                  <a:srgbClr val="0070C0"/>
                </a:solidFill>
              </a:rPr>
              <a:t>Just</a:t>
            </a:r>
            <a:r>
              <a:rPr lang="en-IN" sz="2400" dirty="0" smtClean="0"/>
              <a:t> as </a:t>
            </a:r>
            <a:r>
              <a:rPr lang="en-IN" sz="2400" b="1" dirty="0" smtClean="0">
                <a:solidFill>
                  <a:srgbClr val="00B050"/>
                </a:solidFill>
              </a:rPr>
              <a:t>important</a:t>
            </a:r>
            <a:r>
              <a:rPr lang="en-IN" sz="2400" dirty="0" smtClean="0"/>
              <a:t> as </a:t>
            </a:r>
            <a:r>
              <a:rPr lang="en-IN" sz="2400" b="1" dirty="0" smtClean="0">
                <a:solidFill>
                  <a:srgbClr val="002060"/>
                </a:solidFill>
              </a:rPr>
              <a:t>manipulating data , </a:t>
            </a:r>
            <a:r>
              <a:rPr lang="en-IN" sz="2400" dirty="0" smtClean="0"/>
              <a:t>is </a:t>
            </a:r>
            <a:r>
              <a:rPr lang="en-IN" sz="2400" b="1" dirty="0" smtClean="0">
                <a:solidFill>
                  <a:srgbClr val="7030A0"/>
                </a:solidFill>
              </a:rPr>
              <a:t>controlling </a:t>
            </a:r>
            <a:r>
              <a:rPr lang="en-IN" sz="2400" dirty="0" smtClean="0"/>
              <a:t>when a </a:t>
            </a:r>
            <a:r>
              <a:rPr lang="en-IN" sz="2400" b="1" dirty="0" smtClean="0">
                <a:solidFill>
                  <a:srgbClr val="C00000"/>
                </a:solidFill>
              </a:rPr>
              <a:t>change</a:t>
            </a:r>
            <a:r>
              <a:rPr lang="en-IN" sz="2400" dirty="0" smtClean="0"/>
              <a:t> becomes </a:t>
            </a:r>
            <a:r>
              <a:rPr lang="en-IN" sz="2400" b="1" dirty="0" smtClean="0">
                <a:solidFill>
                  <a:schemeClr val="accent6">
                    <a:lumMod val="75000"/>
                  </a:schemeClr>
                </a:solidFill>
              </a:rPr>
              <a:t>permanent</a:t>
            </a:r>
            <a:r>
              <a:rPr lang="en-IN" sz="2400" dirty="0" smtClean="0"/>
              <a:t>. </a:t>
            </a:r>
          </a:p>
          <a:p>
            <a:endParaRPr lang="en-IN" sz="2400"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stretch>
            <a:fillRect/>
          </a:stretch>
        </p:blipFill>
        <p:spPr bwMode="auto">
          <a:xfrm>
            <a:off x="7000892" y="214290"/>
            <a:ext cx="1852652" cy="100013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
            </a:r>
            <a:br>
              <a:rPr lang="en-US" sz="2800" b="1" dirty="0" smtClean="0"/>
            </a:br>
            <a:r>
              <a:rPr lang="en-US" sz="3200" b="1" dirty="0" smtClean="0"/>
              <a:t>TCL Commands</a:t>
            </a:r>
            <a:endParaRPr lang="en-IN" sz="32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dirty="0" smtClean="0"/>
              <a:t>In an </a:t>
            </a:r>
            <a:r>
              <a:rPr lang="en-IN" sz="2400" b="1" dirty="0" smtClean="0">
                <a:solidFill>
                  <a:srgbClr val="00B050"/>
                </a:solidFill>
              </a:rPr>
              <a:t>Oracle</a:t>
            </a:r>
            <a:r>
              <a:rPr lang="en-IN" sz="2400" dirty="0" smtClean="0"/>
              <a:t> database, </a:t>
            </a:r>
            <a:r>
              <a:rPr lang="en-IN" sz="2400" b="1" dirty="0" smtClean="0">
                <a:solidFill>
                  <a:srgbClr val="0070C0"/>
                </a:solidFill>
              </a:rPr>
              <a:t>transaction control </a:t>
            </a:r>
            <a:r>
              <a:rPr lang="en-IN" sz="2400" dirty="0" smtClean="0"/>
              <a:t>is </a:t>
            </a:r>
            <a:r>
              <a:rPr lang="en-IN" sz="2400" b="1" dirty="0" smtClean="0">
                <a:solidFill>
                  <a:srgbClr val="C00000"/>
                </a:solidFill>
              </a:rPr>
              <a:t>achieved</a:t>
            </a:r>
            <a:r>
              <a:rPr lang="en-IN" sz="2400" dirty="0" smtClean="0"/>
              <a:t> using </a:t>
            </a:r>
            <a:r>
              <a:rPr lang="en-IN" sz="2400" b="1" dirty="0" smtClean="0">
                <a:solidFill>
                  <a:srgbClr val="7030A0"/>
                </a:solidFill>
              </a:rPr>
              <a:t>TCL commands </a:t>
            </a:r>
            <a:r>
              <a:rPr lang="en-IN" sz="2400" dirty="0" smtClean="0"/>
              <a:t>or </a:t>
            </a:r>
            <a:r>
              <a:rPr lang="en-IN" sz="2400" b="1" dirty="0" smtClean="0">
                <a:solidFill>
                  <a:srgbClr val="002060"/>
                </a:solidFill>
              </a:rPr>
              <a:t>statements</a:t>
            </a:r>
            <a:r>
              <a:rPr lang="en-IN" sz="2400" dirty="0" smtClean="0"/>
              <a:t>. </a:t>
            </a:r>
          </a:p>
          <a:p>
            <a:endParaRPr lang="en-IN" sz="2400" dirty="0" smtClean="0"/>
          </a:p>
          <a:p>
            <a:endParaRPr lang="en-IN" sz="2400" dirty="0" smtClean="0"/>
          </a:p>
          <a:p>
            <a:r>
              <a:rPr lang="en-IN" sz="2400" b="1" dirty="0" smtClean="0">
                <a:solidFill>
                  <a:srgbClr val="7030A0"/>
                </a:solidFill>
              </a:rPr>
              <a:t>TCL statements </a:t>
            </a:r>
            <a:r>
              <a:rPr lang="en-IN" sz="2400" dirty="0" smtClean="0"/>
              <a:t>allow </a:t>
            </a:r>
            <a:r>
              <a:rPr lang="en-IN" sz="2400" b="1" dirty="0" smtClean="0">
                <a:solidFill>
                  <a:schemeClr val="accent6">
                    <a:lumMod val="75000"/>
                  </a:schemeClr>
                </a:solidFill>
              </a:rPr>
              <a:t>users </a:t>
            </a:r>
            <a:r>
              <a:rPr lang="en-IN" sz="2400" dirty="0" smtClean="0"/>
              <a:t>to </a:t>
            </a:r>
            <a:r>
              <a:rPr lang="en-IN" sz="2400" b="1" dirty="0" smtClean="0">
                <a:solidFill>
                  <a:srgbClr val="0070C0"/>
                </a:solidFill>
              </a:rPr>
              <a:t>begin a transaction </a:t>
            </a:r>
            <a:r>
              <a:rPr lang="en-IN" sz="2400" dirty="0" smtClean="0"/>
              <a:t>and </a:t>
            </a:r>
            <a:r>
              <a:rPr lang="en-IN" sz="2400" b="1" dirty="0" smtClean="0">
                <a:solidFill>
                  <a:srgbClr val="0070C0"/>
                </a:solidFill>
              </a:rPr>
              <a:t>either end it successfully </a:t>
            </a:r>
            <a:r>
              <a:rPr lang="en-IN" sz="2400" dirty="0" smtClean="0"/>
              <a:t>or </a:t>
            </a:r>
            <a:r>
              <a:rPr lang="en-IN" sz="2400" b="1" dirty="0" smtClean="0">
                <a:solidFill>
                  <a:srgbClr val="C00000"/>
                </a:solidFill>
              </a:rPr>
              <a:t>revert back </a:t>
            </a:r>
            <a:r>
              <a:rPr lang="en-IN" sz="2400" dirty="0" smtClean="0"/>
              <a:t>to the </a:t>
            </a:r>
            <a:r>
              <a:rPr lang="en-IN" sz="2400" b="1" dirty="0" smtClean="0">
                <a:solidFill>
                  <a:srgbClr val="7030A0"/>
                </a:solidFill>
              </a:rPr>
              <a:t>state</a:t>
            </a:r>
            <a:r>
              <a:rPr lang="en-IN" sz="2400" dirty="0" smtClean="0"/>
              <a:t> of the </a:t>
            </a:r>
            <a:r>
              <a:rPr lang="en-IN" sz="2400" b="1" dirty="0" smtClean="0">
                <a:solidFill>
                  <a:schemeClr val="accent6">
                    <a:lumMod val="75000"/>
                  </a:schemeClr>
                </a:solidFill>
              </a:rPr>
              <a:t>data</a:t>
            </a:r>
            <a:r>
              <a:rPr lang="en-IN" sz="2400" dirty="0" smtClean="0"/>
              <a:t> prior to the </a:t>
            </a:r>
            <a:r>
              <a:rPr lang="en-IN" sz="2400" b="1" dirty="0" smtClean="0">
                <a:solidFill>
                  <a:srgbClr val="002060"/>
                </a:solidFill>
              </a:rPr>
              <a:t>time</a:t>
            </a:r>
            <a:r>
              <a:rPr lang="en-IN" sz="2400" dirty="0" smtClean="0"/>
              <a:t> the </a:t>
            </a:r>
            <a:r>
              <a:rPr lang="en-IN" sz="2400" b="1" dirty="0" smtClean="0">
                <a:solidFill>
                  <a:schemeClr val="accent1"/>
                </a:solidFill>
              </a:rPr>
              <a:t>transaction began</a:t>
            </a:r>
            <a:r>
              <a:rPr lang="en-IN" sz="2400" dirty="0" smtClean="0"/>
              <a:t>. </a:t>
            </a:r>
          </a:p>
          <a:p>
            <a:endParaRPr lang="en-IN" sz="2400" dirty="0" smtClean="0"/>
          </a:p>
          <a:p>
            <a:endParaRPr lang="en-IN" sz="2400" dirty="0" smtClean="0"/>
          </a:p>
          <a:p>
            <a:r>
              <a:rPr lang="en-IN" sz="2400" dirty="0" smtClean="0"/>
              <a:t>There are </a:t>
            </a:r>
            <a:r>
              <a:rPr lang="en-IN" sz="2400" b="1" dirty="0" smtClean="0">
                <a:solidFill>
                  <a:srgbClr val="C00000"/>
                </a:solidFill>
              </a:rPr>
              <a:t>three primary commands </a:t>
            </a:r>
            <a:r>
              <a:rPr lang="en-IN" sz="2400" dirty="0" smtClean="0"/>
              <a:t>in the </a:t>
            </a:r>
            <a:r>
              <a:rPr lang="en-IN" sz="2400" b="1" dirty="0" smtClean="0">
                <a:solidFill>
                  <a:srgbClr val="7030A0"/>
                </a:solidFill>
              </a:rPr>
              <a:t>TCL</a:t>
            </a:r>
            <a:r>
              <a:rPr lang="en-IN" sz="2400" dirty="0" smtClean="0"/>
              <a:t> sublanguage—</a:t>
            </a:r>
            <a:r>
              <a:rPr lang="en-IN" sz="2400" b="1" dirty="0" smtClean="0">
                <a:solidFill>
                  <a:srgbClr val="0070C0"/>
                </a:solidFill>
              </a:rPr>
              <a:t>COMMIT</a:t>
            </a:r>
            <a:r>
              <a:rPr lang="en-IN" sz="2400" dirty="0" smtClean="0"/>
              <a:t>, </a:t>
            </a:r>
            <a:r>
              <a:rPr lang="en-IN" sz="2400" b="1" dirty="0" smtClean="0">
                <a:solidFill>
                  <a:srgbClr val="0070C0"/>
                </a:solidFill>
              </a:rPr>
              <a:t>ROLLBACK</a:t>
            </a:r>
            <a:r>
              <a:rPr lang="en-IN" sz="2400" dirty="0" smtClean="0"/>
              <a:t>, and </a:t>
            </a:r>
            <a:r>
              <a:rPr lang="en-IN" sz="2400" b="1" dirty="0" smtClean="0">
                <a:solidFill>
                  <a:srgbClr val="0070C0"/>
                </a:solidFill>
              </a:rPr>
              <a:t>SAVEPOINT</a:t>
            </a:r>
            <a:r>
              <a:rPr lang="en-IN" sz="2400" dirty="0" smtClean="0"/>
              <a:t>.. </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stretch>
            <a:fillRect/>
          </a:stretch>
        </p:blipFill>
        <p:spPr bwMode="auto">
          <a:xfrm>
            <a:off x="7000892" y="214290"/>
            <a:ext cx="1852652" cy="100013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
            </a:r>
            <a:br>
              <a:rPr lang="en-US" sz="2800" b="1" dirty="0" smtClean="0"/>
            </a:br>
            <a:r>
              <a:rPr lang="en-US" sz="3200" b="1" dirty="0" smtClean="0"/>
              <a:t>The COMMIT Command</a:t>
            </a:r>
            <a:endParaRPr lang="en-IN" sz="32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dirty="0" smtClean="0"/>
              <a:t>The </a:t>
            </a:r>
            <a:r>
              <a:rPr lang="en-IN" sz="2400" b="1" dirty="0" smtClean="0">
                <a:solidFill>
                  <a:srgbClr val="0070C0"/>
                </a:solidFill>
              </a:rPr>
              <a:t>COMMIT</a:t>
            </a:r>
            <a:r>
              <a:rPr lang="en-IN" sz="2400" dirty="0" smtClean="0"/>
              <a:t> command </a:t>
            </a:r>
            <a:r>
              <a:rPr lang="en-IN" sz="2400" b="1" dirty="0" smtClean="0">
                <a:solidFill>
                  <a:srgbClr val="C00000"/>
                </a:solidFill>
              </a:rPr>
              <a:t>makes</a:t>
            </a:r>
            <a:r>
              <a:rPr lang="en-IN" sz="2400" dirty="0" smtClean="0"/>
              <a:t> a </a:t>
            </a:r>
            <a:r>
              <a:rPr lang="en-IN" sz="2400" b="1" dirty="0" smtClean="0">
                <a:solidFill>
                  <a:srgbClr val="00B050"/>
                </a:solidFill>
              </a:rPr>
              <a:t>change</a:t>
            </a:r>
            <a:r>
              <a:rPr lang="en-IN" sz="2400" dirty="0" smtClean="0"/>
              <a:t> to data </a:t>
            </a:r>
            <a:r>
              <a:rPr lang="en-IN" sz="2400" b="1" dirty="0" smtClean="0">
                <a:solidFill>
                  <a:srgbClr val="7030A0"/>
                </a:solidFill>
              </a:rPr>
              <a:t>permanent</a:t>
            </a:r>
            <a:r>
              <a:rPr lang="en-IN" sz="2400" dirty="0" smtClean="0"/>
              <a:t>. </a:t>
            </a:r>
          </a:p>
          <a:p>
            <a:endParaRPr lang="en-IN" sz="2400" dirty="0" smtClean="0"/>
          </a:p>
          <a:p>
            <a:endParaRPr lang="en-IN" sz="2400" dirty="0" smtClean="0"/>
          </a:p>
          <a:p>
            <a:r>
              <a:rPr lang="en-IN" sz="2400" dirty="0" smtClean="0"/>
              <a:t>Any </a:t>
            </a:r>
            <a:r>
              <a:rPr lang="en-IN" sz="2400" b="1" dirty="0" smtClean="0">
                <a:solidFill>
                  <a:srgbClr val="7030A0"/>
                </a:solidFill>
              </a:rPr>
              <a:t>previously uncommitted changes </a:t>
            </a:r>
            <a:r>
              <a:rPr lang="en-IN" sz="2400" dirty="0" smtClean="0"/>
              <a:t>are </a:t>
            </a:r>
            <a:r>
              <a:rPr lang="en-IN" sz="2400" b="1" dirty="0" smtClean="0">
                <a:solidFill>
                  <a:srgbClr val="00B050"/>
                </a:solidFill>
              </a:rPr>
              <a:t>now committed </a:t>
            </a:r>
            <a:r>
              <a:rPr lang="en-IN" sz="2400" dirty="0" smtClean="0"/>
              <a:t>and </a:t>
            </a:r>
            <a:r>
              <a:rPr lang="en-IN" sz="2400" b="1" dirty="0" smtClean="0">
                <a:solidFill>
                  <a:srgbClr val="C00000"/>
                </a:solidFill>
              </a:rPr>
              <a:t>cannot be undone</a:t>
            </a:r>
            <a:r>
              <a:rPr lang="en-IN" sz="2400" dirty="0" smtClean="0"/>
              <a:t>. </a:t>
            </a:r>
          </a:p>
          <a:p>
            <a:endParaRPr lang="en-IN" sz="2400" dirty="0" smtClean="0"/>
          </a:p>
          <a:p>
            <a:endParaRPr lang="en-IN" sz="2400" dirty="0" smtClean="0"/>
          </a:p>
          <a:p>
            <a:r>
              <a:rPr lang="en-IN" sz="2400" dirty="0" smtClean="0"/>
              <a:t>The effect of the COMMIT command is that it allows other sessions to see the data. The session issuing the DML command can always see the changes, but other sessions can see the changes only after you use COMMIT</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stretch>
            <a:fillRect/>
          </a:stretch>
        </p:blipFill>
        <p:spPr bwMode="auto">
          <a:xfrm>
            <a:off x="7000892" y="214290"/>
            <a:ext cx="1852652" cy="100013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
            </a:r>
            <a:br>
              <a:rPr lang="en-US" sz="2800" b="1" dirty="0" smtClean="0"/>
            </a:br>
            <a:r>
              <a:rPr lang="en-US" sz="3200" b="1" dirty="0" smtClean="0"/>
              <a:t>The COMMIT Command</a:t>
            </a:r>
            <a:endParaRPr lang="en-IN" sz="32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dirty="0" smtClean="0"/>
              <a:t>The </a:t>
            </a:r>
            <a:r>
              <a:rPr lang="en-IN" sz="2400" b="1" dirty="0" smtClean="0">
                <a:solidFill>
                  <a:srgbClr val="0070C0"/>
                </a:solidFill>
              </a:rPr>
              <a:t>effect</a:t>
            </a:r>
            <a:r>
              <a:rPr lang="en-IN" sz="2400" dirty="0" smtClean="0"/>
              <a:t> of the </a:t>
            </a:r>
            <a:r>
              <a:rPr lang="en-IN" sz="2400" b="1" dirty="0" smtClean="0">
                <a:solidFill>
                  <a:srgbClr val="7030A0"/>
                </a:solidFill>
              </a:rPr>
              <a:t>COMMIT</a:t>
            </a:r>
            <a:r>
              <a:rPr lang="en-IN" sz="2400" dirty="0" smtClean="0"/>
              <a:t> command is that it </a:t>
            </a:r>
            <a:r>
              <a:rPr lang="en-IN" sz="2400" b="1" dirty="0" smtClean="0">
                <a:solidFill>
                  <a:srgbClr val="C00000"/>
                </a:solidFill>
              </a:rPr>
              <a:t>allows</a:t>
            </a:r>
            <a:r>
              <a:rPr lang="en-IN" sz="2400" dirty="0" smtClean="0"/>
              <a:t> other </a:t>
            </a:r>
            <a:r>
              <a:rPr lang="en-IN" sz="2400" b="1" dirty="0" smtClean="0">
                <a:solidFill>
                  <a:srgbClr val="002060"/>
                </a:solidFill>
              </a:rPr>
              <a:t>sessions</a:t>
            </a:r>
            <a:r>
              <a:rPr lang="en-IN" sz="2400" dirty="0" smtClean="0"/>
              <a:t> to </a:t>
            </a:r>
            <a:r>
              <a:rPr lang="en-IN" sz="2400" b="1" dirty="0" smtClean="0">
                <a:solidFill>
                  <a:schemeClr val="accent6">
                    <a:lumMod val="75000"/>
                  </a:schemeClr>
                </a:solidFill>
              </a:rPr>
              <a:t>see</a:t>
            </a:r>
            <a:r>
              <a:rPr lang="en-IN" sz="2400" dirty="0" smtClean="0"/>
              <a:t> the </a:t>
            </a:r>
            <a:r>
              <a:rPr lang="en-IN" sz="2400" b="1" dirty="0" smtClean="0">
                <a:solidFill>
                  <a:schemeClr val="accent5">
                    <a:lumMod val="50000"/>
                  </a:schemeClr>
                </a:solidFill>
              </a:rPr>
              <a:t>data</a:t>
            </a:r>
            <a:r>
              <a:rPr lang="en-IN" sz="2400" dirty="0" smtClean="0"/>
              <a:t>. </a:t>
            </a:r>
          </a:p>
          <a:p>
            <a:endParaRPr lang="en-IN" sz="2400" dirty="0" smtClean="0"/>
          </a:p>
          <a:p>
            <a:endParaRPr lang="en-IN" sz="2400" dirty="0" smtClean="0"/>
          </a:p>
          <a:p>
            <a:endParaRPr lang="en-IN" sz="2400" dirty="0" smtClean="0"/>
          </a:p>
          <a:p>
            <a:endParaRPr lang="en-IN" sz="2400" dirty="0" smtClean="0"/>
          </a:p>
          <a:p>
            <a:r>
              <a:rPr lang="en-IN" sz="2400" dirty="0" smtClean="0"/>
              <a:t>The </a:t>
            </a:r>
            <a:r>
              <a:rPr lang="en-IN" sz="2400" b="1" dirty="0" smtClean="0">
                <a:solidFill>
                  <a:srgbClr val="002060"/>
                </a:solidFill>
              </a:rPr>
              <a:t>session</a:t>
            </a:r>
            <a:r>
              <a:rPr lang="en-IN" sz="2400" dirty="0" smtClean="0"/>
              <a:t> issuing the </a:t>
            </a:r>
            <a:r>
              <a:rPr lang="en-IN" sz="2400" b="1" dirty="0" smtClean="0">
                <a:solidFill>
                  <a:srgbClr val="7030A0"/>
                </a:solidFill>
              </a:rPr>
              <a:t>DML command </a:t>
            </a:r>
            <a:r>
              <a:rPr lang="en-IN" sz="2400" dirty="0" smtClean="0"/>
              <a:t>can </a:t>
            </a:r>
            <a:r>
              <a:rPr lang="en-IN" sz="2400" b="1" dirty="0" smtClean="0">
                <a:solidFill>
                  <a:srgbClr val="00B050"/>
                </a:solidFill>
              </a:rPr>
              <a:t>always</a:t>
            </a:r>
            <a:r>
              <a:rPr lang="en-IN" sz="2400" dirty="0" smtClean="0"/>
              <a:t> see the </a:t>
            </a:r>
            <a:r>
              <a:rPr lang="en-IN" sz="2400" b="1" dirty="0" smtClean="0">
                <a:solidFill>
                  <a:srgbClr val="0070C0"/>
                </a:solidFill>
              </a:rPr>
              <a:t>changes</a:t>
            </a:r>
            <a:r>
              <a:rPr lang="en-IN" sz="2400" dirty="0" smtClean="0"/>
              <a:t>, but </a:t>
            </a:r>
            <a:r>
              <a:rPr lang="en-IN" sz="2400" b="1" dirty="0" smtClean="0">
                <a:solidFill>
                  <a:srgbClr val="002060"/>
                </a:solidFill>
              </a:rPr>
              <a:t>other sessions </a:t>
            </a:r>
            <a:r>
              <a:rPr lang="en-IN" sz="2400" dirty="0" smtClean="0"/>
              <a:t>can </a:t>
            </a:r>
            <a:r>
              <a:rPr lang="en-IN" sz="2400" b="1" dirty="0" smtClean="0">
                <a:solidFill>
                  <a:srgbClr val="C00000"/>
                </a:solidFill>
              </a:rPr>
              <a:t>see</a:t>
            </a:r>
            <a:r>
              <a:rPr lang="en-IN" sz="2400" dirty="0" smtClean="0"/>
              <a:t> the </a:t>
            </a:r>
            <a:r>
              <a:rPr lang="en-IN" sz="2400" b="1" dirty="0" smtClean="0">
                <a:solidFill>
                  <a:srgbClr val="0070C0"/>
                </a:solidFill>
              </a:rPr>
              <a:t>changes</a:t>
            </a:r>
            <a:r>
              <a:rPr lang="en-IN" sz="2400" dirty="0" smtClean="0"/>
              <a:t> only after we use </a:t>
            </a:r>
            <a:r>
              <a:rPr lang="en-IN" sz="2400" b="1" dirty="0" smtClean="0">
                <a:solidFill>
                  <a:srgbClr val="7030A0"/>
                </a:solidFill>
              </a:rPr>
              <a:t>COMMIT</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stretch>
            <a:fillRect/>
          </a:stretch>
        </p:blipFill>
        <p:spPr bwMode="auto">
          <a:xfrm>
            <a:off x="7000892" y="214290"/>
            <a:ext cx="1852652" cy="100013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
            </a:r>
            <a:br>
              <a:rPr lang="en-US" sz="2800" b="1" dirty="0" smtClean="0"/>
            </a:br>
            <a:r>
              <a:rPr lang="en-US" sz="3200" b="1" dirty="0" smtClean="0"/>
              <a:t>Implicit Commit</a:t>
            </a:r>
            <a:endParaRPr lang="en-IN" sz="32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lnSpcReduction="10000"/>
          </a:bodyPr>
          <a:lstStyle/>
          <a:p>
            <a:r>
              <a:rPr lang="en-IN" sz="2400" dirty="0" smtClean="0"/>
              <a:t>There are </a:t>
            </a:r>
            <a:r>
              <a:rPr lang="en-IN" sz="2400" b="1" dirty="0" smtClean="0">
                <a:solidFill>
                  <a:srgbClr val="0070C0"/>
                </a:solidFill>
              </a:rPr>
              <a:t>4 situations </a:t>
            </a:r>
            <a:r>
              <a:rPr lang="en-IN" sz="2400" dirty="0" smtClean="0"/>
              <a:t>in </a:t>
            </a:r>
            <a:r>
              <a:rPr lang="en-IN" sz="2400" b="1" dirty="0" smtClean="0">
                <a:solidFill>
                  <a:srgbClr val="00B050"/>
                </a:solidFill>
              </a:rPr>
              <a:t>Oracle</a:t>
            </a:r>
            <a:r>
              <a:rPr lang="en-IN" sz="2400" dirty="0" smtClean="0"/>
              <a:t> , where the </a:t>
            </a:r>
            <a:r>
              <a:rPr lang="en-IN" sz="2400" b="1" dirty="0" smtClean="0">
                <a:solidFill>
                  <a:srgbClr val="C00000"/>
                </a:solidFill>
              </a:rPr>
              <a:t>changes</a:t>
            </a:r>
            <a:r>
              <a:rPr lang="en-IN" sz="2400" dirty="0" smtClean="0"/>
              <a:t>  get </a:t>
            </a:r>
            <a:r>
              <a:rPr lang="en-IN" sz="2400" b="1" dirty="0" smtClean="0">
                <a:solidFill>
                  <a:srgbClr val="7030A0"/>
                </a:solidFill>
              </a:rPr>
              <a:t>committed</a:t>
            </a:r>
            <a:r>
              <a:rPr lang="en-IN" sz="2400" dirty="0" smtClean="0"/>
              <a:t> even though we </a:t>
            </a:r>
            <a:r>
              <a:rPr lang="en-IN" sz="2400" b="1" dirty="0" smtClean="0">
                <a:solidFill>
                  <a:srgbClr val="002060"/>
                </a:solidFill>
              </a:rPr>
              <a:t>have not issued </a:t>
            </a:r>
            <a:r>
              <a:rPr lang="en-IN" sz="2400" dirty="0" smtClean="0"/>
              <a:t>any </a:t>
            </a:r>
            <a:r>
              <a:rPr lang="en-IN" sz="2400" b="1" dirty="0" smtClean="0">
                <a:solidFill>
                  <a:srgbClr val="7030A0"/>
                </a:solidFill>
              </a:rPr>
              <a:t>COMMIT</a:t>
            </a:r>
            <a:r>
              <a:rPr lang="en-IN" sz="2400" dirty="0" smtClean="0"/>
              <a:t> .</a:t>
            </a:r>
          </a:p>
          <a:p>
            <a:endParaRPr lang="en-US" sz="2400" b="1" dirty="0" smtClean="0">
              <a:solidFill>
                <a:srgbClr val="7030A0"/>
              </a:solidFill>
            </a:endParaRPr>
          </a:p>
          <a:p>
            <a:r>
              <a:rPr lang="en-US" sz="2400" dirty="0" smtClean="0"/>
              <a:t>They are:</a:t>
            </a:r>
          </a:p>
          <a:p>
            <a:endParaRPr lang="en-US" sz="2400" dirty="0" smtClean="0"/>
          </a:p>
          <a:p>
            <a:pPr lvl="1"/>
            <a:r>
              <a:rPr lang="en-US" b="1" dirty="0" smtClean="0">
                <a:solidFill>
                  <a:srgbClr val="C00000"/>
                </a:solidFill>
              </a:rPr>
              <a:t>Commit</a:t>
            </a:r>
          </a:p>
          <a:p>
            <a:pPr lvl="1"/>
            <a:endParaRPr lang="en-US" b="1" smtClean="0">
              <a:solidFill>
                <a:srgbClr val="C00000"/>
              </a:solidFill>
            </a:endParaRPr>
          </a:p>
          <a:p>
            <a:pPr lvl="1"/>
            <a:r>
              <a:rPr lang="en-US" b="1" smtClean="0">
                <a:solidFill>
                  <a:srgbClr val="C00000"/>
                </a:solidFill>
              </a:rPr>
              <a:t>Executing</a:t>
            </a:r>
            <a:r>
              <a:rPr lang="en-US" smtClean="0"/>
              <a:t> </a:t>
            </a:r>
            <a:r>
              <a:rPr lang="en-US" dirty="0" smtClean="0"/>
              <a:t>any </a:t>
            </a:r>
            <a:r>
              <a:rPr lang="en-US" b="1" dirty="0" smtClean="0">
                <a:solidFill>
                  <a:srgbClr val="0070C0"/>
                </a:solidFill>
              </a:rPr>
              <a:t>DDL</a:t>
            </a:r>
            <a:r>
              <a:rPr lang="en-US" dirty="0" smtClean="0"/>
              <a:t> or </a:t>
            </a:r>
            <a:r>
              <a:rPr lang="en-US" b="1" dirty="0" smtClean="0">
                <a:solidFill>
                  <a:srgbClr val="0070C0"/>
                </a:solidFill>
              </a:rPr>
              <a:t>DCL</a:t>
            </a:r>
            <a:r>
              <a:rPr lang="en-US" dirty="0" smtClean="0"/>
              <a:t> statements , as they are </a:t>
            </a:r>
            <a:r>
              <a:rPr lang="en-US" b="1" dirty="0" smtClean="0">
                <a:solidFill>
                  <a:srgbClr val="00B050"/>
                </a:solidFill>
              </a:rPr>
              <a:t>self committed.</a:t>
            </a:r>
          </a:p>
          <a:p>
            <a:pPr lvl="1"/>
            <a:endParaRPr lang="en-US" dirty="0" smtClean="0"/>
          </a:p>
          <a:p>
            <a:pPr lvl="1"/>
            <a:r>
              <a:rPr lang="en-US" b="1" dirty="0" smtClean="0">
                <a:solidFill>
                  <a:srgbClr val="0070C0"/>
                </a:solidFill>
              </a:rPr>
              <a:t>Quitting</a:t>
            </a:r>
            <a:r>
              <a:rPr lang="en-US" dirty="0" smtClean="0"/>
              <a:t> </a:t>
            </a:r>
            <a:r>
              <a:rPr lang="en-US" b="1" dirty="0" smtClean="0">
                <a:solidFill>
                  <a:srgbClr val="C00000"/>
                </a:solidFill>
              </a:rPr>
              <a:t>SQL* Plus </a:t>
            </a:r>
            <a:r>
              <a:rPr lang="en-US" dirty="0" smtClean="0"/>
              <a:t>by typing </a:t>
            </a:r>
            <a:r>
              <a:rPr lang="en-US" b="1" dirty="0" smtClean="0">
                <a:solidFill>
                  <a:srgbClr val="7030A0"/>
                </a:solidFill>
              </a:rPr>
              <a:t>exit</a:t>
            </a:r>
          </a:p>
          <a:p>
            <a:pPr lvl="1"/>
            <a:endParaRPr lang="en-US" dirty="0" smtClean="0"/>
          </a:p>
          <a:p>
            <a:pPr lvl="1"/>
            <a:r>
              <a:rPr lang="en-US" dirty="0" smtClean="0"/>
              <a:t>Setting </a:t>
            </a:r>
            <a:r>
              <a:rPr lang="en-US" b="1" dirty="0" smtClean="0">
                <a:solidFill>
                  <a:srgbClr val="7030A0"/>
                </a:solidFill>
              </a:rPr>
              <a:t>AUTOCOMMIT ON</a:t>
            </a:r>
            <a:endParaRPr lang="en-IN" b="1" dirty="0" smtClean="0">
              <a:solidFill>
                <a:srgbClr val="7030A0"/>
              </a:solidFill>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stretch>
            <a:fillRect/>
          </a:stretch>
        </p:blipFill>
        <p:spPr bwMode="auto">
          <a:xfrm>
            <a:off x="7000892" y="214290"/>
            <a:ext cx="1852652" cy="100013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
            </a:r>
            <a:br>
              <a:rPr lang="en-US" sz="2800" b="1" dirty="0" smtClean="0"/>
            </a:br>
            <a:r>
              <a:rPr lang="en-US" sz="3200" b="1" dirty="0" err="1" smtClean="0"/>
              <a:t>RollBack</a:t>
            </a:r>
            <a:endParaRPr lang="en-IN" sz="32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dirty="0" smtClean="0"/>
              <a:t>The </a:t>
            </a:r>
            <a:r>
              <a:rPr lang="en-IN" sz="2400" b="1" dirty="0" smtClean="0">
                <a:solidFill>
                  <a:srgbClr val="7030A0"/>
                </a:solidFill>
              </a:rPr>
              <a:t>ROLLBACK</a:t>
            </a:r>
            <a:r>
              <a:rPr lang="en-IN" sz="2400" dirty="0" smtClean="0"/>
              <a:t> statement </a:t>
            </a:r>
            <a:r>
              <a:rPr lang="en-IN" sz="2400" b="1" dirty="0" smtClean="0">
                <a:solidFill>
                  <a:srgbClr val="C00000"/>
                </a:solidFill>
              </a:rPr>
              <a:t>does exactly </a:t>
            </a:r>
            <a:r>
              <a:rPr lang="en-IN" sz="2400" dirty="0" smtClean="0"/>
              <a:t>what it </a:t>
            </a:r>
            <a:r>
              <a:rPr lang="en-IN" sz="2400" b="1" dirty="0" smtClean="0">
                <a:solidFill>
                  <a:srgbClr val="00B050"/>
                </a:solidFill>
              </a:rPr>
              <a:t>implies</a:t>
            </a:r>
            <a:r>
              <a:rPr lang="en-IN" sz="2400" dirty="0" smtClean="0"/>
              <a:t>—it </a:t>
            </a:r>
            <a:r>
              <a:rPr lang="en-IN" sz="2400" b="1" dirty="0" smtClean="0">
                <a:solidFill>
                  <a:srgbClr val="7030A0"/>
                </a:solidFill>
              </a:rPr>
              <a:t>rolls back </a:t>
            </a:r>
            <a:r>
              <a:rPr lang="en-IN" sz="2400" dirty="0" smtClean="0"/>
              <a:t>a </a:t>
            </a:r>
            <a:r>
              <a:rPr lang="en-IN" sz="2400" b="1" dirty="0" smtClean="0">
                <a:solidFill>
                  <a:schemeClr val="accent6">
                    <a:lumMod val="75000"/>
                  </a:schemeClr>
                </a:solidFill>
              </a:rPr>
              <a:t>transaction</a:t>
            </a:r>
            <a:r>
              <a:rPr lang="en-IN" sz="2400" dirty="0" smtClean="0"/>
              <a:t> to its </a:t>
            </a:r>
            <a:r>
              <a:rPr lang="en-IN" sz="2400" b="1" dirty="0" smtClean="0">
                <a:solidFill>
                  <a:srgbClr val="00B050"/>
                </a:solidFill>
              </a:rPr>
              <a:t>original state</a:t>
            </a:r>
            <a:r>
              <a:rPr lang="en-IN" sz="2400" dirty="0" smtClean="0"/>
              <a:t>—provided that we </a:t>
            </a:r>
            <a:r>
              <a:rPr lang="en-IN" sz="2400" b="1" dirty="0" smtClean="0">
                <a:solidFill>
                  <a:srgbClr val="0070C0"/>
                </a:solidFill>
              </a:rPr>
              <a:t>have not already issued </a:t>
            </a:r>
            <a:r>
              <a:rPr lang="en-IN" sz="2400" dirty="0" smtClean="0"/>
              <a:t>a </a:t>
            </a:r>
            <a:r>
              <a:rPr lang="en-IN" sz="2400" b="1" dirty="0" smtClean="0">
                <a:solidFill>
                  <a:srgbClr val="7030A0"/>
                </a:solidFill>
              </a:rPr>
              <a:t>COMMIT.</a:t>
            </a:r>
          </a:p>
          <a:p>
            <a:endParaRPr lang="en-US" sz="2400" b="1" dirty="0" smtClean="0">
              <a:solidFill>
                <a:srgbClr val="7030A0"/>
              </a:solidFill>
            </a:endParaRPr>
          </a:p>
          <a:p>
            <a:endParaRPr lang="en-IN" sz="2400" dirty="0" smtClean="0"/>
          </a:p>
          <a:p>
            <a:r>
              <a:rPr lang="en-IN" sz="2400" dirty="0" smtClean="0"/>
              <a:t>If we make a </a:t>
            </a:r>
            <a:r>
              <a:rPr lang="en-IN" sz="2400" b="1" dirty="0" smtClean="0">
                <a:solidFill>
                  <a:srgbClr val="0070C0"/>
                </a:solidFill>
              </a:rPr>
              <a:t>mistake</a:t>
            </a:r>
            <a:r>
              <a:rPr lang="en-IN" sz="2400" dirty="0" smtClean="0"/>
              <a:t>, such as </a:t>
            </a:r>
            <a:r>
              <a:rPr lang="en-IN" sz="2400" b="1" dirty="0" smtClean="0">
                <a:solidFill>
                  <a:srgbClr val="C00000"/>
                </a:solidFill>
              </a:rPr>
              <a:t>running a DELETE statement</a:t>
            </a:r>
            <a:r>
              <a:rPr lang="en-IN" sz="2400" dirty="0" smtClean="0"/>
              <a:t>, we  can </a:t>
            </a:r>
            <a:r>
              <a:rPr lang="en-IN" sz="2400" b="1" dirty="0" smtClean="0">
                <a:solidFill>
                  <a:srgbClr val="002060"/>
                </a:solidFill>
              </a:rPr>
              <a:t>undo it </a:t>
            </a:r>
            <a:r>
              <a:rPr lang="en-IN" sz="2400" dirty="0" smtClean="0"/>
              <a:t>with </a:t>
            </a:r>
            <a:r>
              <a:rPr lang="en-IN" sz="2400" b="1" dirty="0" smtClean="0">
                <a:solidFill>
                  <a:schemeClr val="accent6">
                    <a:lumMod val="75000"/>
                  </a:schemeClr>
                </a:solidFill>
              </a:rPr>
              <a:t>another TCL statement</a:t>
            </a:r>
            <a:r>
              <a:rPr lang="en-IN" sz="2400" dirty="0" smtClean="0"/>
              <a:t>—</a:t>
            </a:r>
            <a:r>
              <a:rPr lang="en-IN" sz="2400" b="1" dirty="0" smtClean="0">
                <a:solidFill>
                  <a:srgbClr val="7030A0"/>
                </a:solidFill>
              </a:rPr>
              <a:t>ROLLBACK</a:t>
            </a:r>
            <a:r>
              <a:rPr lang="en-IN" sz="2400" dirty="0" smtClean="0"/>
              <a:t>.</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stretch>
            <a:fillRect/>
          </a:stretch>
        </p:blipFill>
        <p:spPr bwMode="auto">
          <a:xfrm>
            <a:off x="7000892" y="214290"/>
            <a:ext cx="1852652" cy="100013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
            </a:r>
            <a:br>
              <a:rPr lang="en-US" sz="2800" b="1" dirty="0" smtClean="0"/>
            </a:br>
            <a:r>
              <a:rPr lang="en-US" sz="3000" b="1" dirty="0" smtClean="0"/>
              <a:t>How Oracle Is Able To </a:t>
            </a:r>
            <a:br>
              <a:rPr lang="en-US" sz="3000" b="1" dirty="0" smtClean="0"/>
            </a:br>
            <a:r>
              <a:rPr lang="en-US" sz="3000" b="1" dirty="0" err="1" smtClean="0"/>
              <a:t>RollBack</a:t>
            </a:r>
            <a:r>
              <a:rPr lang="en-US" sz="3000" b="1" dirty="0" smtClean="0"/>
              <a:t> Data ?</a:t>
            </a:r>
            <a:endParaRPr lang="en-IN" sz="30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dirty="0" smtClean="0"/>
              <a:t>In </a:t>
            </a:r>
            <a:r>
              <a:rPr lang="en-IN" sz="2400" b="1" dirty="0" smtClean="0">
                <a:solidFill>
                  <a:srgbClr val="00B050"/>
                </a:solidFill>
              </a:rPr>
              <a:t>Oracle</a:t>
            </a:r>
            <a:r>
              <a:rPr lang="en-IN" sz="2400" dirty="0" smtClean="0"/>
              <a:t>, the </a:t>
            </a:r>
            <a:r>
              <a:rPr lang="en-IN" sz="2400" b="1" dirty="0" smtClean="0">
                <a:solidFill>
                  <a:srgbClr val="C00000"/>
                </a:solidFill>
              </a:rPr>
              <a:t>data</a:t>
            </a:r>
            <a:r>
              <a:rPr lang="en-IN" sz="2400" dirty="0" smtClean="0"/>
              <a:t> involved in a </a:t>
            </a:r>
            <a:r>
              <a:rPr lang="en-IN" sz="2400" b="1" dirty="0" smtClean="0">
                <a:solidFill>
                  <a:srgbClr val="0070C0"/>
                </a:solidFill>
              </a:rPr>
              <a:t>DML</a:t>
            </a:r>
            <a:r>
              <a:rPr lang="en-IN" sz="2400" dirty="0" smtClean="0"/>
              <a:t> statement, such as the values in an </a:t>
            </a:r>
            <a:r>
              <a:rPr lang="en-IN" sz="2400" b="1" dirty="0" smtClean="0">
                <a:solidFill>
                  <a:schemeClr val="accent6">
                    <a:lumMod val="75000"/>
                  </a:schemeClr>
                </a:solidFill>
              </a:rPr>
              <a:t>INSERT</a:t>
            </a:r>
            <a:r>
              <a:rPr lang="en-IN" sz="2400" dirty="0" smtClean="0"/>
              <a:t>, are not </a:t>
            </a:r>
            <a:r>
              <a:rPr lang="en-IN" sz="2400" b="1" dirty="0" smtClean="0">
                <a:solidFill>
                  <a:srgbClr val="002060"/>
                </a:solidFill>
              </a:rPr>
              <a:t>directly applied </a:t>
            </a:r>
            <a:r>
              <a:rPr lang="en-IN" sz="2400" dirty="0" smtClean="0"/>
              <a:t>to the </a:t>
            </a:r>
            <a:r>
              <a:rPr lang="en-IN" sz="2400" b="1" dirty="0" smtClean="0">
                <a:solidFill>
                  <a:srgbClr val="7030A0"/>
                </a:solidFill>
              </a:rPr>
              <a:t>table</a:t>
            </a:r>
            <a:r>
              <a:rPr lang="en-IN" sz="2400" dirty="0" smtClean="0"/>
              <a:t> until the </a:t>
            </a:r>
            <a:r>
              <a:rPr lang="en-IN" sz="2400" b="1" dirty="0" smtClean="0">
                <a:solidFill>
                  <a:srgbClr val="002060"/>
                </a:solidFill>
              </a:rPr>
              <a:t>transaction </a:t>
            </a:r>
            <a:r>
              <a:rPr lang="en-IN" sz="2400" dirty="0" smtClean="0"/>
              <a:t>is complete. </a:t>
            </a:r>
          </a:p>
          <a:p>
            <a:endParaRPr lang="en-IN" sz="2400" dirty="0" smtClean="0"/>
          </a:p>
          <a:p>
            <a:endParaRPr lang="en-IN" sz="2400" dirty="0" smtClean="0"/>
          </a:p>
          <a:p>
            <a:endParaRPr lang="en-IN" sz="2400" dirty="0" smtClean="0"/>
          </a:p>
          <a:p>
            <a:r>
              <a:rPr lang="en-IN" sz="2400" dirty="0" smtClean="0"/>
              <a:t>This is the </a:t>
            </a:r>
            <a:r>
              <a:rPr lang="en-IN" sz="2400" b="1" dirty="0" smtClean="0">
                <a:solidFill>
                  <a:srgbClr val="C00000"/>
                </a:solidFill>
              </a:rPr>
              <a:t>reason</a:t>
            </a:r>
            <a:r>
              <a:rPr lang="en-IN" sz="2400" dirty="0" smtClean="0"/>
              <a:t> that, while we  can see our </a:t>
            </a:r>
            <a:r>
              <a:rPr lang="en-IN" sz="2400" b="1" dirty="0" smtClean="0">
                <a:solidFill>
                  <a:srgbClr val="0070C0"/>
                </a:solidFill>
              </a:rPr>
              <a:t>DML changes</a:t>
            </a:r>
            <a:r>
              <a:rPr lang="en-IN" sz="2400" dirty="0" smtClean="0"/>
              <a:t>, </a:t>
            </a:r>
            <a:r>
              <a:rPr lang="en-IN" sz="2400" b="1" dirty="0" smtClean="0">
                <a:solidFill>
                  <a:srgbClr val="7030A0"/>
                </a:solidFill>
              </a:rPr>
              <a:t>other sessions cannot</a:t>
            </a:r>
            <a:r>
              <a:rPr lang="en-IN" sz="2400" dirty="0" smtClean="0"/>
              <a:t>. </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stretch>
            <a:fillRect/>
          </a:stretch>
        </p:blipFill>
        <p:spPr bwMode="auto">
          <a:xfrm>
            <a:off x="7000892" y="214290"/>
            <a:ext cx="1852652" cy="100013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orbel">
      <a:majorFont>
        <a:latin typeface="Corbel"/>
        <a:ea typeface=""/>
        <a:cs typeface=""/>
      </a:majorFont>
      <a:minorFont>
        <a:latin typeface="Corbel"/>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8866</TotalTime>
  <Words>303</Words>
  <Application>Microsoft Office PowerPoint</Application>
  <PresentationFormat>On-screen Show (4:3)</PresentationFormat>
  <Paragraphs>88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Civic</vt:lpstr>
      <vt:lpstr>Slide 1</vt:lpstr>
      <vt:lpstr>Today’s Agenda</vt:lpstr>
      <vt:lpstr> TCL Commands</vt:lpstr>
      <vt:lpstr> TCL Commands</vt:lpstr>
      <vt:lpstr> The COMMIT Command</vt:lpstr>
      <vt:lpstr> The COMMIT Command</vt:lpstr>
      <vt:lpstr> Implicit Commit</vt:lpstr>
      <vt:lpstr> RollBack</vt:lpstr>
      <vt:lpstr> How Oracle Is Able To  RollBack Data ?</vt:lpstr>
      <vt:lpstr> How Oracle Is Able To  RollBack Data ?</vt:lpstr>
      <vt:lpstr> SavePoint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WEBINAR ON JAVA(J2SE)</dc:title>
  <dc:creator>palash</dc:creator>
  <cp:lastModifiedBy>Sachin</cp:lastModifiedBy>
  <cp:revision>793</cp:revision>
  <dcterms:created xsi:type="dcterms:W3CDTF">2015-12-21T13:46:48Z</dcterms:created>
  <dcterms:modified xsi:type="dcterms:W3CDTF">2020-08-19T04:11:07Z</dcterms:modified>
</cp:coreProperties>
</file>