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993" r:id="rId4"/>
    <p:sldId id="1030" r:id="rId5"/>
    <p:sldId id="1031" r:id="rId6"/>
    <p:sldId id="1032" r:id="rId7"/>
    <p:sldId id="1034" r:id="rId8"/>
    <p:sldId id="1033" r:id="rId9"/>
    <p:sldId id="1022" r:id="rId10"/>
    <p:sldId id="1035" r:id="rId11"/>
    <p:sldId id="1036" r:id="rId12"/>
    <p:sldId id="1037" r:id="rId13"/>
    <p:sldId id="1038" r:id="rId14"/>
    <p:sldId id="1039" r:id="rId15"/>
    <p:sldId id="1040" r:id="rId16"/>
    <p:sldId id="1023" r:id="rId17"/>
    <p:sldId id="1041" r:id="rId18"/>
    <p:sldId id="1025" r:id="rId19"/>
    <p:sldId id="102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Block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the </a:t>
            </a:r>
            <a:r>
              <a:rPr lang="en-IN" sz="2400" b="1" dirty="0" smtClean="0">
                <a:solidFill>
                  <a:srgbClr val="C00000"/>
                </a:solidFill>
              </a:rPr>
              <a:t>component</a:t>
            </a:r>
            <a:r>
              <a:rPr lang="en-IN" sz="2400" dirty="0" smtClean="0"/>
              <a:t> which </a:t>
            </a:r>
            <a:r>
              <a:rPr lang="en-IN" sz="2400" b="1" dirty="0" smtClean="0">
                <a:solidFill>
                  <a:srgbClr val="0070C0"/>
                </a:solidFill>
              </a:rPr>
              <a:t>has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actual PL/SQL code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 </a:t>
            </a:r>
            <a:r>
              <a:rPr lang="en-IN" sz="2400" b="1" dirty="0" smtClean="0">
                <a:solidFill>
                  <a:srgbClr val="00B050"/>
                </a:solidFill>
              </a:rPr>
              <a:t>consists of </a:t>
            </a:r>
            <a:r>
              <a:rPr lang="en-IN" sz="2400" b="1" dirty="0" smtClean="0">
                <a:solidFill>
                  <a:srgbClr val="0070C0"/>
                </a:solidFill>
              </a:rPr>
              <a:t>different sections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divide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400" dirty="0" smtClean="0"/>
              <a:t> logically (</a:t>
            </a:r>
            <a:r>
              <a:rPr lang="en-IN" sz="2400" b="1" dirty="0" smtClean="0">
                <a:solidFill>
                  <a:srgbClr val="002060"/>
                </a:solidFill>
              </a:rPr>
              <a:t>declarative section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declaring purpose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execution section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processing statements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exception handling section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handling errors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Block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C00000"/>
                </a:solidFill>
              </a:rPr>
              <a:t>also contains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instruction </a:t>
            </a:r>
            <a:r>
              <a:rPr lang="en-IN" sz="2400" dirty="0" smtClean="0"/>
              <a:t>that used to </a:t>
            </a:r>
            <a:r>
              <a:rPr lang="en-IN" sz="2400" b="1" dirty="0" smtClean="0">
                <a:solidFill>
                  <a:srgbClr val="7030A0"/>
                </a:solidFill>
              </a:rPr>
              <a:t>interact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00B050"/>
                </a:solidFill>
              </a:rPr>
              <a:t>database server.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All the </a:t>
            </a:r>
            <a:r>
              <a:rPr lang="en-IN" sz="2400" b="1" dirty="0" smtClean="0">
                <a:solidFill>
                  <a:srgbClr val="7030A0"/>
                </a:solidFill>
              </a:rPr>
              <a:t>PL/SQL units </a:t>
            </a:r>
            <a:r>
              <a:rPr lang="en-IN" sz="2400" dirty="0" smtClean="0"/>
              <a:t>are treated as </a:t>
            </a:r>
            <a:r>
              <a:rPr lang="en-IN" sz="2400" b="1" dirty="0" smtClean="0">
                <a:solidFill>
                  <a:srgbClr val="C00000"/>
                </a:solidFill>
              </a:rPr>
              <a:t>PL/SQL blocks</a:t>
            </a:r>
            <a:r>
              <a:rPr lang="en-IN" sz="2400" dirty="0" smtClean="0"/>
              <a:t>, and this is the </a:t>
            </a:r>
            <a:r>
              <a:rPr lang="en-IN" sz="2400" b="1" dirty="0" smtClean="0">
                <a:solidFill>
                  <a:srgbClr val="002060"/>
                </a:solidFill>
              </a:rPr>
              <a:t>starting stage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architecture</a:t>
            </a:r>
            <a:r>
              <a:rPr lang="en-IN" sz="2400" dirty="0" smtClean="0"/>
              <a:t> which </a:t>
            </a:r>
            <a:r>
              <a:rPr lang="en-IN" sz="2400" b="1" dirty="0" smtClean="0">
                <a:solidFill>
                  <a:schemeClr val="accent1"/>
                </a:solidFill>
              </a:rPr>
              <a:t>serves</a:t>
            </a:r>
            <a:r>
              <a:rPr lang="en-IN" sz="2400" dirty="0" smtClean="0"/>
              <a:t> as the </a:t>
            </a:r>
            <a:r>
              <a:rPr lang="en-IN" sz="2400" b="1" dirty="0" smtClean="0">
                <a:solidFill>
                  <a:srgbClr val="002060"/>
                </a:solidFill>
              </a:rPr>
              <a:t>primary input.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Engine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PL/SQL engine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0070C0"/>
                </a:solidFill>
              </a:rPr>
              <a:t>component </a:t>
            </a:r>
            <a:r>
              <a:rPr lang="en-IN" sz="2400" dirty="0" smtClean="0"/>
              <a:t>where the </a:t>
            </a:r>
            <a:r>
              <a:rPr lang="en-IN" sz="2400" b="1" dirty="0" smtClean="0">
                <a:solidFill>
                  <a:srgbClr val="7030A0"/>
                </a:solidFill>
              </a:rPr>
              <a:t>actual processing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takes place.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PL/SQL engine </a:t>
            </a:r>
            <a:r>
              <a:rPr lang="en-IN" sz="2400" dirty="0" smtClean="0"/>
              <a:t>separates </a:t>
            </a:r>
            <a:r>
              <a:rPr lang="en-IN" sz="2400" b="1" dirty="0" smtClean="0">
                <a:solidFill>
                  <a:srgbClr val="7030A0"/>
                </a:solidFill>
              </a:rPr>
              <a:t>PL/SQL units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part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2060"/>
                </a:solidFill>
              </a:rPr>
              <a:t>input.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Engine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separated PL/SQL units </a:t>
            </a:r>
            <a:r>
              <a:rPr lang="en-IN" sz="2400" dirty="0" smtClean="0"/>
              <a:t>will be </a:t>
            </a:r>
            <a:r>
              <a:rPr lang="en-IN" sz="2400" b="1" dirty="0" smtClean="0">
                <a:solidFill>
                  <a:srgbClr val="7030A0"/>
                </a:solidFill>
              </a:rPr>
              <a:t>handled</a:t>
            </a:r>
            <a:r>
              <a:rPr lang="en-IN" sz="2400" dirty="0" smtClean="0"/>
              <a:t> by the </a:t>
            </a:r>
            <a:r>
              <a:rPr lang="en-IN" sz="2400" b="1" dirty="0" smtClean="0">
                <a:solidFill>
                  <a:srgbClr val="C00000"/>
                </a:solidFill>
              </a:rPr>
              <a:t>PL/SQL engine </a:t>
            </a:r>
            <a:r>
              <a:rPr lang="en-IN" sz="2400" dirty="0" smtClean="0"/>
              <a:t>itself.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part </a:t>
            </a:r>
            <a:r>
              <a:rPr lang="en-IN" sz="2400" dirty="0" smtClean="0"/>
              <a:t>will be </a:t>
            </a:r>
            <a:r>
              <a:rPr lang="en-IN" sz="2400" b="1" dirty="0" smtClean="0">
                <a:solidFill>
                  <a:srgbClr val="002060"/>
                </a:solidFill>
              </a:rPr>
              <a:t>sent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database ser</a:t>
            </a:r>
            <a:r>
              <a:rPr lang="en-IN" sz="2400" dirty="0" smtClean="0"/>
              <a:t>ver </a:t>
            </a:r>
            <a:r>
              <a:rPr lang="en-IN" sz="2400" b="1" dirty="0" smtClean="0">
                <a:solidFill>
                  <a:srgbClr val="C00000"/>
                </a:solidFill>
              </a:rPr>
              <a:t>where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actual interaction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00B050"/>
                </a:solidFill>
              </a:rPr>
              <a:t>database</a:t>
            </a:r>
            <a:r>
              <a:rPr lang="en-IN" sz="2400" dirty="0" smtClean="0"/>
              <a:t> takes </a:t>
            </a:r>
            <a:r>
              <a:rPr lang="en-IN" sz="2400" b="1" dirty="0" smtClean="0">
                <a:solidFill>
                  <a:srgbClr val="7030A0"/>
                </a:solidFill>
              </a:rPr>
              <a:t>place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Database Server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the </a:t>
            </a:r>
            <a:r>
              <a:rPr lang="en-IN" sz="2400" b="1" dirty="0" smtClean="0">
                <a:solidFill>
                  <a:srgbClr val="00B050"/>
                </a:solidFill>
              </a:rPr>
              <a:t>most important component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Pl/SQL unit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C00000"/>
                </a:solidFill>
              </a:rPr>
              <a:t>stores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data.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PL/SQL engine </a:t>
            </a:r>
            <a:r>
              <a:rPr lang="en-IN" sz="2400" dirty="0" smtClean="0"/>
              <a:t>uses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7030A0"/>
                </a:solidFill>
              </a:rPr>
              <a:t>PL/SQL units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interact</a:t>
            </a:r>
            <a:r>
              <a:rPr lang="en-IN" sz="2400" dirty="0" smtClean="0"/>
              <a:t> with the </a:t>
            </a:r>
            <a:r>
              <a:rPr lang="en-IN" sz="2400" b="1" dirty="0" smtClean="0">
                <a:solidFill>
                  <a:srgbClr val="00B050"/>
                </a:solidFill>
              </a:rPr>
              <a:t>database server.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consists of </a:t>
            </a:r>
            <a:r>
              <a:rPr lang="en-IN" sz="2400" b="1" dirty="0" smtClean="0">
                <a:solidFill>
                  <a:srgbClr val="C00000"/>
                </a:solidFill>
              </a:rPr>
              <a:t>SQL executor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0070C0"/>
                </a:solidFill>
              </a:rPr>
              <a:t>parses </a:t>
            </a:r>
            <a:r>
              <a:rPr lang="en-IN" sz="2400" dirty="0" smtClean="0"/>
              <a:t>the input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statements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execute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same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Architecture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lsql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9001156" cy="492765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PL-SQL Block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program units </a:t>
            </a:r>
            <a:r>
              <a:rPr lang="en-IN" sz="2400" b="1" dirty="0" smtClean="0">
                <a:solidFill>
                  <a:srgbClr val="00B050"/>
                </a:solidFill>
              </a:rPr>
              <a:t>organize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400" dirty="0" smtClean="0"/>
              <a:t> into </a:t>
            </a:r>
            <a:r>
              <a:rPr lang="en-IN" sz="2400" b="1" dirty="0" smtClean="0">
                <a:solidFill>
                  <a:srgbClr val="C00000"/>
                </a:solidFill>
              </a:rPr>
              <a:t>blocks.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block </a:t>
            </a:r>
            <a:r>
              <a:rPr lang="en-IN" sz="2400" b="1" dirty="0" smtClean="0">
                <a:solidFill>
                  <a:srgbClr val="002060"/>
                </a:solidFill>
              </a:rPr>
              <a:t>without a name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B050"/>
                </a:solidFill>
              </a:rPr>
              <a:t>known as </a:t>
            </a:r>
            <a:r>
              <a:rPr lang="en-IN" sz="2400" dirty="0" smtClean="0"/>
              <a:t>an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</a:rPr>
              <a:t>anonymous block.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</a:rPr>
              <a:t>anonymous block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C00000"/>
                </a:solidFill>
              </a:rPr>
              <a:t>simplest unit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PL/SQL.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called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</a:rPr>
              <a:t>anonymous block </a:t>
            </a:r>
            <a:r>
              <a:rPr lang="en-IN" sz="2400" dirty="0" smtClean="0"/>
              <a:t>because it is </a:t>
            </a:r>
            <a:r>
              <a:rPr lang="en-IN" sz="2400" b="1" dirty="0" smtClean="0">
                <a:solidFill>
                  <a:srgbClr val="00B050"/>
                </a:solidFill>
              </a:rPr>
              <a:t>not saved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Oracle database.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PL-SQL Block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lsql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43438" y="1428736"/>
            <a:ext cx="4286280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14282" y="1428736"/>
            <a:ext cx="457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solidFill>
                  <a:srgbClr val="0070C0"/>
                </a:solidFill>
              </a:rPr>
              <a:t>DECLARE</a:t>
            </a:r>
          </a:p>
          <a:p>
            <a:r>
              <a:rPr lang="en-IN" sz="1600" b="1" dirty="0" smtClean="0">
                <a:solidFill>
                  <a:srgbClr val="C00000"/>
                </a:solidFill>
              </a:rPr>
              <a:t>Variables</a:t>
            </a:r>
            <a:r>
              <a:rPr lang="en-IN" sz="1600" dirty="0" smtClean="0"/>
              <a:t> and </a:t>
            </a:r>
            <a:r>
              <a:rPr lang="en-IN" sz="1600" b="1" dirty="0" smtClean="0">
                <a:solidFill>
                  <a:srgbClr val="C00000"/>
                </a:solidFill>
              </a:rPr>
              <a:t>constants</a:t>
            </a:r>
            <a:r>
              <a:rPr lang="en-IN" sz="1600" dirty="0" smtClean="0"/>
              <a:t> are </a:t>
            </a:r>
            <a:r>
              <a:rPr lang="en-IN" sz="1600" b="1" dirty="0" smtClean="0">
                <a:solidFill>
                  <a:srgbClr val="7030A0"/>
                </a:solidFill>
              </a:rPr>
              <a:t>declared</a:t>
            </a:r>
            <a:r>
              <a:rPr lang="en-IN" sz="1600" dirty="0" smtClean="0"/>
              <a:t>, </a:t>
            </a:r>
            <a:r>
              <a:rPr lang="en-IN" sz="1600" b="1" dirty="0" smtClean="0">
                <a:solidFill>
                  <a:srgbClr val="7030A0"/>
                </a:solidFill>
              </a:rPr>
              <a:t>initialized </a:t>
            </a:r>
            <a:r>
              <a:rPr lang="en-IN" sz="1600" dirty="0" smtClean="0"/>
              <a:t>within this section.</a:t>
            </a:r>
          </a:p>
          <a:p>
            <a:endParaRPr lang="en-US" dirty="0" smtClean="0"/>
          </a:p>
          <a:p>
            <a:r>
              <a:rPr lang="en-IN" b="1" u="sng" dirty="0" smtClean="0">
                <a:solidFill>
                  <a:srgbClr val="0070C0"/>
                </a:solidFill>
              </a:rPr>
              <a:t>BEGIN</a:t>
            </a:r>
          </a:p>
          <a:p>
            <a:r>
              <a:rPr lang="en-IN" sz="1600" b="1" dirty="0" smtClean="0">
                <a:solidFill>
                  <a:srgbClr val="C00000"/>
                </a:solidFill>
              </a:rPr>
              <a:t>This  block </a:t>
            </a:r>
            <a:r>
              <a:rPr lang="en-IN" sz="1600" dirty="0" smtClean="0"/>
              <a:t>is a </a:t>
            </a:r>
            <a:r>
              <a:rPr lang="en-IN" sz="1600" b="1" dirty="0" smtClean="0">
                <a:solidFill>
                  <a:srgbClr val="7030A0"/>
                </a:solidFill>
              </a:rPr>
              <a:t>procedural statement block </a:t>
            </a:r>
            <a:r>
              <a:rPr lang="en-IN" sz="1600" dirty="0" smtClean="0"/>
              <a:t>which </a:t>
            </a:r>
            <a:r>
              <a:rPr lang="en-IN" sz="1600" b="1" dirty="0" smtClean="0">
                <a:solidFill>
                  <a:srgbClr val="002060"/>
                </a:solidFill>
              </a:rPr>
              <a:t>will implement </a:t>
            </a:r>
            <a:r>
              <a:rPr lang="en-IN" sz="1600" dirty="0" smtClean="0"/>
              <a:t>the 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actual programming logic</a:t>
            </a:r>
            <a:r>
              <a:rPr lang="en-IN" sz="1600" dirty="0" smtClean="0"/>
              <a:t>. This section contains </a:t>
            </a:r>
            <a:r>
              <a:rPr lang="en-IN" sz="1600" b="1" dirty="0" smtClean="0">
                <a:solidFill>
                  <a:srgbClr val="7030A0"/>
                </a:solidFill>
              </a:rPr>
              <a:t>conditional statements </a:t>
            </a:r>
            <a:r>
              <a:rPr lang="en-IN" sz="1600" dirty="0" smtClean="0"/>
              <a:t>(if...else), </a:t>
            </a:r>
            <a:r>
              <a:rPr lang="en-IN" sz="1600" b="1" dirty="0" smtClean="0">
                <a:solidFill>
                  <a:srgbClr val="7030A0"/>
                </a:solidFill>
              </a:rPr>
              <a:t>looping statements </a:t>
            </a:r>
            <a:r>
              <a:rPr lang="en-IN" sz="1600" dirty="0" smtClean="0"/>
              <a:t>(for, while) </a:t>
            </a:r>
            <a:r>
              <a:rPr lang="en-IN" sz="1600" dirty="0" smtClean="0"/>
              <a:t>etc</a:t>
            </a:r>
            <a:endParaRPr lang="en-IN" sz="1600" dirty="0" smtClean="0"/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EXCEPTION</a:t>
            </a:r>
          </a:p>
          <a:p>
            <a:r>
              <a:rPr lang="en-IN" sz="1600" dirty="0" smtClean="0"/>
              <a:t>A </a:t>
            </a:r>
            <a:r>
              <a:rPr lang="en-IN" sz="1600" b="1" dirty="0" smtClean="0">
                <a:solidFill>
                  <a:srgbClr val="7030A0"/>
                </a:solidFill>
              </a:rPr>
              <a:t>PL/SQL block </a:t>
            </a:r>
            <a:r>
              <a:rPr lang="en-IN" sz="1600" dirty="0" smtClean="0"/>
              <a:t>has an </a:t>
            </a:r>
            <a:r>
              <a:rPr lang="en-IN" sz="1600" b="1" dirty="0" smtClean="0">
                <a:solidFill>
                  <a:srgbClr val="C00000"/>
                </a:solidFill>
              </a:rPr>
              <a:t>exception-handling section </a:t>
            </a:r>
            <a:r>
              <a:rPr lang="en-IN" sz="1600" dirty="0" smtClean="0"/>
              <a:t>that </a:t>
            </a:r>
            <a:r>
              <a:rPr lang="en-IN" sz="1600" b="1" dirty="0" smtClean="0">
                <a:solidFill>
                  <a:srgbClr val="00B050"/>
                </a:solidFill>
              </a:rPr>
              <a:t>starts</a:t>
            </a:r>
            <a:r>
              <a:rPr lang="en-IN" sz="1600" dirty="0" smtClean="0"/>
              <a:t> with the keyword </a:t>
            </a:r>
            <a:r>
              <a:rPr lang="en-IN" sz="1600" b="1" dirty="0" smtClean="0">
                <a:solidFill>
                  <a:srgbClr val="0070C0"/>
                </a:solidFill>
              </a:rPr>
              <a:t>EXCEPTION</a:t>
            </a:r>
            <a:r>
              <a:rPr lang="en-IN" sz="1600" dirty="0" smtClean="0"/>
              <a:t>. The </a:t>
            </a:r>
            <a:r>
              <a:rPr lang="en-IN" sz="1600" b="1" dirty="0" smtClean="0">
                <a:solidFill>
                  <a:srgbClr val="C00000"/>
                </a:solidFill>
              </a:rPr>
              <a:t>exception-handling section </a:t>
            </a:r>
            <a:r>
              <a:rPr lang="en-IN" sz="1600" dirty="0" smtClean="0"/>
              <a:t>is where </a:t>
            </a:r>
            <a:r>
              <a:rPr lang="en-IN" sz="1600" dirty="0" smtClean="0"/>
              <a:t>we </a:t>
            </a:r>
            <a:r>
              <a:rPr lang="en-IN" sz="1600" b="1" dirty="0" smtClean="0">
                <a:solidFill>
                  <a:srgbClr val="7030A0"/>
                </a:solidFill>
              </a:rPr>
              <a:t>catch</a:t>
            </a:r>
            <a:r>
              <a:rPr lang="en-IN" sz="1600" dirty="0" smtClean="0"/>
              <a:t> and </a:t>
            </a:r>
            <a:r>
              <a:rPr lang="en-IN" sz="1600" b="1" dirty="0" smtClean="0">
                <a:solidFill>
                  <a:srgbClr val="002060"/>
                </a:solidFill>
              </a:rPr>
              <a:t>handle exceptions raised by </a:t>
            </a:r>
            <a:r>
              <a:rPr lang="en-IN" sz="1600" dirty="0" smtClean="0"/>
              <a:t>the 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1600" dirty="0" smtClean="0"/>
              <a:t> in the </a:t>
            </a:r>
            <a:r>
              <a:rPr lang="en-IN" sz="1600" b="1" dirty="0" smtClean="0">
                <a:solidFill>
                  <a:srgbClr val="7030A0"/>
                </a:solidFill>
              </a:rPr>
              <a:t>execution section.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following example </a:t>
            </a:r>
            <a:r>
              <a:rPr lang="en-IN" sz="2400" dirty="0" smtClean="0"/>
              <a:t>shows a </a:t>
            </a:r>
            <a:r>
              <a:rPr lang="en-IN" sz="2400" b="1" dirty="0" smtClean="0">
                <a:solidFill>
                  <a:srgbClr val="00B050"/>
                </a:solidFill>
              </a:rPr>
              <a:t>simple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anonymous block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C00000"/>
                </a:solidFill>
              </a:rPr>
              <a:t>one executable section</a:t>
            </a:r>
            <a:r>
              <a:rPr lang="en-IN" sz="2400" dirty="0" smtClean="0"/>
              <a:t>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lsq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571744"/>
            <a:ext cx="8501122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Code Explained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SET SERVEROUTPUT ON</a:t>
            </a:r>
            <a:r>
              <a:rPr lang="en-IN" sz="2400" dirty="0" smtClean="0"/>
              <a:t> command is not a </a:t>
            </a:r>
            <a:r>
              <a:rPr lang="en-IN" sz="2400" b="1" dirty="0" smtClean="0">
                <a:solidFill>
                  <a:srgbClr val="7030A0"/>
                </a:solidFill>
              </a:rPr>
              <a:t>PL-SQL command </a:t>
            </a:r>
            <a:r>
              <a:rPr lang="en-IN" sz="2400" dirty="0" smtClean="0"/>
              <a:t> but </a:t>
            </a:r>
            <a:r>
              <a:rPr lang="en-IN" sz="2400" b="1" dirty="0" smtClean="0">
                <a:solidFill>
                  <a:srgbClr val="00B050"/>
                </a:solidFill>
              </a:rPr>
              <a:t>it is used to </a:t>
            </a:r>
            <a:r>
              <a:rPr lang="en-IN" sz="2400" b="1" dirty="0" smtClean="0">
                <a:solidFill>
                  <a:srgbClr val="C00000"/>
                </a:solidFill>
              </a:rPr>
              <a:t>instruct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SQL*Plus </a:t>
            </a:r>
            <a:r>
              <a:rPr lang="en-IN" sz="2400" dirty="0" smtClean="0"/>
              <a:t>to echo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database’s output </a:t>
            </a:r>
            <a:r>
              <a:rPr lang="en-IN" sz="2400" dirty="0" smtClean="0"/>
              <a:t>after </a:t>
            </a:r>
            <a:r>
              <a:rPr lang="en-IN" sz="2400" b="1" dirty="0" smtClean="0">
                <a:solidFill>
                  <a:srgbClr val="002060"/>
                </a:solidFill>
              </a:rPr>
              <a:t>executing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PL/SQL block.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DBMS_OUTPUT.PUT_LINE</a:t>
            </a:r>
            <a:r>
              <a:rPr lang="en-IN" sz="2400" dirty="0" smtClean="0"/>
              <a:t> is called a </a:t>
            </a:r>
            <a:r>
              <a:rPr lang="en-IN" sz="2400" b="1" u="sng" dirty="0" smtClean="0">
                <a:solidFill>
                  <a:srgbClr val="0070C0"/>
                </a:solidFill>
              </a:rPr>
              <a:t>procedure</a:t>
            </a:r>
            <a:r>
              <a:rPr lang="en-IN" sz="2400" dirty="0" smtClean="0"/>
              <a:t> whose </a:t>
            </a:r>
            <a:r>
              <a:rPr lang="en-IN" sz="2400" b="1" dirty="0" smtClean="0">
                <a:solidFill>
                  <a:srgbClr val="00B050"/>
                </a:solidFill>
              </a:rPr>
              <a:t>main task is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string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7030A0"/>
                </a:solidFill>
              </a:rPr>
              <a:t>screen.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7030A0"/>
                </a:solidFill>
              </a:rPr>
              <a:t>PL-SQL code </a:t>
            </a:r>
            <a:r>
              <a:rPr lang="en-US" sz="2400" dirty="0" smtClean="0"/>
              <a:t>we use </a:t>
            </a:r>
            <a:r>
              <a:rPr lang="en-US" sz="2400" b="1" dirty="0" smtClean="0">
                <a:solidFill>
                  <a:srgbClr val="C00000"/>
                </a:solidFill>
              </a:rPr>
              <a:t>/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PL-SQL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Advantages Of PL-SQL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PL-SQL Architecture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rgbClr val="7030A0"/>
                </a:solidFill>
                <a:latin typeface="Corbel" pitchFamily="34" charset="0"/>
              </a:rPr>
              <a:t>Example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PL-SQL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PL/SQL</a:t>
            </a:r>
            <a:r>
              <a:rPr lang="en-IN" sz="2400" dirty="0" smtClean="0"/>
              <a:t> stands for </a:t>
            </a:r>
            <a:r>
              <a:rPr lang="en-IN" sz="2400" b="1" dirty="0" smtClean="0">
                <a:solidFill>
                  <a:srgbClr val="7030A0"/>
                </a:solidFill>
              </a:rPr>
              <a:t>Procedural Language extensions </a:t>
            </a:r>
            <a:r>
              <a:rPr lang="en-IN" sz="2400" b="1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Structured Query Language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Basically, </a:t>
            </a:r>
            <a:r>
              <a:rPr lang="en-IN" sz="2400" b="1" dirty="0" smtClean="0">
                <a:solidFill>
                  <a:srgbClr val="C00000"/>
                </a:solidFill>
              </a:rPr>
              <a:t>SQ</a:t>
            </a:r>
            <a:r>
              <a:rPr lang="en-IN" sz="2400" dirty="0" smtClean="0"/>
              <a:t>L is used to perform basic operations like: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creating a database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storing data in the database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updating data in the database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retrieving the stored data of database etc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PL-SQL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IN" sz="2400" dirty="0" smtClean="0"/>
              <a:t>the other hand  </a:t>
            </a:r>
            <a:r>
              <a:rPr lang="en-IN" sz="2400" b="1" dirty="0" smtClean="0">
                <a:solidFill>
                  <a:srgbClr val="0070C0"/>
                </a:solidFill>
              </a:rPr>
              <a:t>PL/SQL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fully Structured </a:t>
            </a:r>
            <a:r>
              <a:rPr lang="en-IN" sz="2400" b="1" dirty="0" smtClean="0">
                <a:solidFill>
                  <a:srgbClr val="7030A0"/>
                </a:solidFill>
              </a:rPr>
              <a:t>Procedural language</a:t>
            </a:r>
            <a:r>
              <a:rPr lang="en-IN" sz="2400" dirty="0" smtClean="0"/>
              <a:t> which </a:t>
            </a:r>
            <a:r>
              <a:rPr lang="en-IN" sz="2400" b="1" dirty="0" smtClean="0">
                <a:solidFill>
                  <a:srgbClr val="00B050"/>
                </a:solidFill>
              </a:rPr>
              <a:t>enables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developer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combine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powers of SQL</a:t>
            </a:r>
            <a:r>
              <a:rPr lang="en-IN" sz="2400" dirty="0" smtClean="0"/>
              <a:t> with its </a:t>
            </a:r>
            <a:r>
              <a:rPr lang="en-IN" sz="2400" b="1" dirty="0" smtClean="0">
                <a:solidFill>
                  <a:srgbClr val="002060"/>
                </a:solidFill>
              </a:rPr>
              <a:t>procedural statements </a:t>
            </a:r>
            <a:r>
              <a:rPr lang="en-IN" sz="2400" dirty="0" smtClean="0"/>
              <a:t>, to create </a:t>
            </a:r>
            <a:r>
              <a:rPr lang="en-IN" sz="2400" b="1" dirty="0" smtClean="0">
                <a:solidFill>
                  <a:schemeClr val="accent1"/>
                </a:solidFill>
              </a:rPr>
              <a:t>super powerful </a:t>
            </a:r>
            <a:r>
              <a:rPr lang="en-IN" sz="2400" dirty="0" smtClean="0"/>
              <a:t>SQL queries.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IN" sz="2400" b="1" dirty="0" smtClean="0">
                <a:solidFill>
                  <a:srgbClr val="7030A0"/>
                </a:solidFill>
              </a:rPr>
              <a:t>enhances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security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portability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robustness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  <a:r>
              <a:rPr lang="en-IN" sz="2400" dirty="0" smtClean="0"/>
              <a:t> as well as  </a:t>
            </a:r>
            <a:r>
              <a:rPr lang="en-IN" sz="2400" b="1" dirty="0" smtClean="0">
                <a:solidFill>
                  <a:srgbClr val="00B050"/>
                </a:solidFill>
              </a:rPr>
              <a:t>gives more control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0070C0"/>
                </a:solidFill>
              </a:rPr>
              <a:t>programmers</a:t>
            </a:r>
            <a:r>
              <a:rPr lang="en-IN" sz="2400" dirty="0" smtClean="0"/>
              <a:t> by the use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loops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conditions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object-oriented concepts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Drawbacks Of 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IN" sz="2400" dirty="0" smtClean="0"/>
              <a:t>does not </a:t>
            </a:r>
            <a:r>
              <a:rPr lang="en-IN" sz="2400" b="1" dirty="0" smtClean="0">
                <a:solidFill>
                  <a:srgbClr val="00B050"/>
                </a:solidFill>
              </a:rPr>
              <a:t>provide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programming techniques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condition checking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looping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branching</a:t>
            </a:r>
            <a:r>
              <a:rPr lang="en-IN" sz="2400" dirty="0" smtClean="0"/>
              <a:t> which is </a:t>
            </a:r>
            <a:r>
              <a:rPr lang="en-IN" sz="2400" b="1" dirty="0" smtClean="0">
                <a:solidFill>
                  <a:srgbClr val="002060"/>
                </a:solidFill>
              </a:rPr>
              <a:t>very </a:t>
            </a:r>
            <a:r>
              <a:rPr lang="en-IN" sz="2400" b="1" dirty="0" smtClean="0">
                <a:solidFill>
                  <a:srgbClr val="002060"/>
                </a:solidFill>
              </a:rPr>
              <a:t>important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sz="2400" dirty="0" smtClean="0"/>
              <a:t> has </a:t>
            </a:r>
            <a:r>
              <a:rPr lang="en-IN" sz="2400" b="1" dirty="0" smtClean="0">
                <a:solidFill>
                  <a:srgbClr val="00B050"/>
                </a:solidFill>
              </a:rPr>
              <a:t>no facility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error handling.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Drawbacks Of 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IN" sz="2400" dirty="0" smtClean="0"/>
              <a:t>statements are </a:t>
            </a:r>
            <a:r>
              <a:rPr lang="en-IN" sz="2400" b="1" dirty="0" smtClean="0">
                <a:solidFill>
                  <a:srgbClr val="00B050"/>
                </a:solidFill>
              </a:rPr>
              <a:t>passed</a:t>
            </a:r>
            <a:r>
              <a:rPr lang="en-IN" sz="2400" dirty="0" smtClean="0"/>
              <a:t> to the </a:t>
            </a:r>
            <a:r>
              <a:rPr lang="en-IN" sz="2400" b="1" dirty="0" smtClean="0">
                <a:solidFill>
                  <a:srgbClr val="C00000"/>
                </a:solidFill>
              </a:rPr>
              <a:t>Oracle Engine </a:t>
            </a:r>
            <a:r>
              <a:rPr lang="en-IN" sz="2400" b="1" dirty="0" smtClean="0">
                <a:solidFill>
                  <a:srgbClr val="7030A0"/>
                </a:solidFill>
              </a:rPr>
              <a:t>one at a time.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While executing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sz="2400" dirty="0" smtClean="0"/>
              <a:t> statement, </a:t>
            </a:r>
            <a:r>
              <a:rPr lang="en-IN" sz="2400" b="1" dirty="0" smtClean="0">
                <a:solidFill>
                  <a:srgbClr val="00B050"/>
                </a:solidFill>
              </a:rPr>
              <a:t>each time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call</a:t>
            </a:r>
            <a:r>
              <a:rPr lang="en-IN" sz="2400" dirty="0" smtClean="0"/>
              <a:t> is made to the </a:t>
            </a:r>
            <a:r>
              <a:rPr lang="en-IN" sz="2400" b="1" dirty="0" smtClean="0">
                <a:solidFill>
                  <a:srgbClr val="7030A0"/>
                </a:solidFill>
              </a:rPr>
              <a:t>engine's resources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70C0"/>
                </a:solidFill>
              </a:rPr>
              <a:t>increases </a:t>
            </a:r>
            <a:r>
              <a:rPr lang="en-IN" sz="2400" b="1" dirty="0" smtClean="0">
                <a:solidFill>
                  <a:srgbClr val="0070C0"/>
                </a:solidFill>
              </a:rPr>
              <a:t>traffic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network</a:t>
            </a:r>
            <a:r>
              <a:rPr lang="en-IN" sz="2400" dirty="0" smtClean="0"/>
              <a:t>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decreases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speed of data processing </a:t>
            </a:r>
            <a:r>
              <a:rPr lang="en-IN" sz="2400" dirty="0" smtClean="0"/>
              <a:t>especially in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multi-user environment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Advantages Of PL-SQL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Reduces network traffic</a:t>
            </a:r>
            <a:r>
              <a:rPr lang="en-IN" sz="2400" dirty="0" smtClean="0"/>
              <a:t> This is one of the </a:t>
            </a:r>
            <a:r>
              <a:rPr lang="en-IN" sz="2400" b="1" dirty="0" smtClean="0">
                <a:solidFill>
                  <a:srgbClr val="00B050"/>
                </a:solidFill>
              </a:rPr>
              <a:t>greatest advantages</a:t>
            </a:r>
            <a:r>
              <a:rPr lang="en-IN" sz="2400" dirty="0" smtClean="0"/>
              <a:t> of </a:t>
            </a:r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. Since </a:t>
            </a:r>
            <a:r>
              <a:rPr lang="en-IN" sz="2400" b="1" dirty="0" smtClean="0">
                <a:solidFill>
                  <a:srgbClr val="C00000"/>
                </a:solidFill>
              </a:rPr>
              <a:t>PL/SQL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7030A0"/>
                </a:solidFill>
              </a:rPr>
              <a:t>club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002060"/>
                </a:solidFill>
              </a:rPr>
              <a:t>entire block</a:t>
            </a:r>
            <a:r>
              <a:rPr lang="en-IN" sz="2400" dirty="0" smtClean="0"/>
              <a:t> 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 statements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execution</a:t>
            </a:r>
            <a:r>
              <a:rPr lang="en-IN" sz="2400" dirty="0" smtClean="0"/>
              <a:t> into </a:t>
            </a:r>
            <a:r>
              <a:rPr lang="en-IN" sz="2400" b="1" dirty="0" smtClean="0">
                <a:solidFill>
                  <a:srgbClr val="7030A0"/>
                </a:solidFill>
              </a:rPr>
              <a:t>oracle engine</a:t>
            </a:r>
            <a:r>
              <a:rPr lang="en-IN" sz="2400" dirty="0" smtClean="0"/>
              <a:t> , all at once , so it helps us in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reducing</a:t>
            </a:r>
            <a:r>
              <a:rPr lang="en-IN" sz="2400" dirty="0" smtClean="0"/>
              <a:t> the </a:t>
            </a:r>
            <a:r>
              <a:rPr lang="en-IN" sz="2400" b="1" dirty="0" smtClean="0">
                <a:solidFill>
                  <a:srgbClr val="C00000"/>
                </a:solidFill>
              </a:rPr>
              <a:t>network traffic</a:t>
            </a:r>
            <a:r>
              <a:rPr lang="en-IN" sz="2400" dirty="0" smtClean="0">
                <a:solidFill>
                  <a:srgbClr val="C00000"/>
                </a:solidFill>
              </a:rPr>
              <a:t>.</a:t>
            </a: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Procedural language support</a:t>
            </a:r>
            <a:r>
              <a:rPr lang="en-IN" sz="2400" dirty="0" smtClean="0"/>
              <a:t> </a:t>
            </a:r>
            <a:r>
              <a:rPr lang="en-IN" sz="2400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 provides </a:t>
            </a:r>
            <a:r>
              <a:rPr lang="en-IN" sz="2400" b="1" dirty="0" smtClean="0">
                <a:solidFill>
                  <a:srgbClr val="C00000"/>
                </a:solidFill>
              </a:rPr>
              <a:t>the conditional checking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looping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branching operations </a:t>
            </a:r>
            <a:r>
              <a:rPr lang="en-IN" sz="2400" dirty="0" smtClean="0"/>
              <a:t>just like </a:t>
            </a:r>
            <a:r>
              <a:rPr lang="en-IN" sz="2400" b="1" dirty="0" smtClean="0">
                <a:solidFill>
                  <a:srgbClr val="002060"/>
                </a:solidFill>
              </a:rPr>
              <a:t>any programming language.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Error handling </a:t>
            </a:r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00B050"/>
                </a:solidFill>
              </a:rPr>
              <a:t>provides facility </a:t>
            </a:r>
            <a:r>
              <a:rPr lang="en-IN" sz="2400" dirty="0" smtClean="0"/>
              <a:t>to deal with </a:t>
            </a:r>
            <a:r>
              <a:rPr lang="en-IN" sz="2400" b="1" dirty="0" smtClean="0">
                <a:solidFill>
                  <a:srgbClr val="C00000"/>
                </a:solidFill>
              </a:rPr>
              <a:t>errors</a:t>
            </a:r>
            <a:r>
              <a:rPr lang="en-IN" sz="2400" dirty="0" smtClean="0"/>
              <a:t>, as </a:t>
            </a:r>
            <a:r>
              <a:rPr lang="en-IN" sz="2400" b="1" dirty="0" smtClean="0">
                <a:solidFill>
                  <a:srgbClr val="002060"/>
                </a:solidFill>
              </a:rPr>
              <a:t>required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displays user-friendly messages </a:t>
            </a:r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C00000"/>
                </a:solidFill>
              </a:rPr>
              <a:t>error occurs.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Advantages Of PL-SQL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Declare variable</a:t>
            </a:r>
            <a:r>
              <a:rPr lang="en-IN" sz="2400" dirty="0" smtClean="0"/>
              <a:t>  </a:t>
            </a:r>
            <a:r>
              <a:rPr lang="en-IN" sz="2400" b="1" dirty="0" smtClean="0">
                <a:solidFill>
                  <a:srgbClr val="7030A0"/>
                </a:solidFill>
              </a:rPr>
              <a:t>PL-SQL</a:t>
            </a:r>
            <a:r>
              <a:rPr lang="en-IN" sz="2400" dirty="0" smtClean="0"/>
              <a:t> allows </a:t>
            </a:r>
            <a:r>
              <a:rPr lang="en-IN" sz="2400" b="1" dirty="0" smtClean="0">
                <a:solidFill>
                  <a:srgbClr val="00B050"/>
                </a:solidFill>
              </a:rPr>
              <a:t>declaration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use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2060"/>
                </a:solidFill>
              </a:rPr>
              <a:t>variables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chemeClr val="accent1"/>
                </a:solidFill>
              </a:rPr>
              <a:t>blocks of code</a:t>
            </a:r>
            <a:r>
              <a:rPr lang="en-IN" sz="2400" dirty="0" smtClean="0"/>
              <a:t>. These v</a:t>
            </a:r>
            <a:r>
              <a:rPr lang="en-IN" sz="2400" b="1" dirty="0" smtClean="0">
                <a:solidFill>
                  <a:srgbClr val="002060"/>
                </a:solidFill>
              </a:rPr>
              <a:t>ariables</a:t>
            </a:r>
            <a:r>
              <a:rPr lang="en-IN" sz="2400" dirty="0" smtClean="0"/>
              <a:t> are used to </a:t>
            </a:r>
            <a:r>
              <a:rPr lang="en-IN" sz="2400" b="1" dirty="0" smtClean="0">
                <a:solidFill>
                  <a:srgbClr val="7030A0"/>
                </a:solidFill>
              </a:rPr>
              <a:t>store intermediate results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0070C0"/>
                </a:solidFill>
              </a:rPr>
              <a:t>later processing </a:t>
            </a:r>
            <a:r>
              <a:rPr lang="en-IN" sz="2400" dirty="0" smtClean="0"/>
              <a:t>either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.</a:t>
            </a: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Portable</a:t>
            </a:r>
            <a:r>
              <a:rPr lang="en-IN" sz="2400" dirty="0" smtClean="0"/>
              <a:t> </a:t>
            </a:r>
            <a:r>
              <a:rPr lang="en-IN" sz="2400" b="1" u="sng" dirty="0" smtClean="0">
                <a:solidFill>
                  <a:srgbClr val="0070C0"/>
                </a:solidFill>
              </a:rPr>
              <a:t>application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Applications</a:t>
            </a:r>
            <a:r>
              <a:rPr lang="en-IN" sz="2400" dirty="0" smtClean="0"/>
              <a:t> written in </a:t>
            </a:r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portable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any computer hardware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1"/>
                </a:solidFill>
              </a:rPr>
              <a:t>operating system</a:t>
            </a:r>
            <a:r>
              <a:rPr lang="en-IN" sz="2400" dirty="0" smtClean="0"/>
              <a:t>, where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2060"/>
                </a:solidFill>
              </a:rPr>
              <a:t>operational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Architecture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 architecture </a:t>
            </a:r>
            <a:r>
              <a:rPr lang="en-IN" sz="2400" b="1" dirty="0" smtClean="0">
                <a:solidFill>
                  <a:srgbClr val="0070C0"/>
                </a:solidFill>
              </a:rPr>
              <a:t>mainly consists </a:t>
            </a:r>
            <a:r>
              <a:rPr lang="en-IN" sz="2400" dirty="0" smtClean="0"/>
              <a:t>of following </a:t>
            </a:r>
            <a:r>
              <a:rPr lang="en-IN" sz="2400" b="1" dirty="0" smtClean="0">
                <a:solidFill>
                  <a:srgbClr val="C00000"/>
                </a:solidFill>
              </a:rPr>
              <a:t>three components: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PL/SQL block</a:t>
            </a:r>
          </a:p>
          <a:p>
            <a:pPr lvl="1"/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PL/SQL Engine</a:t>
            </a:r>
          </a:p>
          <a:p>
            <a:pPr lvl="1"/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Database Server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8930</TotalTime>
  <Words>484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 Introduction To PL-SQL</vt:lpstr>
      <vt:lpstr> Introduction To PL-SQL</vt:lpstr>
      <vt:lpstr> Drawbacks Of SQL</vt:lpstr>
      <vt:lpstr> Drawbacks Of SQL</vt:lpstr>
      <vt:lpstr> Advantages Of PL-SQL</vt:lpstr>
      <vt:lpstr> Advantages Of PL-SQL</vt:lpstr>
      <vt:lpstr> PL-SQL Architecture</vt:lpstr>
      <vt:lpstr> PL-SQL Block</vt:lpstr>
      <vt:lpstr> PL-SQL Block</vt:lpstr>
      <vt:lpstr> PL-SQL Engine</vt:lpstr>
      <vt:lpstr> PL-SQL Engine</vt:lpstr>
      <vt:lpstr> Database Server</vt:lpstr>
      <vt:lpstr> PL-SQL Architecture</vt:lpstr>
      <vt:lpstr> The PL-SQL Block</vt:lpstr>
      <vt:lpstr> The PL-SQL Block</vt:lpstr>
      <vt:lpstr> An Example</vt:lpstr>
      <vt:lpstr> Code Explained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796</cp:revision>
  <dcterms:created xsi:type="dcterms:W3CDTF">2015-12-21T13:46:48Z</dcterms:created>
  <dcterms:modified xsi:type="dcterms:W3CDTF">2020-08-18T22:56:19Z</dcterms:modified>
</cp:coreProperties>
</file>