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993" r:id="rId4"/>
    <p:sldId id="1042" r:id="rId5"/>
    <p:sldId id="1043" r:id="rId6"/>
    <p:sldId id="1030" r:id="rId7"/>
    <p:sldId id="1044" r:id="rId8"/>
    <p:sldId id="1045" r:id="rId9"/>
    <p:sldId id="1055" r:id="rId10"/>
    <p:sldId id="1046" r:id="rId11"/>
    <p:sldId id="1056" r:id="rId12"/>
    <p:sldId id="1031" r:id="rId13"/>
    <p:sldId id="1048" r:id="rId14"/>
    <p:sldId id="1032" r:id="rId15"/>
    <p:sldId id="1049" r:id="rId16"/>
    <p:sldId id="1034" r:id="rId17"/>
    <p:sldId id="1050" r:id="rId18"/>
    <p:sldId id="1051" r:id="rId19"/>
    <p:sldId id="1053" r:id="rId20"/>
    <p:sldId id="105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37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900" b="1" dirty="0" smtClean="0"/>
              <a:t>Rules For Variable Declaration</a:t>
            </a:r>
            <a:endParaRPr lang="en-IN" sz="29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Variable </a:t>
            </a:r>
            <a:r>
              <a:rPr lang="en-IN" sz="2400" dirty="0" smtClean="0"/>
              <a:t>names </a:t>
            </a:r>
            <a:r>
              <a:rPr lang="en-IN" sz="2400" b="1" dirty="0" smtClean="0">
                <a:solidFill>
                  <a:srgbClr val="00B050"/>
                </a:solidFill>
              </a:rPr>
              <a:t>cannot be longer </a:t>
            </a:r>
            <a:r>
              <a:rPr lang="en-IN" sz="2400" dirty="0" smtClean="0"/>
              <a:t>than </a:t>
            </a:r>
            <a:r>
              <a:rPr lang="en-IN" sz="2400" b="1" dirty="0" smtClean="0">
                <a:solidFill>
                  <a:srgbClr val="7030A0"/>
                </a:solidFill>
              </a:rPr>
              <a:t>30</a:t>
            </a:r>
            <a:r>
              <a:rPr lang="en-IN" sz="2400" dirty="0" smtClean="0"/>
              <a:t> characters.</a:t>
            </a:r>
          </a:p>
          <a:p>
            <a:endParaRPr lang="en-IN" sz="2400" dirty="0" smtClean="0"/>
          </a:p>
          <a:p>
            <a:r>
              <a:rPr lang="en-IN" sz="2400" dirty="0" smtClean="0"/>
              <a:t>They </a:t>
            </a:r>
            <a:r>
              <a:rPr lang="en-IN" sz="2400" b="1" dirty="0" smtClean="0">
                <a:solidFill>
                  <a:srgbClr val="00B050"/>
                </a:solidFill>
              </a:rPr>
              <a:t>must begin </a:t>
            </a:r>
            <a:r>
              <a:rPr lang="en-IN" sz="2400" dirty="0" smtClean="0"/>
              <a:t>with an </a:t>
            </a:r>
            <a:r>
              <a:rPr lang="en-IN" sz="2400" b="1" dirty="0" smtClean="0">
                <a:solidFill>
                  <a:srgbClr val="0070C0"/>
                </a:solidFill>
              </a:rPr>
              <a:t>alphabetical character</a:t>
            </a:r>
            <a:r>
              <a:rPr lang="en-IN" sz="2400" dirty="0" smtClean="0"/>
              <a:t>. Although we can have </a:t>
            </a:r>
            <a:r>
              <a:rPr lang="en-IN" sz="2400" b="1" dirty="0" smtClean="0">
                <a:solidFill>
                  <a:srgbClr val="C00000"/>
                </a:solidFill>
              </a:rPr>
              <a:t>numbers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certain special characters</a:t>
            </a:r>
            <a:r>
              <a:rPr lang="en-IN" sz="2400" dirty="0" smtClean="0"/>
              <a:t> </a:t>
            </a:r>
            <a:r>
              <a:rPr lang="en-IN" sz="2400" i="1" dirty="0" smtClean="0"/>
              <a:t>in</a:t>
            </a:r>
            <a:r>
              <a:rPr lang="en-IN" sz="2400" dirty="0" smtClean="0"/>
              <a:t> the name, but the </a:t>
            </a:r>
            <a:r>
              <a:rPr lang="en-IN" sz="2400" b="1" dirty="0" smtClean="0">
                <a:solidFill>
                  <a:srgbClr val="7030A0"/>
                </a:solidFill>
              </a:rPr>
              <a:t>first character </a:t>
            </a:r>
            <a:r>
              <a:rPr lang="en-IN" sz="2400" dirty="0" smtClean="0"/>
              <a:t>must be an </a:t>
            </a:r>
            <a:r>
              <a:rPr lang="en-IN" sz="2400" b="1" dirty="0" smtClean="0">
                <a:solidFill>
                  <a:srgbClr val="0070C0"/>
                </a:solidFill>
              </a:rPr>
              <a:t>alpha character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They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can contain </a:t>
            </a:r>
            <a:r>
              <a:rPr lang="en-IN" sz="2400" dirty="0" smtClean="0"/>
              <a:t>only </a:t>
            </a:r>
            <a:r>
              <a:rPr lang="en-IN" sz="2400" b="1" dirty="0" smtClean="0">
                <a:solidFill>
                  <a:srgbClr val="0070C0"/>
                </a:solidFill>
              </a:rPr>
              <a:t>alphabetical characters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numbers</a:t>
            </a:r>
            <a:r>
              <a:rPr lang="en-IN" sz="2400" dirty="0" smtClean="0"/>
              <a:t>, or one of the following </a:t>
            </a:r>
            <a:r>
              <a:rPr lang="en-IN" sz="2400" b="1" dirty="0" smtClean="0">
                <a:solidFill>
                  <a:srgbClr val="0070C0"/>
                </a:solidFill>
              </a:rPr>
              <a:t>special characters</a:t>
            </a:r>
            <a:r>
              <a:rPr lang="en-IN" sz="2400" dirty="0" smtClean="0"/>
              <a:t>: </a:t>
            </a:r>
            <a:r>
              <a:rPr lang="en-IN" sz="2400" dirty="0" smtClean="0">
                <a:solidFill>
                  <a:srgbClr val="C00000"/>
                </a:solidFill>
              </a:rPr>
              <a:t>#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$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_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Variable </a:t>
            </a:r>
            <a:r>
              <a:rPr lang="en-US" sz="2400" dirty="0" smtClean="0"/>
              <a:t>names are </a:t>
            </a:r>
            <a:r>
              <a:rPr lang="en-US" sz="2400" b="1" dirty="0" smtClean="0">
                <a:solidFill>
                  <a:srgbClr val="0070C0"/>
                </a:solidFill>
              </a:rPr>
              <a:t>not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case sensitive</a:t>
            </a:r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Variable Declaration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PL/SQL</a:t>
            </a:r>
            <a:r>
              <a:rPr lang="en-IN" sz="2400" dirty="0" smtClean="0"/>
              <a:t> variables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must be declared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7030A0"/>
                </a:solidFill>
              </a:rPr>
              <a:t>declaration</a:t>
            </a:r>
            <a:r>
              <a:rPr lang="en-IN" sz="2400" dirty="0" smtClean="0"/>
              <a:t> section with the </a:t>
            </a:r>
            <a:r>
              <a:rPr lang="en-IN" sz="2400" b="1" dirty="0" smtClean="0">
                <a:solidFill>
                  <a:srgbClr val="002060"/>
                </a:solidFill>
              </a:rPr>
              <a:t>following syntax:</a:t>
            </a:r>
          </a:p>
          <a:p>
            <a:endParaRPr lang="en-US" sz="2400" b="1" u="sng" dirty="0" smtClean="0">
              <a:solidFill>
                <a:srgbClr val="0070C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Syntax: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Variable_name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(size);</a:t>
            </a:r>
          </a:p>
          <a:p>
            <a:endParaRPr lang="en-US" sz="2400" dirty="0" smtClean="0"/>
          </a:p>
          <a:p>
            <a:r>
              <a:rPr lang="en-IN" sz="2400" b="1" u="sng" dirty="0" smtClean="0">
                <a:solidFill>
                  <a:srgbClr val="0070C0"/>
                </a:solidFill>
              </a:rPr>
              <a:t>Example 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roll_no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NUMBER(2);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IN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Variable Assignment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Whenever</a:t>
            </a:r>
            <a:r>
              <a:rPr lang="en-IN" sz="2400" dirty="0" smtClean="0"/>
              <a:t> we </a:t>
            </a:r>
            <a:r>
              <a:rPr lang="en-IN" sz="2400" b="1" dirty="0" smtClean="0">
                <a:solidFill>
                  <a:srgbClr val="C00000"/>
                </a:solidFill>
              </a:rPr>
              <a:t>declare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00B050"/>
                </a:solidFill>
              </a:rPr>
              <a:t>variable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PL/SQ</a:t>
            </a:r>
            <a:r>
              <a:rPr lang="en-IN" sz="2400" dirty="0" smtClean="0"/>
              <a:t>L assigns it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default value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002060"/>
                </a:solidFill>
              </a:rPr>
              <a:t>NULL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If we want to </a:t>
            </a:r>
            <a:r>
              <a:rPr lang="en-IN" sz="2400" b="1" dirty="0" smtClean="0">
                <a:solidFill>
                  <a:schemeClr val="accent1"/>
                </a:solidFill>
              </a:rPr>
              <a:t>initialize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00B050"/>
                </a:solidFill>
              </a:rPr>
              <a:t>variable</a:t>
            </a:r>
            <a:r>
              <a:rPr lang="en-IN" sz="2400" dirty="0" smtClean="0"/>
              <a:t> with a </a:t>
            </a:r>
            <a:r>
              <a:rPr lang="en-IN" sz="2400" b="1" dirty="0" smtClean="0">
                <a:solidFill>
                  <a:srgbClr val="C00000"/>
                </a:solidFill>
              </a:rPr>
              <a:t>value</a:t>
            </a:r>
            <a:r>
              <a:rPr lang="en-IN" sz="2400" dirty="0" smtClean="0"/>
              <a:t> other than the </a:t>
            </a:r>
            <a:r>
              <a:rPr lang="en-IN" sz="2400" b="1" dirty="0" smtClean="0">
                <a:solidFill>
                  <a:srgbClr val="002060"/>
                </a:solidFill>
              </a:rPr>
              <a:t>NULL</a:t>
            </a:r>
            <a:r>
              <a:rPr lang="en-IN" sz="2400" dirty="0" smtClean="0"/>
              <a:t> value, we  can do so </a:t>
            </a:r>
            <a:r>
              <a:rPr lang="en-IN" sz="2400" b="1" dirty="0" smtClean="0">
                <a:solidFill>
                  <a:srgbClr val="0070C0"/>
                </a:solidFill>
              </a:rPr>
              <a:t>during the declaration</a:t>
            </a:r>
            <a:r>
              <a:rPr lang="en-IN" sz="2400" dirty="0" smtClean="0"/>
              <a:t>, using either of the following −</a:t>
            </a:r>
          </a:p>
          <a:p>
            <a:pPr lvl="1"/>
            <a:r>
              <a:rPr lang="en-IN" dirty="0" smtClean="0"/>
              <a:t>The </a:t>
            </a:r>
            <a:r>
              <a:rPr lang="en-IN" b="1" dirty="0" smtClean="0">
                <a:solidFill>
                  <a:srgbClr val="7030A0"/>
                </a:solidFill>
              </a:rPr>
              <a:t>DEFAULT</a:t>
            </a:r>
            <a:r>
              <a:rPr lang="en-IN" dirty="0" smtClean="0"/>
              <a:t> keyword</a:t>
            </a:r>
          </a:p>
          <a:p>
            <a:pPr lvl="1"/>
            <a:r>
              <a:rPr lang="en-IN" dirty="0" smtClean="0"/>
              <a:t>The </a:t>
            </a:r>
            <a:r>
              <a:rPr lang="en-IN" b="1" dirty="0" smtClean="0">
                <a:solidFill>
                  <a:srgbClr val="7030A0"/>
                </a:solidFill>
              </a:rPr>
              <a:t>assignment</a:t>
            </a:r>
            <a:r>
              <a:rPr lang="en-IN" dirty="0" smtClean="0"/>
              <a:t> operator which is</a:t>
            </a:r>
            <a:r>
              <a:rPr lang="en-IN" b="1" dirty="0" smtClean="0">
                <a:solidFill>
                  <a:srgbClr val="C00000"/>
                </a:solidFill>
              </a:rPr>
              <a:t> :=</a:t>
            </a:r>
          </a:p>
          <a:p>
            <a:r>
              <a:rPr lang="en-IN" sz="2400" b="1" u="sng" dirty="0" smtClean="0">
                <a:solidFill>
                  <a:srgbClr val="0070C0"/>
                </a:solidFill>
              </a:rPr>
              <a:t>Example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counter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:= 0;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greetings varchar2(20) DEFAULT 'Have a Good Day';</a:t>
            </a:r>
            <a:endParaRPr lang="en-IN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PL-SQL Constants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Constants </a:t>
            </a:r>
            <a:r>
              <a:rPr lang="en-IN" sz="2400" dirty="0" smtClean="0"/>
              <a:t>are those </a:t>
            </a:r>
            <a:r>
              <a:rPr lang="en-IN" sz="2400" b="1" dirty="0" smtClean="0">
                <a:solidFill>
                  <a:srgbClr val="C00000"/>
                </a:solidFill>
              </a:rPr>
              <a:t>values</a:t>
            </a:r>
            <a:r>
              <a:rPr lang="en-IN" sz="2400" dirty="0" smtClean="0"/>
              <a:t> which </a:t>
            </a:r>
            <a:r>
              <a:rPr lang="en-IN" sz="2400" b="1" dirty="0" smtClean="0">
                <a:solidFill>
                  <a:srgbClr val="00B050"/>
                </a:solidFill>
              </a:rPr>
              <a:t>when declared </a:t>
            </a:r>
            <a:r>
              <a:rPr lang="en-IN" sz="2400" dirty="0" smtClean="0"/>
              <a:t>remain </a:t>
            </a:r>
            <a:r>
              <a:rPr lang="en-IN" sz="2400" b="1" dirty="0" smtClean="0">
                <a:solidFill>
                  <a:srgbClr val="7030A0"/>
                </a:solidFill>
              </a:rPr>
              <a:t>fixed </a:t>
            </a:r>
            <a:r>
              <a:rPr lang="en-IN" sz="2400" dirty="0" smtClean="0"/>
              <a:t>throughout the </a:t>
            </a:r>
            <a:r>
              <a:rPr lang="en-IN" sz="2400" b="1" dirty="0" smtClean="0">
                <a:solidFill>
                  <a:srgbClr val="0070C0"/>
                </a:solidFill>
              </a:rPr>
              <a:t>PL/SQL</a:t>
            </a:r>
            <a:r>
              <a:rPr lang="en-IN" sz="2400" dirty="0" smtClean="0"/>
              <a:t> block. </a:t>
            </a:r>
          </a:p>
          <a:p>
            <a:endParaRPr lang="en-IN" sz="2400" dirty="0" smtClean="0"/>
          </a:p>
          <a:p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rgbClr val="C00000"/>
                </a:solidFill>
              </a:rPr>
              <a:t>declaring constants</a:t>
            </a:r>
            <a:r>
              <a:rPr lang="en-IN" sz="2400" dirty="0" smtClean="0"/>
              <a:t>, a </a:t>
            </a:r>
            <a:r>
              <a:rPr lang="en-IN" sz="2400" b="1" dirty="0" smtClean="0">
                <a:solidFill>
                  <a:srgbClr val="7030A0"/>
                </a:solidFill>
              </a:rPr>
              <a:t>constant</a:t>
            </a:r>
            <a:r>
              <a:rPr lang="en-IN" sz="2400" dirty="0" smtClean="0"/>
              <a:t> keyword is used.</a:t>
            </a:r>
          </a:p>
          <a:p>
            <a:endParaRPr lang="en-IN" sz="2400" b="1" u="sng" dirty="0" smtClean="0">
              <a:solidFill>
                <a:srgbClr val="0070C0"/>
              </a:solidFill>
            </a:endParaRPr>
          </a:p>
          <a:p>
            <a:r>
              <a:rPr lang="en-IN" sz="2400" b="1" u="sng" dirty="0" smtClean="0">
                <a:solidFill>
                  <a:srgbClr val="0070C0"/>
                </a:solidFill>
              </a:rPr>
              <a:t>Syntax</a:t>
            </a:r>
            <a:endParaRPr lang="en-IN" sz="2400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Constant_Name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constant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(size) :=&lt;value&gt;;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Example 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school_name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constant VARCHAR2(20) := “DPS";</a:t>
            </a:r>
          </a:p>
          <a:p>
            <a:pPr>
              <a:buNone/>
            </a:pPr>
            <a:endParaRPr lang="en-IN" sz="2400" b="1" u="sng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PL-SQL Comments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PL/SQL</a:t>
            </a:r>
            <a:r>
              <a:rPr lang="en-IN" sz="2400" dirty="0" smtClean="0"/>
              <a:t> has </a:t>
            </a:r>
            <a:r>
              <a:rPr lang="en-IN" sz="2400" b="1" dirty="0" smtClean="0">
                <a:solidFill>
                  <a:srgbClr val="C00000"/>
                </a:solidFill>
              </a:rPr>
              <a:t>two comment styles</a:t>
            </a:r>
            <a:r>
              <a:rPr lang="en-IN" sz="2400" dirty="0" smtClean="0"/>
              <a:t>: </a:t>
            </a:r>
            <a:r>
              <a:rPr lang="en-IN" sz="2400" b="1" dirty="0" smtClean="0">
                <a:solidFill>
                  <a:srgbClr val="00B050"/>
                </a:solidFill>
              </a:rPr>
              <a:t>single-line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B050"/>
                </a:solidFill>
              </a:rPr>
              <a:t>multi-line </a:t>
            </a:r>
            <a:r>
              <a:rPr lang="en-IN" sz="2400" dirty="0" smtClean="0"/>
              <a:t>comments.</a:t>
            </a:r>
          </a:p>
          <a:p>
            <a:endParaRPr lang="en-US" sz="2400" dirty="0" smtClean="0"/>
          </a:p>
          <a:p>
            <a:endParaRPr lang="en-US" sz="2400" b="1" u="sng" dirty="0" smtClean="0">
              <a:solidFill>
                <a:srgbClr val="0070C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Single Line Comments: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B050"/>
                </a:solidFill>
              </a:rPr>
              <a:t>single-line comment </a:t>
            </a:r>
            <a:r>
              <a:rPr lang="en-IN" sz="2400" dirty="0" smtClean="0"/>
              <a:t>starts with a </a:t>
            </a:r>
            <a:r>
              <a:rPr lang="en-IN" sz="2400" b="1" dirty="0" smtClean="0">
                <a:solidFill>
                  <a:srgbClr val="7030A0"/>
                </a:solidFill>
              </a:rPr>
              <a:t>double hyphen </a:t>
            </a:r>
            <a:r>
              <a:rPr lang="en-IN" sz="2400" dirty="0" smtClean="0"/>
              <a:t>( --) that can </a:t>
            </a:r>
            <a:r>
              <a:rPr lang="en-IN" sz="2400" b="1" dirty="0" smtClean="0">
                <a:solidFill>
                  <a:srgbClr val="C00000"/>
                </a:solidFill>
              </a:rPr>
              <a:t>appear anywhere </a:t>
            </a:r>
            <a:r>
              <a:rPr lang="en-IN" sz="2400" dirty="0" smtClean="0"/>
              <a:t>on a </a:t>
            </a:r>
            <a:r>
              <a:rPr lang="en-IN" sz="2400" b="1" dirty="0" smtClean="0">
                <a:solidFill>
                  <a:srgbClr val="002060"/>
                </a:solidFill>
              </a:rPr>
              <a:t>line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extends</a:t>
            </a:r>
            <a:r>
              <a:rPr lang="en-IN" sz="2400" dirty="0" smtClean="0"/>
              <a:t> to 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end of the line</a:t>
            </a:r>
            <a:r>
              <a:rPr lang="en-IN" sz="2400" dirty="0" smtClean="0"/>
              <a:t>.</a:t>
            </a:r>
          </a:p>
          <a:p>
            <a:endParaRPr lang="en-US" sz="2400" b="1" u="sng" dirty="0" smtClean="0">
              <a:solidFill>
                <a:srgbClr val="0070C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Example: </a:t>
            </a:r>
            <a:endParaRPr lang="en-IN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-- a:=10;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PL-SQL Comments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</a:rPr>
              <a:t>Multi Line Comments: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B050"/>
                </a:solidFill>
              </a:rPr>
              <a:t>multi-line comment </a:t>
            </a:r>
            <a:r>
              <a:rPr lang="en-IN" sz="2400" b="1" dirty="0" smtClean="0">
                <a:solidFill>
                  <a:srgbClr val="7030A0"/>
                </a:solidFill>
              </a:rPr>
              <a:t>starts with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2060"/>
                </a:solidFill>
              </a:rPr>
              <a:t>slash-asterisk</a:t>
            </a:r>
            <a:r>
              <a:rPr lang="en-IN" sz="2400" dirty="0" smtClean="0"/>
              <a:t> ( /* ) and </a:t>
            </a:r>
            <a:r>
              <a:rPr lang="en-IN" sz="2400" b="1" dirty="0" smtClean="0">
                <a:solidFill>
                  <a:srgbClr val="7030A0"/>
                </a:solidFill>
              </a:rPr>
              <a:t>ends with </a:t>
            </a:r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rgbClr val="002060"/>
                </a:solidFill>
              </a:rPr>
              <a:t>asterisk-slash</a:t>
            </a:r>
            <a:r>
              <a:rPr lang="en-IN" sz="2400" dirty="0" smtClean="0"/>
              <a:t> ( */ ), and can </a:t>
            </a:r>
            <a:r>
              <a:rPr lang="en-IN" sz="2400" b="1" dirty="0" smtClean="0">
                <a:solidFill>
                  <a:srgbClr val="C00000"/>
                </a:solidFill>
              </a:rPr>
              <a:t>span</a:t>
            </a:r>
            <a:r>
              <a:rPr lang="en-IN" sz="2400" dirty="0" smtClean="0"/>
              <a:t> multiple lines:</a:t>
            </a:r>
          </a:p>
          <a:p>
            <a:endParaRPr lang="en-US" sz="2400" b="1" u="sng" dirty="0" smtClean="0">
              <a:solidFill>
                <a:srgbClr val="0070C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Example: </a:t>
            </a:r>
            <a:endParaRPr lang="en-IN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/* This is a multi-line comment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that can span multiple lines */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PL-SQL Operators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PL/SQL</a:t>
            </a:r>
            <a:r>
              <a:rPr lang="en-IN" sz="2400" dirty="0" smtClean="0"/>
              <a:t> language is </a:t>
            </a:r>
            <a:r>
              <a:rPr lang="en-IN" sz="2400" b="1" dirty="0" smtClean="0">
                <a:solidFill>
                  <a:srgbClr val="C00000"/>
                </a:solidFill>
              </a:rPr>
              <a:t>rich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7030A0"/>
                </a:solidFill>
              </a:rPr>
              <a:t>built-in operators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B050"/>
                </a:solidFill>
              </a:rPr>
              <a:t>provides </a:t>
            </a:r>
            <a:r>
              <a:rPr lang="en-IN" sz="2400" dirty="0" smtClean="0"/>
              <a:t>the following types of operators −</a:t>
            </a:r>
          </a:p>
          <a:p>
            <a:pPr lvl="1"/>
            <a:endParaRPr lang="en-IN" sz="1900" dirty="0" smtClean="0"/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Arithmetic operators</a:t>
            </a:r>
          </a:p>
          <a:p>
            <a:pPr lvl="1"/>
            <a:endParaRPr lang="en-IN" b="1" dirty="0" smtClean="0"/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Relational operators</a:t>
            </a:r>
          </a:p>
          <a:p>
            <a:pPr lvl="1"/>
            <a:endParaRPr lang="en-IN" b="1" dirty="0" smtClean="0"/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Comparison operators</a:t>
            </a:r>
          </a:p>
          <a:p>
            <a:pPr lvl="1"/>
            <a:endParaRPr lang="en-IN" b="1" dirty="0" smtClean="0"/>
          </a:p>
          <a:p>
            <a:pPr lvl="1"/>
            <a:r>
              <a:rPr lang="en-IN" b="1" dirty="0" smtClean="0">
                <a:solidFill>
                  <a:srgbClr val="7030A0"/>
                </a:solidFill>
              </a:rPr>
              <a:t>Logical operators</a:t>
            </a:r>
          </a:p>
          <a:p>
            <a:pPr lvl="1"/>
            <a:endParaRPr lang="en-US" b="1" dirty="0" smtClean="0">
              <a:solidFill>
                <a:srgbClr val="7030A0"/>
              </a:solidFill>
            </a:endParaRP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Miscellaneous Operators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Arithmetic Operators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214281" y="1428737"/>
          <a:ext cx="8715438" cy="52864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5146"/>
                <a:gridCol w="2905146"/>
                <a:gridCol w="2905146"/>
              </a:tblGrid>
              <a:tr h="6096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/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/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/>
                        <a:t>Example</a:t>
                      </a:r>
                    </a:p>
                  </a:txBody>
                  <a:tcPr marL="76200" marR="76200" marT="76200" marB="76200"/>
                </a:tc>
              </a:tr>
              <a:tr h="6096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/>
                        <a:t>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b="1"/>
                        <a:t>Adds two operands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b="1"/>
                        <a:t>A + B will give 15</a:t>
                      </a:r>
                    </a:p>
                  </a:txBody>
                  <a:tcPr marL="76200" marR="76200" marT="76200" marB="76200"/>
                </a:tc>
              </a:tr>
              <a:tr h="1001618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/>
                        <a:t>-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b="1"/>
                        <a:t>Subtracts second operand from the first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b="1"/>
                        <a:t>A - B will give 5</a:t>
                      </a:r>
                    </a:p>
                  </a:txBody>
                  <a:tcPr marL="76200" marR="76200" marT="76200" marB="76200"/>
                </a:tc>
              </a:tr>
              <a:tr h="6096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/>
                        <a:t>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b="1"/>
                        <a:t>Multiplies both operands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b="1"/>
                        <a:t>A * B will give 50</a:t>
                      </a:r>
                    </a:p>
                  </a:txBody>
                  <a:tcPr marL="76200" marR="76200" marT="76200" marB="76200"/>
                </a:tc>
              </a:tr>
              <a:tr h="1001618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/>
                        <a:t>/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b="1"/>
                        <a:t>Divides numerator by de-numerator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b="1"/>
                        <a:t>A / B will give 2</a:t>
                      </a:r>
                    </a:p>
                  </a:txBody>
                  <a:tcPr marL="76200" marR="76200" marT="76200" marB="76200"/>
                </a:tc>
              </a:tr>
              <a:tr h="1454134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/>
                        <a:t>**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b="1" dirty="0"/>
                        <a:t>Exponentiation operator, raises one operand to the power of other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b="1" dirty="0"/>
                        <a:t>A ** B will give 100000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Relational Operators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214282" y="1428734"/>
          <a:ext cx="8715435" cy="52149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5145"/>
                <a:gridCol w="2905145"/>
                <a:gridCol w="2905145"/>
              </a:tblGrid>
              <a:tr h="39125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dirty="0"/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/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/>
                        <a:t>Example</a:t>
                      </a:r>
                    </a:p>
                  </a:txBody>
                  <a:tcPr marL="76200" marR="76200" marT="76200" marB="76200"/>
                </a:tc>
              </a:tr>
              <a:tr h="7396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/>
                        <a:t>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200" b="1" dirty="0"/>
                        <a:t>Checks if the values of two operands are equal or not, if yes then condition becomes true.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b="1" dirty="0"/>
                        <a:t>(A = B) is not true.</a:t>
                      </a:r>
                    </a:p>
                  </a:txBody>
                  <a:tcPr marL="76200" marR="76200" marT="76200" marB="76200"/>
                </a:tc>
              </a:tr>
              <a:tr h="73963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dirty="0">
                          <a:solidFill>
                            <a:srgbClr val="000000"/>
                          </a:solidFill>
                        </a:rPr>
                        <a:t>!=</a:t>
                      </a:r>
                    </a:p>
                    <a:p>
                      <a:pPr algn="ctr" fontAlgn="t"/>
                      <a:r>
                        <a:rPr lang="en-IN" sz="1200" b="1" dirty="0">
                          <a:solidFill>
                            <a:srgbClr val="000000"/>
                          </a:solidFill>
                        </a:rPr>
                        <a:t>&lt;&gt;</a:t>
                      </a:r>
                    </a:p>
                    <a:p>
                      <a:pPr algn="ctr" fontAlgn="t"/>
                      <a:r>
                        <a:rPr lang="en-IN" sz="1200" b="1" dirty="0">
                          <a:solidFill>
                            <a:srgbClr val="000000"/>
                          </a:solidFill>
                        </a:rPr>
                        <a:t>~=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200" b="1"/>
                        <a:t>Checks if the values of two operands are equal or not, if values are not equal then condition becomes true.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/>
                        <a:t>(A != B) is true.</a:t>
                      </a:r>
                    </a:p>
                  </a:txBody>
                  <a:tcPr marL="76200" marR="76200" marT="76200" marB="76200" anchor="ctr"/>
                </a:tc>
              </a:tr>
              <a:tr h="7396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/>
                        <a:t>&gt;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200" b="1"/>
                        <a:t>Checks if the value of left operand is greater than the value of right operand, if yes then condition becomes true.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b="1" dirty="0"/>
                        <a:t>(A &gt; B) is not true.</a:t>
                      </a:r>
                    </a:p>
                  </a:txBody>
                  <a:tcPr marL="76200" marR="76200" marT="76200" marB="76200"/>
                </a:tc>
              </a:tr>
              <a:tr h="7396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/>
                        <a:t>&lt;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200" b="1"/>
                        <a:t>Checks if the value of left operand is less than the value of right operand, if yes then condition becomes true.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b="1" dirty="0"/>
                        <a:t>(A &lt; B) is true.</a:t>
                      </a:r>
                    </a:p>
                  </a:txBody>
                  <a:tcPr marL="76200" marR="76200" marT="76200" marB="76200"/>
                </a:tc>
              </a:tr>
              <a:tr h="9325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/>
                        <a:t>&gt;=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200" b="1"/>
                        <a:t>Checks if the value of left operand is greater than or equal to the value of right operand, if yes then condition becomes true.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b="1" dirty="0"/>
                        <a:t>(A &gt;= B) is not true.</a:t>
                      </a:r>
                    </a:p>
                  </a:txBody>
                  <a:tcPr marL="76200" marR="76200" marT="76200" marB="76200"/>
                </a:tc>
              </a:tr>
              <a:tr h="9325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/>
                        <a:t>&lt;=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200" b="1" dirty="0"/>
                        <a:t>Checks if the value of left operand is less than or equal to the value of right operand, if yes then condition becomes true.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b="1" dirty="0"/>
                        <a:t>(A &lt;= B) is true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Logical Operators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214281" y="1428736"/>
          <a:ext cx="8715438" cy="52864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5146"/>
                <a:gridCol w="2905146"/>
                <a:gridCol w="2905146"/>
              </a:tblGrid>
              <a:tr h="62389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/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/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/>
                        <a:t>Example</a:t>
                      </a:r>
                    </a:p>
                  </a:txBody>
                  <a:tcPr marL="76200" marR="76200" marT="76200" marB="76200"/>
                </a:tc>
              </a:tr>
              <a:tr h="135576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and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b="1"/>
                        <a:t>Called the logical AND operator. If both the operands are true then condition becomes true.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/>
                        <a:t>(A and B) is false.</a:t>
                      </a:r>
                    </a:p>
                  </a:txBody>
                  <a:tcPr marL="76200" marR="76200" marT="76200" marB="76200"/>
                </a:tc>
              </a:tr>
              <a:tr h="135576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or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b="1"/>
                        <a:t>Called the logical OR Operator. If any of the two operands is true then condition becomes true.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/>
                        <a:t>(A or B) is true.</a:t>
                      </a:r>
                    </a:p>
                  </a:txBody>
                  <a:tcPr marL="76200" marR="76200" marT="76200" marB="76200"/>
                </a:tc>
              </a:tr>
              <a:tr h="1950982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/>
                        <a:t>not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b="1" dirty="0"/>
                        <a:t>Called the logical NOT Operator. Used to reverse the logical state of its operand. If a condition is true then Logical NOT operator will make it false.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not (A and B) is true.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Data Types In PL-SQL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Variable Declaration &amp; Assignment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Constants &amp; Comments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Operators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Miscellaneous Operators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142841" y="1500169"/>
          <a:ext cx="8786876" cy="52149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3438"/>
                <a:gridCol w="4393438"/>
              </a:tblGrid>
              <a:tr h="869163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dirty="0"/>
                        <a:t>O</a:t>
                      </a:r>
                      <a:r>
                        <a:rPr lang="en-IN" sz="2000" b="1" dirty="0" smtClean="0"/>
                        <a:t>perator</a:t>
                      </a:r>
                      <a:endParaRPr lang="en-IN" sz="2000" b="1" dirty="0"/>
                    </a:p>
                  </a:txBody>
                  <a:tcPr marL="28575" marR="28575" marT="28575" marB="28575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dirty="0"/>
                        <a:t>Description</a:t>
                      </a:r>
                    </a:p>
                  </a:txBody>
                  <a:tcPr marL="28575" marR="28575" marT="28575" marB="28575" anchor="b"/>
                </a:tc>
              </a:tr>
              <a:tr h="869163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smtClean="0"/>
                        <a:t>| |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smtClean="0"/>
                        <a:t>Concatenation</a:t>
                      </a:r>
                      <a:endParaRPr lang="en-IN" b="1" dirty="0"/>
                    </a:p>
                  </a:txBody>
                  <a:tcPr anchor="ctr"/>
                </a:tc>
              </a:tr>
              <a:tr h="869163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smtClean="0"/>
                        <a:t>IN , NOT IN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smtClean="0"/>
                        <a:t>Comparison for a value in a specified list</a:t>
                      </a:r>
                      <a:endParaRPr lang="en-IN" b="1" dirty="0"/>
                    </a:p>
                  </a:txBody>
                  <a:tcPr anchor="ctr"/>
                </a:tc>
              </a:tr>
              <a:tr h="869163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smtClean="0"/>
                        <a:t>BETWEEN</a:t>
                      </a:r>
                      <a:r>
                        <a:rPr lang="en-IN" b="1" baseline="0" dirty="0" smtClean="0"/>
                        <a:t> , NOT BETWEEN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 </a:t>
                      </a:r>
                      <a:r>
                        <a:rPr lang="en-IN" b="1" dirty="0" smtClean="0"/>
                        <a:t>Comparison based on range of values</a:t>
                      </a:r>
                      <a:endParaRPr lang="en-IN" b="1" dirty="0"/>
                    </a:p>
                  </a:txBody>
                  <a:tcPr anchor="ctr"/>
                </a:tc>
              </a:tr>
              <a:tr h="869163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smtClean="0"/>
                        <a:t>LIKE , NOT LIKE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smtClean="0"/>
                        <a:t>Used for pattern matching</a:t>
                      </a:r>
                      <a:endParaRPr lang="en-IN" b="1" dirty="0"/>
                    </a:p>
                  </a:txBody>
                  <a:tcPr anchor="ctr"/>
                </a:tc>
              </a:tr>
              <a:tr h="869163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smtClean="0"/>
                        <a:t>IS ,IS NOT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smtClean="0"/>
                        <a:t>Used for comparing NULL values</a:t>
                      </a:r>
                      <a:endParaRPr lang="en-IN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PL-SQL Data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PL/SQL</a:t>
            </a:r>
            <a:r>
              <a:rPr lang="en-IN" sz="2400" dirty="0" smtClean="0"/>
              <a:t> has </a:t>
            </a:r>
            <a:r>
              <a:rPr lang="en-IN" sz="2400" b="1" dirty="0" smtClean="0">
                <a:solidFill>
                  <a:srgbClr val="7030A0"/>
                </a:solidFill>
              </a:rPr>
              <a:t>two</a:t>
            </a:r>
            <a:r>
              <a:rPr lang="en-IN" sz="2400" dirty="0" smtClean="0"/>
              <a:t> kinds of </a:t>
            </a:r>
            <a:r>
              <a:rPr lang="en-IN" sz="2400" b="1" dirty="0" smtClean="0">
                <a:solidFill>
                  <a:srgbClr val="00B050"/>
                </a:solidFill>
              </a:rPr>
              <a:t>data types</a:t>
            </a:r>
            <a:r>
              <a:rPr lang="en-IN" sz="2400" dirty="0" smtClean="0"/>
              <a:t>: </a:t>
            </a:r>
            <a:r>
              <a:rPr lang="en-IN" sz="2400" b="1" dirty="0" smtClean="0">
                <a:solidFill>
                  <a:srgbClr val="C00000"/>
                </a:solidFill>
              </a:rPr>
              <a:t>scala</a:t>
            </a:r>
            <a:r>
              <a:rPr lang="en-IN" sz="2400" dirty="0" smtClean="0"/>
              <a:t>r and </a:t>
            </a:r>
            <a:r>
              <a:rPr lang="en-IN" sz="2400" b="1" dirty="0" smtClean="0">
                <a:solidFill>
                  <a:srgbClr val="C00000"/>
                </a:solidFill>
              </a:rPr>
              <a:t>composite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scalar</a:t>
            </a:r>
            <a:r>
              <a:rPr lang="en-IN" sz="2400" dirty="0" smtClean="0"/>
              <a:t> types are types that </a:t>
            </a:r>
            <a:r>
              <a:rPr lang="en-IN" sz="2400" b="1" dirty="0" smtClean="0">
                <a:solidFill>
                  <a:srgbClr val="002060"/>
                </a:solidFill>
              </a:rPr>
              <a:t>store single values </a:t>
            </a:r>
            <a:r>
              <a:rPr lang="en-IN" sz="2400" dirty="0" smtClean="0"/>
              <a:t>such as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Character</a:t>
            </a:r>
            <a:r>
              <a:rPr lang="en-IN" sz="2400" dirty="0" smtClean="0"/>
              <a:t>, and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Datetime</a:t>
            </a:r>
            <a:r>
              <a:rPr lang="en-IN" sz="2400" dirty="0" smtClean="0"/>
              <a:t>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Composite types </a:t>
            </a:r>
            <a:r>
              <a:rPr lang="en-IN" sz="2400" dirty="0" smtClean="0"/>
              <a:t>are types that </a:t>
            </a:r>
            <a:r>
              <a:rPr lang="en-IN" sz="2400" b="1" dirty="0" smtClean="0">
                <a:solidFill>
                  <a:srgbClr val="002060"/>
                </a:solidFill>
              </a:rPr>
              <a:t>store multiple values</a:t>
            </a:r>
            <a:r>
              <a:rPr lang="en-IN" sz="2400" dirty="0" smtClean="0"/>
              <a:t>, for example,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record</a:t>
            </a:r>
            <a:r>
              <a:rPr lang="en-IN" sz="2400" dirty="0" smtClean="0"/>
              <a:t> 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collection</a:t>
            </a:r>
            <a:r>
              <a:rPr lang="en-IN" sz="2400" dirty="0" smtClean="0"/>
              <a:t>.</a:t>
            </a:r>
            <a:endParaRPr lang="en-I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PL-SQL Data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PL/SQL</a:t>
            </a:r>
            <a:r>
              <a:rPr lang="en-IN" sz="2400" dirty="0" smtClean="0"/>
              <a:t> divides the </a:t>
            </a:r>
            <a:r>
              <a:rPr lang="en-IN" sz="2400" b="1" dirty="0" smtClean="0">
                <a:solidFill>
                  <a:srgbClr val="C00000"/>
                </a:solidFill>
              </a:rPr>
              <a:t>scalar data types </a:t>
            </a:r>
            <a:r>
              <a:rPr lang="en-IN" sz="2400" dirty="0" smtClean="0"/>
              <a:t>into </a:t>
            </a:r>
            <a:r>
              <a:rPr lang="en-IN" sz="2400" b="1" dirty="0" smtClean="0">
                <a:solidFill>
                  <a:srgbClr val="7030A0"/>
                </a:solidFill>
              </a:rPr>
              <a:t>four families</a:t>
            </a:r>
            <a:r>
              <a:rPr lang="en-IN" sz="2400" dirty="0" smtClean="0"/>
              <a:t>:</a:t>
            </a:r>
          </a:p>
          <a:p>
            <a:endParaRPr lang="en-IN" sz="2400" dirty="0" smtClean="0"/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Number</a:t>
            </a:r>
          </a:p>
          <a:p>
            <a:endParaRPr lang="en-IN" sz="2200" b="1" dirty="0" smtClean="0"/>
          </a:p>
          <a:p>
            <a:pPr lvl="1"/>
            <a:r>
              <a:rPr lang="en-IN" b="1" dirty="0" smtClean="0">
                <a:solidFill>
                  <a:srgbClr val="7030A0"/>
                </a:solidFill>
              </a:rPr>
              <a:t>Boolean</a:t>
            </a:r>
          </a:p>
          <a:p>
            <a:endParaRPr lang="en-IN" sz="2200" b="1" dirty="0" smtClean="0"/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Character</a:t>
            </a:r>
          </a:p>
          <a:p>
            <a:endParaRPr lang="en-IN" sz="2200" b="1" dirty="0" smtClean="0"/>
          </a:p>
          <a:p>
            <a:pPr lvl="1"/>
            <a:r>
              <a:rPr lang="en-IN" b="1" dirty="0" err="1" smtClean="0">
                <a:solidFill>
                  <a:srgbClr val="0070C0"/>
                </a:solidFill>
              </a:rPr>
              <a:t>Datetime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Numeric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numeric data types </a:t>
            </a:r>
            <a:r>
              <a:rPr lang="en-IN" sz="2400" dirty="0" smtClean="0"/>
              <a:t>represent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real numbers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integers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floating-point numbers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The data types for this are:</a:t>
            </a:r>
          </a:p>
          <a:p>
            <a:pPr lvl="1"/>
            <a:endParaRPr lang="en-US" dirty="0" smtClean="0"/>
          </a:p>
          <a:p>
            <a:pPr lvl="1"/>
            <a:r>
              <a:rPr lang="en-US" sz="2300" b="1" dirty="0" smtClean="0">
                <a:solidFill>
                  <a:srgbClr val="7030A0"/>
                </a:solidFill>
              </a:rPr>
              <a:t>Number</a:t>
            </a:r>
            <a:r>
              <a:rPr lang="en-US" sz="2300" dirty="0" smtClean="0"/>
              <a:t> : </a:t>
            </a:r>
            <a:r>
              <a:rPr lang="en-US" sz="2300" b="1" dirty="0" smtClean="0">
                <a:solidFill>
                  <a:srgbClr val="00B050"/>
                </a:solidFill>
              </a:rPr>
              <a:t>Same</a:t>
            </a:r>
            <a:r>
              <a:rPr lang="en-US" sz="2300" dirty="0" smtClean="0"/>
              <a:t> as </a:t>
            </a:r>
            <a:r>
              <a:rPr lang="en-US" sz="2300" b="1" dirty="0" smtClean="0">
                <a:solidFill>
                  <a:srgbClr val="C00000"/>
                </a:solidFill>
              </a:rPr>
              <a:t>SQL data type </a:t>
            </a:r>
            <a:r>
              <a:rPr lang="en-US" sz="2300" dirty="0" smtClean="0"/>
              <a:t>Number</a:t>
            </a:r>
          </a:p>
          <a:p>
            <a:pPr lvl="1"/>
            <a:endParaRPr lang="en-US" sz="2300" dirty="0" smtClean="0"/>
          </a:p>
          <a:p>
            <a:pPr lvl="1"/>
            <a:r>
              <a:rPr lang="en-US" sz="2300" b="1" dirty="0" smtClean="0">
                <a:solidFill>
                  <a:srgbClr val="7030A0"/>
                </a:solidFill>
              </a:rPr>
              <a:t>PLS_INTEGER </a:t>
            </a:r>
            <a:r>
              <a:rPr lang="en-US" sz="2300" dirty="0" smtClean="0"/>
              <a:t>:</a:t>
            </a:r>
            <a:r>
              <a:rPr lang="en-IN" sz="2300" dirty="0" err="1" smtClean="0"/>
              <a:t>Datatype</a:t>
            </a:r>
            <a:r>
              <a:rPr lang="en-IN" sz="2300" dirty="0" smtClean="0"/>
              <a:t> is </a:t>
            </a:r>
            <a:r>
              <a:rPr lang="en-IN" sz="2300" b="1" dirty="0" smtClean="0">
                <a:solidFill>
                  <a:srgbClr val="C00000"/>
                </a:solidFill>
              </a:rPr>
              <a:t>specific to</a:t>
            </a:r>
            <a:r>
              <a:rPr lang="en-IN" sz="2300" dirty="0" smtClean="0"/>
              <a:t> </a:t>
            </a:r>
            <a:r>
              <a:rPr lang="en-IN" sz="2300" b="1" dirty="0" smtClean="0">
                <a:solidFill>
                  <a:srgbClr val="0070C0"/>
                </a:solidFill>
              </a:rPr>
              <a:t>PL/SQL</a:t>
            </a:r>
            <a:r>
              <a:rPr lang="en-IN" sz="2300" dirty="0" smtClean="0"/>
              <a:t>. It represents </a:t>
            </a:r>
            <a:r>
              <a:rPr lang="en-IN" sz="2300" b="1" dirty="0" smtClean="0">
                <a:solidFill>
                  <a:srgbClr val="002060"/>
                </a:solidFill>
              </a:rPr>
              <a:t>signed 32 bits integers </a:t>
            </a:r>
            <a:r>
              <a:rPr lang="en-IN" sz="2300" dirty="0" smtClean="0"/>
              <a:t>that range from -</a:t>
            </a:r>
            <a:r>
              <a:rPr lang="en-IN" sz="2300" b="1" dirty="0" smtClean="0">
                <a:solidFill>
                  <a:schemeClr val="accent6">
                    <a:lumMod val="75000"/>
                  </a:schemeClr>
                </a:solidFill>
              </a:rPr>
              <a:t>2,147,483,648</a:t>
            </a:r>
            <a:r>
              <a:rPr lang="en-IN" sz="2300" dirty="0" smtClean="0"/>
              <a:t> to </a:t>
            </a:r>
            <a:r>
              <a:rPr lang="en-IN" sz="2300" b="1" dirty="0" smtClean="0">
                <a:solidFill>
                  <a:schemeClr val="accent6">
                    <a:lumMod val="75000"/>
                  </a:schemeClr>
                </a:solidFill>
              </a:rPr>
              <a:t>2,147,483,647</a:t>
            </a:r>
            <a:r>
              <a:rPr lang="en-IN" sz="2300" dirty="0" smtClean="0"/>
              <a:t>.</a:t>
            </a:r>
          </a:p>
          <a:p>
            <a:pPr lvl="1"/>
            <a:endParaRPr lang="en-US" sz="2300" dirty="0" smtClean="0"/>
          </a:p>
          <a:p>
            <a:pPr lvl="1"/>
            <a:r>
              <a:rPr lang="en-US" sz="2300" b="1" dirty="0" smtClean="0">
                <a:solidFill>
                  <a:srgbClr val="7030A0"/>
                </a:solidFill>
              </a:rPr>
              <a:t>Integer</a:t>
            </a:r>
            <a:r>
              <a:rPr lang="en-US" sz="2300" dirty="0" smtClean="0"/>
              <a:t> or </a:t>
            </a:r>
            <a:r>
              <a:rPr lang="en-US" sz="2300" b="1" dirty="0" err="1" smtClean="0">
                <a:solidFill>
                  <a:srgbClr val="7030A0"/>
                </a:solidFill>
              </a:rPr>
              <a:t>Int</a:t>
            </a:r>
            <a:r>
              <a:rPr lang="en-US" sz="2300" dirty="0" smtClean="0"/>
              <a:t> : </a:t>
            </a:r>
            <a:r>
              <a:rPr lang="en-IN" sz="2300" dirty="0" smtClean="0"/>
              <a:t>An </a:t>
            </a:r>
            <a:r>
              <a:rPr lang="en-IN" sz="2300" b="1" dirty="0" smtClean="0">
                <a:solidFill>
                  <a:srgbClr val="0070C0"/>
                </a:solidFill>
              </a:rPr>
              <a:t>integer type </a:t>
            </a:r>
            <a:r>
              <a:rPr lang="en-IN" sz="2300" dirty="0" smtClean="0"/>
              <a:t>with </a:t>
            </a:r>
            <a:r>
              <a:rPr lang="en-IN" sz="2300" b="1" dirty="0" smtClean="0">
                <a:solidFill>
                  <a:srgbClr val="C00000"/>
                </a:solidFill>
              </a:rPr>
              <a:t>maximum precision </a:t>
            </a:r>
            <a:r>
              <a:rPr lang="en-IN" sz="2300" dirty="0" smtClean="0"/>
              <a:t>of 38 decimal digits</a:t>
            </a:r>
            <a:endParaRPr lang="en-US" sz="2300" dirty="0" smtClean="0"/>
          </a:p>
          <a:p>
            <a:pPr lvl="1"/>
            <a:endParaRPr lang="en-US" sz="2300" dirty="0" smtClean="0"/>
          </a:p>
          <a:p>
            <a:pPr lvl="1"/>
            <a:r>
              <a:rPr lang="en-US" sz="2300" b="1" dirty="0" smtClean="0">
                <a:solidFill>
                  <a:srgbClr val="7030A0"/>
                </a:solidFill>
              </a:rPr>
              <a:t>Float</a:t>
            </a:r>
            <a:r>
              <a:rPr lang="en-US" sz="2300" dirty="0" smtClean="0"/>
              <a:t> or </a:t>
            </a:r>
            <a:r>
              <a:rPr lang="en-US" sz="2300" b="1" dirty="0" smtClean="0">
                <a:solidFill>
                  <a:srgbClr val="7030A0"/>
                </a:solidFill>
              </a:rPr>
              <a:t>Double Precision</a:t>
            </a:r>
            <a:r>
              <a:rPr lang="en-US" sz="2300" dirty="0" smtClean="0"/>
              <a:t>: For storing </a:t>
            </a:r>
            <a:r>
              <a:rPr lang="en-US" sz="2300" b="1" dirty="0" smtClean="0">
                <a:solidFill>
                  <a:srgbClr val="C00000"/>
                </a:solidFill>
              </a:rPr>
              <a:t>decimal values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Boolean 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BOOLEAN</a:t>
            </a:r>
            <a:r>
              <a:rPr lang="en-IN" sz="2400" dirty="0" smtClean="0"/>
              <a:t> data type has </a:t>
            </a:r>
            <a:r>
              <a:rPr lang="en-IN" sz="2400" b="1" dirty="0" smtClean="0">
                <a:solidFill>
                  <a:srgbClr val="002060"/>
                </a:solidFill>
              </a:rPr>
              <a:t>three data values</a:t>
            </a:r>
            <a:r>
              <a:rPr lang="en-IN" sz="2400" dirty="0" smtClean="0"/>
              <a:t>: </a:t>
            </a:r>
            <a:r>
              <a:rPr lang="en-IN" sz="2400" b="1" dirty="0" smtClean="0">
                <a:solidFill>
                  <a:srgbClr val="00B050"/>
                </a:solidFill>
              </a:rPr>
              <a:t>TRUE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FALSE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00B050"/>
                </a:solidFill>
              </a:rPr>
              <a:t>NULL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Boolean</a:t>
            </a:r>
            <a:r>
              <a:rPr lang="en-IN" sz="2400" dirty="0" smtClean="0"/>
              <a:t> values are </a:t>
            </a:r>
            <a:r>
              <a:rPr lang="en-IN" sz="2400" b="1" dirty="0" smtClean="0">
                <a:solidFill>
                  <a:srgbClr val="7030A0"/>
                </a:solidFill>
              </a:rPr>
              <a:t>typically used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0070C0"/>
                </a:solidFill>
              </a:rPr>
              <a:t>control flow structure </a:t>
            </a:r>
            <a:r>
              <a:rPr lang="en-IN" sz="2400" dirty="0" smtClean="0"/>
              <a:t>such as </a:t>
            </a:r>
            <a:r>
              <a:rPr lang="en-IN" sz="2400" b="1" dirty="0" smtClean="0">
                <a:solidFill>
                  <a:srgbClr val="00B050"/>
                </a:solidFill>
              </a:rPr>
              <a:t>IF-THEN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00B050"/>
                </a:solidFill>
              </a:rPr>
              <a:t>CASE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0070C0"/>
                </a:solidFill>
              </a:rPr>
              <a:t>loop statements </a:t>
            </a:r>
            <a:r>
              <a:rPr lang="en-IN" sz="2400" dirty="0" smtClean="0"/>
              <a:t>like </a:t>
            </a:r>
            <a:r>
              <a:rPr lang="en-IN" sz="2400" b="1" dirty="0" smtClean="0">
                <a:solidFill>
                  <a:srgbClr val="00B050"/>
                </a:solidFill>
              </a:rPr>
              <a:t>LOOP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00B050"/>
                </a:solidFill>
              </a:rPr>
              <a:t>FOR LOOP</a:t>
            </a:r>
            <a:r>
              <a:rPr lang="en-IN" sz="2400" dirty="0" smtClean="0"/>
              <a:t>, and </a:t>
            </a:r>
            <a:r>
              <a:rPr lang="en-IN" sz="2400" b="1" dirty="0" smtClean="0">
                <a:solidFill>
                  <a:srgbClr val="00B050"/>
                </a:solidFill>
              </a:rPr>
              <a:t>WHILE LOOP.</a:t>
            </a:r>
            <a:endParaRPr lang="en-US" b="1" dirty="0" smtClean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Character 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Character types </a:t>
            </a:r>
            <a:r>
              <a:rPr lang="en-IN" sz="2400" dirty="0" smtClean="0"/>
              <a:t>let you store </a:t>
            </a:r>
            <a:r>
              <a:rPr lang="en-IN" sz="2400" b="1" dirty="0" smtClean="0">
                <a:solidFill>
                  <a:srgbClr val="0070C0"/>
                </a:solidFill>
              </a:rPr>
              <a:t>alphanumeric data</a:t>
            </a:r>
            <a:r>
              <a:rPr lang="en-IN" sz="2400" dirty="0" smtClean="0"/>
              <a:t>, represent </a:t>
            </a:r>
            <a:r>
              <a:rPr lang="en-IN" sz="2400" b="1" dirty="0" smtClean="0">
                <a:solidFill>
                  <a:srgbClr val="002060"/>
                </a:solidFill>
              </a:rPr>
              <a:t>words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2060"/>
                </a:solidFill>
              </a:rPr>
              <a:t>text</a:t>
            </a:r>
            <a:r>
              <a:rPr lang="en-IN" sz="2400" dirty="0" smtClean="0"/>
              <a:t>, and manipulate </a:t>
            </a:r>
            <a:r>
              <a:rPr lang="en-IN" sz="2400" b="1" dirty="0" smtClean="0">
                <a:solidFill>
                  <a:srgbClr val="002060"/>
                </a:solidFill>
              </a:rPr>
              <a:t>character strings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7030A0"/>
                </a:solidFill>
              </a:rPr>
              <a:t>Following</a:t>
            </a:r>
            <a:r>
              <a:rPr lang="en-US" sz="2400" dirty="0" smtClean="0"/>
              <a:t> are </a:t>
            </a:r>
            <a:r>
              <a:rPr lang="en-US" sz="2400" b="1" dirty="0" smtClean="0">
                <a:solidFill>
                  <a:srgbClr val="C00000"/>
                </a:solidFill>
              </a:rPr>
              <a:t>character types </a:t>
            </a:r>
            <a:r>
              <a:rPr lang="en-US" sz="2400" dirty="0" smtClean="0"/>
              <a:t>supported by </a:t>
            </a:r>
            <a:r>
              <a:rPr lang="en-US" sz="2400" b="1" dirty="0" smtClean="0">
                <a:solidFill>
                  <a:srgbClr val="0070C0"/>
                </a:solidFill>
              </a:rPr>
              <a:t>PL-SQL:</a:t>
            </a:r>
          </a:p>
          <a:p>
            <a:pPr lvl="1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CHAR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VARCHAR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VARCHAR2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RAW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LONG</a:t>
            </a:r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err="1" smtClean="0"/>
              <a:t>DateTime</a:t>
            </a:r>
            <a:r>
              <a:rPr lang="en-US" sz="3200" b="1" dirty="0" smtClean="0"/>
              <a:t>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err="1" smtClean="0">
                <a:solidFill>
                  <a:srgbClr val="C00000"/>
                </a:solidFill>
              </a:rPr>
              <a:t>datetime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data types represent </a:t>
            </a:r>
            <a:r>
              <a:rPr lang="en-IN" sz="2400" b="1" dirty="0" smtClean="0">
                <a:solidFill>
                  <a:srgbClr val="7030A0"/>
                </a:solidFill>
              </a:rPr>
              <a:t>dates </a:t>
            </a:r>
            <a:r>
              <a:rPr lang="en-IN" sz="2400" dirty="0" smtClean="0"/>
              <a:t>and</a:t>
            </a:r>
            <a:r>
              <a:rPr lang="en-IN" sz="2400" b="1" dirty="0" smtClean="0">
                <a:solidFill>
                  <a:srgbClr val="7030A0"/>
                </a:solidFill>
              </a:rPr>
              <a:t> timestamp.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two popular types </a:t>
            </a:r>
            <a:r>
              <a:rPr lang="en-US" sz="2400" dirty="0" smtClean="0"/>
              <a:t>in this category are: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7030A0"/>
                </a:solidFill>
              </a:rPr>
              <a:t>DATE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TIMESTAMP</a:t>
            </a:r>
            <a:r>
              <a:rPr lang="en-US" dirty="0" smtClean="0"/>
              <a:t> :</a:t>
            </a:r>
            <a:r>
              <a:rPr lang="en-IN" dirty="0" smtClean="0"/>
              <a:t>The </a:t>
            </a:r>
            <a:r>
              <a:rPr lang="en-IN" b="1" dirty="0" smtClean="0">
                <a:solidFill>
                  <a:srgbClr val="7030A0"/>
                </a:solidFill>
              </a:rPr>
              <a:t>TIMESTAMP</a:t>
            </a:r>
            <a:r>
              <a:rPr lang="en-IN" dirty="0" smtClean="0"/>
              <a:t> data type </a:t>
            </a:r>
            <a:r>
              <a:rPr lang="en-IN" b="1" dirty="0" smtClean="0">
                <a:solidFill>
                  <a:srgbClr val="00B050"/>
                </a:solidFill>
              </a:rPr>
              <a:t>allows us </a:t>
            </a:r>
            <a:r>
              <a:rPr lang="en-IN" dirty="0" smtClean="0"/>
              <a:t>to store </a:t>
            </a:r>
            <a:r>
              <a:rPr lang="en-IN" b="1" dirty="0" smtClean="0">
                <a:solidFill>
                  <a:srgbClr val="C00000"/>
                </a:solidFill>
              </a:rPr>
              <a:t>date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rgbClr val="C00000"/>
                </a:solidFill>
              </a:rPr>
              <a:t>time</a:t>
            </a:r>
            <a:r>
              <a:rPr lang="en-IN" dirty="0" smtClean="0"/>
              <a:t> data including </a:t>
            </a:r>
            <a:r>
              <a:rPr lang="en-IN" b="1" dirty="0" smtClean="0">
                <a:solidFill>
                  <a:srgbClr val="0070C0"/>
                </a:solidFill>
              </a:rPr>
              <a:t>year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0070C0"/>
                </a:solidFill>
              </a:rPr>
              <a:t>month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0070C0"/>
                </a:solidFill>
              </a:rPr>
              <a:t>day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0070C0"/>
                </a:solidFill>
              </a:rPr>
              <a:t>hour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0070C0"/>
                </a:solidFill>
              </a:rPr>
              <a:t>minute</a:t>
            </a:r>
            <a:r>
              <a:rPr lang="en-IN" dirty="0" smtClean="0"/>
              <a:t> and </a:t>
            </a:r>
            <a:r>
              <a:rPr lang="en-IN" b="1" dirty="0" smtClean="0">
                <a:solidFill>
                  <a:srgbClr val="0070C0"/>
                </a:solidFill>
              </a:rPr>
              <a:t>second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In addition</a:t>
            </a:r>
            <a:r>
              <a:rPr lang="en-IN" dirty="0" smtClean="0"/>
              <a:t>, it stores the </a:t>
            </a:r>
            <a:r>
              <a:rPr lang="en-IN" b="1" dirty="0" smtClean="0">
                <a:solidFill>
                  <a:srgbClr val="0070C0"/>
                </a:solidFill>
              </a:rPr>
              <a:t>fractional seconds</a:t>
            </a:r>
            <a:r>
              <a:rPr lang="en-IN" dirty="0" smtClean="0"/>
              <a:t>, which is not stored by the </a:t>
            </a:r>
            <a:r>
              <a:rPr lang="en-IN" b="1" dirty="0" smtClean="0">
                <a:solidFill>
                  <a:srgbClr val="7030A0"/>
                </a:solidFill>
              </a:rPr>
              <a:t>DATE</a:t>
            </a:r>
            <a:r>
              <a:rPr lang="en-IN" dirty="0" smtClean="0"/>
              <a:t> data type.</a:t>
            </a:r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Two Special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There are </a:t>
            </a:r>
            <a:r>
              <a:rPr lang="en-IN" sz="2400" b="1" dirty="0" smtClean="0">
                <a:solidFill>
                  <a:srgbClr val="C00000"/>
                </a:solidFill>
              </a:rPr>
              <a:t>two special types </a:t>
            </a:r>
            <a:r>
              <a:rPr lang="en-IN" sz="2400" dirty="0" smtClean="0"/>
              <a:t>also called </a:t>
            </a:r>
            <a:r>
              <a:rPr lang="en-IN" sz="2400" b="1" dirty="0" smtClean="0">
                <a:solidFill>
                  <a:srgbClr val="7030A0"/>
                </a:solidFill>
              </a:rPr>
              <a:t>%TYPE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7030A0"/>
                </a:solidFill>
              </a:rPr>
              <a:t>%ROWTYPE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IN" sz="2400" b="1" dirty="0" smtClean="0">
                <a:solidFill>
                  <a:srgbClr val="7030A0"/>
                </a:solidFill>
              </a:rPr>
              <a:t>%TYPE: </a:t>
            </a:r>
            <a:r>
              <a:rPr lang="en-IN" sz="2400" dirty="0" smtClean="0"/>
              <a:t>is used to </a:t>
            </a:r>
            <a:r>
              <a:rPr lang="en-IN" sz="2400" b="1" dirty="0" smtClean="0">
                <a:solidFill>
                  <a:srgbClr val="00B050"/>
                </a:solidFill>
              </a:rPr>
              <a:t>define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data type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0070C0"/>
                </a:solidFill>
              </a:rPr>
              <a:t>variable</a:t>
            </a:r>
            <a:r>
              <a:rPr lang="en-IN" sz="2400" dirty="0" smtClean="0"/>
              <a:t> as 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column name </a:t>
            </a:r>
            <a:r>
              <a:rPr lang="en-IN" sz="2400" b="1" dirty="0" err="1" smtClean="0">
                <a:solidFill>
                  <a:schemeClr val="accent6">
                    <a:lumMod val="50000"/>
                  </a:schemeClr>
                </a:solidFill>
              </a:rPr>
              <a:t>datatype</a:t>
            </a:r>
            <a:r>
              <a:rPr lang="en-IN" sz="2400" dirty="0" smtClean="0"/>
              <a:t> specified for a 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IN" sz="2400" b="1" dirty="0" smtClean="0">
                <a:solidFill>
                  <a:srgbClr val="7030A0"/>
                </a:solidFill>
              </a:rPr>
              <a:t>%ROWTYPE: </a:t>
            </a:r>
            <a:r>
              <a:rPr lang="en-IN" sz="2400" dirty="0" smtClean="0"/>
              <a:t>Used to </a:t>
            </a:r>
            <a:r>
              <a:rPr lang="en-IN" sz="2400" b="1" dirty="0" smtClean="0">
                <a:solidFill>
                  <a:srgbClr val="0070C0"/>
                </a:solidFill>
              </a:rPr>
              <a:t>declare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chemeClr val="accent1"/>
                </a:solidFill>
              </a:rPr>
              <a:t>record</a:t>
            </a:r>
            <a:r>
              <a:rPr lang="en-IN" sz="2400" dirty="0" smtClean="0"/>
              <a:t> with the </a:t>
            </a:r>
            <a:r>
              <a:rPr lang="en-IN" sz="2400" b="1" dirty="0" smtClean="0">
                <a:solidFill>
                  <a:srgbClr val="00B050"/>
                </a:solidFill>
              </a:rPr>
              <a:t>same types </a:t>
            </a:r>
            <a:r>
              <a:rPr lang="en-IN" sz="2400" dirty="0" smtClean="0"/>
              <a:t>as found in the </a:t>
            </a:r>
            <a:r>
              <a:rPr lang="en-IN" sz="2400" b="1" dirty="0" smtClean="0">
                <a:solidFill>
                  <a:srgbClr val="C00000"/>
                </a:solidFill>
              </a:rPr>
              <a:t>specified table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9024</TotalTime>
  <Words>786</Words>
  <Application>Microsoft Office PowerPoint</Application>
  <PresentationFormat>On-screen Show (4:3)</PresentationFormat>
  <Paragraphs>211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Slide 1</vt:lpstr>
      <vt:lpstr>Today’s Agenda</vt:lpstr>
      <vt:lpstr> PL-SQL Data Types</vt:lpstr>
      <vt:lpstr> PL-SQL Data Types</vt:lpstr>
      <vt:lpstr> Numeric Types</vt:lpstr>
      <vt:lpstr> Boolean  Types</vt:lpstr>
      <vt:lpstr> Character  Types</vt:lpstr>
      <vt:lpstr> DateTime Types</vt:lpstr>
      <vt:lpstr> Two Special Types</vt:lpstr>
      <vt:lpstr> Rules For Variable Declaration</vt:lpstr>
      <vt:lpstr> Variable Declaration</vt:lpstr>
      <vt:lpstr> Variable Assignment</vt:lpstr>
      <vt:lpstr> PL-SQL Constants</vt:lpstr>
      <vt:lpstr> PL-SQL Comments</vt:lpstr>
      <vt:lpstr> PL-SQL Comments</vt:lpstr>
      <vt:lpstr> PL-SQL Operators</vt:lpstr>
      <vt:lpstr> Arithmetic Operators</vt:lpstr>
      <vt:lpstr> Relational Operators</vt:lpstr>
      <vt:lpstr> Logical Operators</vt:lpstr>
      <vt:lpstr> Miscellaneous Operators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805</cp:revision>
  <dcterms:created xsi:type="dcterms:W3CDTF">2015-12-21T13:46:48Z</dcterms:created>
  <dcterms:modified xsi:type="dcterms:W3CDTF">2020-08-20T20:12:59Z</dcterms:modified>
</cp:coreProperties>
</file>