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993" r:id="rId4"/>
    <p:sldId id="1042" r:id="rId5"/>
    <p:sldId id="1057" r:id="rId6"/>
    <p:sldId id="1058" r:id="rId7"/>
    <p:sldId id="1059" r:id="rId8"/>
    <p:sldId id="1060" r:id="rId9"/>
    <p:sldId id="1061" r:id="rId10"/>
    <p:sldId id="1062" r:id="rId11"/>
    <p:sldId id="1071" r:id="rId12"/>
    <p:sldId id="1063" r:id="rId13"/>
    <p:sldId id="1064" r:id="rId14"/>
    <p:sldId id="1065" r:id="rId15"/>
    <p:sldId id="1068" r:id="rId16"/>
    <p:sldId id="1069" r:id="rId17"/>
    <p:sldId id="10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38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Program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WAP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02060"/>
                </a:solidFill>
              </a:rPr>
              <a:t>accept</a:t>
            </a:r>
            <a:r>
              <a:rPr lang="en-US" dirty="0" smtClean="0"/>
              <a:t> a </a:t>
            </a:r>
            <a:r>
              <a:rPr lang="en-US" b="1" dirty="0" smtClean="0">
                <a:solidFill>
                  <a:srgbClr val="7030A0"/>
                </a:solidFill>
              </a:rPr>
              <a:t>character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check </a:t>
            </a:r>
            <a:r>
              <a:rPr lang="en-US" b="1" dirty="0" smtClean="0">
                <a:solidFill>
                  <a:srgbClr val="002060"/>
                </a:solidFill>
              </a:rPr>
              <a:t>whether</a:t>
            </a:r>
            <a:r>
              <a:rPr lang="en-US" dirty="0" smtClean="0"/>
              <a:t> it is a </a:t>
            </a:r>
            <a:r>
              <a:rPr lang="en-US" b="1" dirty="0" smtClean="0">
                <a:solidFill>
                  <a:srgbClr val="0070C0"/>
                </a:solidFill>
              </a:rPr>
              <a:t>vowel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accent1"/>
                </a:solidFill>
              </a:rPr>
              <a:t>not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9" name="Picture 8" descr="plsq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078894"/>
            <a:ext cx="8858312" cy="3279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Program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WAP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02060"/>
                </a:solidFill>
              </a:rPr>
              <a:t>accept</a:t>
            </a:r>
            <a:r>
              <a:rPr lang="en-US" dirty="0" smtClean="0"/>
              <a:t> 2 </a:t>
            </a:r>
            <a:r>
              <a:rPr lang="en-US" b="1" dirty="0" smtClean="0">
                <a:solidFill>
                  <a:srgbClr val="7030A0"/>
                </a:solidFill>
              </a:rPr>
              <a:t>integers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find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greater number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amongst them </a:t>
            </a:r>
            <a:r>
              <a:rPr lang="en-US" dirty="0" smtClean="0"/>
              <a:t>using </a:t>
            </a:r>
            <a:r>
              <a:rPr lang="en-US" b="1" dirty="0" smtClean="0">
                <a:solidFill>
                  <a:srgbClr val="C00000"/>
                </a:solidFill>
              </a:rPr>
              <a:t>nested if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9" name="Picture 8" descr="plsq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571744"/>
            <a:ext cx="8858312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CASE Statement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7030A0"/>
                </a:solidFill>
              </a:rPr>
              <a:t>CASE</a:t>
            </a:r>
            <a:r>
              <a:rPr lang="en-IN" sz="2400" dirty="0" smtClean="0"/>
              <a:t> statement </a:t>
            </a:r>
            <a:r>
              <a:rPr lang="en-IN" sz="2400" b="1" dirty="0" smtClean="0">
                <a:solidFill>
                  <a:srgbClr val="00B050"/>
                </a:solidFill>
              </a:rPr>
              <a:t>chooses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one sequence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002060"/>
                </a:solidFill>
              </a:rPr>
              <a:t>statements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70C0"/>
                </a:solidFill>
              </a:rPr>
              <a:t>execute</a:t>
            </a:r>
            <a:r>
              <a:rPr lang="en-IN" sz="2400" dirty="0" smtClean="0"/>
              <a:t> out 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many possible sequences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7030A0"/>
                </a:solidFill>
              </a:rPr>
              <a:t>CASE</a:t>
            </a:r>
            <a:r>
              <a:rPr lang="en-IN" sz="2400" dirty="0" smtClean="0"/>
              <a:t> statement has </a:t>
            </a:r>
            <a:r>
              <a:rPr lang="en-IN" sz="2400" b="1" dirty="0" smtClean="0">
                <a:solidFill>
                  <a:srgbClr val="C00000"/>
                </a:solidFill>
              </a:rPr>
              <a:t>two types</a:t>
            </a:r>
            <a:r>
              <a:rPr lang="en-IN" sz="2400" dirty="0" smtClean="0"/>
              <a:t>: </a:t>
            </a:r>
            <a:r>
              <a:rPr lang="en-IN" sz="2400" b="1" dirty="0" smtClean="0">
                <a:solidFill>
                  <a:srgbClr val="0070C0"/>
                </a:solidFill>
              </a:rPr>
              <a:t>simple CASE </a:t>
            </a:r>
            <a:r>
              <a:rPr lang="en-IN" sz="2400" dirty="0" smtClean="0"/>
              <a:t>statement and </a:t>
            </a:r>
            <a:r>
              <a:rPr lang="en-IN" sz="2400" b="1" dirty="0" smtClean="0">
                <a:solidFill>
                  <a:srgbClr val="0070C0"/>
                </a:solidFill>
              </a:rPr>
              <a:t>searched CASE</a:t>
            </a:r>
            <a:r>
              <a:rPr lang="en-IN" sz="2400" dirty="0" smtClean="0"/>
              <a:t> statement.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Both</a:t>
            </a:r>
            <a:r>
              <a:rPr lang="en-IN" sz="2400" dirty="0" smtClean="0"/>
              <a:t> types of the </a:t>
            </a:r>
            <a:r>
              <a:rPr lang="en-IN" sz="2400" b="1" dirty="0" smtClean="0">
                <a:solidFill>
                  <a:srgbClr val="7030A0"/>
                </a:solidFill>
              </a:rPr>
              <a:t>CASE</a:t>
            </a:r>
            <a:r>
              <a:rPr lang="en-IN" sz="2400" dirty="0" smtClean="0"/>
              <a:t> statements </a:t>
            </a:r>
            <a:r>
              <a:rPr lang="en-IN" sz="2400" b="1" dirty="0" smtClean="0">
                <a:solidFill>
                  <a:srgbClr val="00B050"/>
                </a:solidFill>
              </a:rPr>
              <a:t>support</a:t>
            </a:r>
            <a:r>
              <a:rPr lang="en-IN" sz="2400" dirty="0" smtClean="0"/>
              <a:t> an </a:t>
            </a:r>
            <a:r>
              <a:rPr lang="en-IN" sz="2400" b="1" dirty="0" smtClean="0">
                <a:solidFill>
                  <a:srgbClr val="C00000"/>
                </a:solidFill>
              </a:rPr>
              <a:t>optional </a:t>
            </a:r>
            <a:r>
              <a:rPr lang="en-IN" sz="2400" b="1" dirty="0" smtClean="0">
                <a:solidFill>
                  <a:srgbClr val="7030A0"/>
                </a:solidFill>
              </a:rPr>
              <a:t>ELSE</a:t>
            </a:r>
            <a:r>
              <a:rPr lang="en-IN" sz="2400" dirty="0" smtClean="0"/>
              <a:t> clause.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CASE Statement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Syntax: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CASE </a:t>
            </a:r>
            <a:r>
              <a:rPr lang="en-IN" sz="2400" b="1" dirty="0" smtClean="0">
                <a:solidFill>
                  <a:srgbClr val="002060"/>
                </a:solidFill>
              </a:rPr>
              <a:t>expression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WHEN </a:t>
            </a:r>
            <a:r>
              <a:rPr lang="en-IN" sz="2400" b="1" dirty="0" smtClean="0">
                <a:solidFill>
                  <a:srgbClr val="002060"/>
                </a:solidFill>
              </a:rPr>
              <a:t>value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THEN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WHEN </a:t>
            </a:r>
            <a:r>
              <a:rPr lang="en-IN" sz="2400" b="1" dirty="0" smtClean="0">
                <a:solidFill>
                  <a:srgbClr val="002060"/>
                </a:solidFill>
              </a:rPr>
              <a:t>value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THEN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...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ELSE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 CASE;</a:t>
            </a:r>
            <a:endParaRPr lang="en-IN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Program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WAP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02060"/>
                </a:solidFill>
              </a:rPr>
              <a:t>accept</a:t>
            </a:r>
            <a:r>
              <a:rPr lang="en-US" dirty="0" smtClean="0"/>
              <a:t> an </a:t>
            </a:r>
            <a:r>
              <a:rPr lang="en-US" b="1" dirty="0" smtClean="0">
                <a:solidFill>
                  <a:srgbClr val="7030A0"/>
                </a:solidFill>
              </a:rPr>
              <a:t>integer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check</a:t>
            </a:r>
            <a:r>
              <a:rPr lang="en-US" dirty="0" smtClean="0"/>
              <a:t> whether it is </a:t>
            </a:r>
            <a:r>
              <a:rPr lang="en-US" b="1" dirty="0" smtClean="0">
                <a:solidFill>
                  <a:srgbClr val="0070C0"/>
                </a:solidFill>
              </a:rPr>
              <a:t>even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0070C0"/>
                </a:solidFill>
              </a:rPr>
              <a:t>odd</a:t>
            </a:r>
            <a:r>
              <a:rPr lang="en-US" dirty="0" smtClean="0"/>
              <a:t> using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Simple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CASE</a:t>
            </a:r>
            <a:r>
              <a:rPr lang="en-US" dirty="0" smtClean="0"/>
              <a:t> statement.</a:t>
            </a:r>
            <a:endParaRPr lang="en-IN" dirty="0"/>
          </a:p>
        </p:txBody>
      </p:sp>
      <p:pic>
        <p:nvPicPr>
          <p:cNvPr id="9" name="Picture 8" descr="plsq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928934"/>
            <a:ext cx="8715436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Searched CASE Statement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The searched </a:t>
            </a:r>
            <a:r>
              <a:rPr lang="en-IN" sz="2400" b="1" dirty="0" smtClean="0">
                <a:solidFill>
                  <a:srgbClr val="7030A0"/>
                </a:solidFill>
              </a:rPr>
              <a:t>CASE</a:t>
            </a:r>
            <a:r>
              <a:rPr lang="en-IN" sz="2400" dirty="0" smtClean="0"/>
              <a:t> statement </a:t>
            </a:r>
            <a:r>
              <a:rPr lang="en-IN" sz="2400" b="1" dirty="0" smtClean="0">
                <a:solidFill>
                  <a:srgbClr val="00B050"/>
                </a:solidFill>
              </a:rPr>
              <a:t>evaluates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multiple Boolean expressions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70C0"/>
                </a:solidFill>
              </a:rPr>
              <a:t>executes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sequence of statements </a:t>
            </a:r>
            <a:r>
              <a:rPr lang="en-IN" sz="2400" dirty="0" smtClean="0"/>
              <a:t>associated with the </a:t>
            </a: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</a:rPr>
              <a:t>first condition </a:t>
            </a:r>
            <a:r>
              <a:rPr lang="en-IN" sz="2400" dirty="0" smtClean="0"/>
              <a:t>that evaluates to </a:t>
            </a:r>
            <a:r>
              <a:rPr lang="en-IN" sz="2400" b="1" dirty="0" smtClean="0">
                <a:solidFill>
                  <a:schemeClr val="accent1"/>
                </a:solidFill>
              </a:rPr>
              <a:t>TRUE</a:t>
            </a:r>
            <a:r>
              <a:rPr lang="en-IN" sz="2400" dirty="0" smtClean="0"/>
              <a:t>. </a:t>
            </a:r>
          </a:p>
          <a:p>
            <a:r>
              <a:rPr lang="en-IN" sz="2400" b="1" u="sng" dirty="0" smtClean="0">
                <a:solidFill>
                  <a:srgbClr val="0070C0"/>
                </a:solidFill>
              </a:rPr>
              <a:t>Syntax: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CASE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WHEN </a:t>
            </a:r>
            <a:r>
              <a:rPr lang="en-IN" sz="2400" b="1" dirty="0" smtClean="0">
                <a:solidFill>
                  <a:srgbClr val="002060"/>
                </a:solidFill>
              </a:rPr>
              <a:t>condition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THEN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WHEN </a:t>
            </a:r>
            <a:r>
              <a:rPr lang="en-IN" sz="2400" b="1" dirty="0" smtClean="0">
                <a:solidFill>
                  <a:srgbClr val="002060"/>
                </a:solidFill>
              </a:rPr>
              <a:t>condition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THEN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...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ELSE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 CASE;</a:t>
            </a:r>
            <a:endParaRPr lang="en-IN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Program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WAP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02060"/>
                </a:solidFill>
              </a:rPr>
              <a:t>accept</a:t>
            </a:r>
            <a:r>
              <a:rPr lang="en-US" dirty="0" smtClean="0"/>
              <a:t> an </a:t>
            </a:r>
            <a:r>
              <a:rPr lang="en-US" b="1" dirty="0" smtClean="0">
                <a:solidFill>
                  <a:srgbClr val="7030A0"/>
                </a:solidFill>
              </a:rPr>
              <a:t>integer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check</a:t>
            </a:r>
            <a:r>
              <a:rPr lang="en-US" dirty="0" smtClean="0"/>
              <a:t> whether it is </a:t>
            </a:r>
            <a:r>
              <a:rPr lang="en-US" b="1" dirty="0" smtClean="0">
                <a:solidFill>
                  <a:srgbClr val="0070C0"/>
                </a:solidFill>
              </a:rPr>
              <a:t>even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0070C0"/>
                </a:solidFill>
              </a:rPr>
              <a:t>odd</a:t>
            </a:r>
            <a:r>
              <a:rPr lang="en-US" dirty="0" smtClean="0"/>
              <a:t> using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Searched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CASE</a:t>
            </a:r>
            <a:r>
              <a:rPr lang="en-US" dirty="0" smtClean="0"/>
              <a:t> statement.</a:t>
            </a:r>
            <a:endParaRPr lang="en-IN" dirty="0"/>
          </a:p>
        </p:txBody>
      </p:sp>
      <p:pic>
        <p:nvPicPr>
          <p:cNvPr id="9" name="Picture 8" descr="plsq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857497"/>
            <a:ext cx="8715436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Program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WAP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02060"/>
                </a:solidFill>
              </a:rPr>
              <a:t>accept</a:t>
            </a:r>
            <a:r>
              <a:rPr lang="en-US" dirty="0" smtClean="0"/>
              <a:t> an </a:t>
            </a:r>
            <a:r>
              <a:rPr lang="en-US" b="1" dirty="0" smtClean="0">
                <a:solidFill>
                  <a:srgbClr val="7030A0"/>
                </a:solidFill>
              </a:rPr>
              <a:t>integer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check</a:t>
            </a:r>
            <a:r>
              <a:rPr lang="en-US" dirty="0" smtClean="0"/>
              <a:t> whether it is a </a:t>
            </a:r>
            <a:r>
              <a:rPr lang="en-US" b="1" dirty="0" smtClean="0">
                <a:solidFill>
                  <a:srgbClr val="0070C0"/>
                </a:solidFill>
              </a:rPr>
              <a:t>single digit number </a:t>
            </a:r>
            <a:r>
              <a:rPr lang="en-US" dirty="0" smtClean="0"/>
              <a:t>or a </a:t>
            </a:r>
            <a:r>
              <a:rPr lang="en-US" b="1" dirty="0" smtClean="0">
                <a:solidFill>
                  <a:srgbClr val="0070C0"/>
                </a:solidFill>
              </a:rPr>
              <a:t>double digit number </a:t>
            </a:r>
            <a:r>
              <a:rPr lang="en-US" dirty="0" smtClean="0"/>
              <a:t>or a </a:t>
            </a:r>
            <a:r>
              <a:rPr lang="en-US" b="1" dirty="0" smtClean="0">
                <a:solidFill>
                  <a:srgbClr val="0070C0"/>
                </a:solidFill>
              </a:rPr>
              <a:t>triple digit number</a:t>
            </a:r>
            <a:r>
              <a:rPr lang="en-US" dirty="0" smtClean="0"/>
              <a:t> or a number with </a:t>
            </a:r>
            <a:r>
              <a:rPr lang="en-US" b="1" dirty="0" smtClean="0">
                <a:solidFill>
                  <a:srgbClr val="0070C0"/>
                </a:solidFill>
              </a:rPr>
              <a:t>more than 3 digits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9" name="Picture 8" descr="plsq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49" y="2857497"/>
            <a:ext cx="8605301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Conditions In PL-SQL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Varieties Of If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Varieties Of Case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smtClean="0">
                <a:solidFill>
                  <a:srgbClr val="7030A0"/>
                </a:solidFill>
                <a:latin typeface="Corbel" pitchFamily="34" charset="0"/>
              </a:rPr>
              <a:t>Programs</a:t>
            </a: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 Program To Add 2 </a:t>
            </a:r>
            <a:r>
              <a:rPr lang="en-US" sz="3200" b="1" dirty="0" err="1" smtClean="0"/>
              <a:t>Nos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plsql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492922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PL-SQL Conditions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PL-SQL</a:t>
            </a:r>
            <a:r>
              <a:rPr lang="en-IN" sz="2400" dirty="0" smtClean="0"/>
              <a:t>  provides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types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7030A0"/>
                </a:solidFill>
              </a:rPr>
              <a:t>decision making statements</a:t>
            </a:r>
            <a:r>
              <a:rPr lang="en-IN" sz="2400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sz="2400" b="1" dirty="0" smtClean="0"/>
              <a:t>IF-THEN</a:t>
            </a:r>
          </a:p>
          <a:p>
            <a:pPr lvl="1"/>
            <a:endParaRPr lang="en-IN" sz="2400" b="1" dirty="0" smtClean="0"/>
          </a:p>
          <a:p>
            <a:pPr lvl="1"/>
            <a:r>
              <a:rPr lang="en-IN" sz="2400" b="1" dirty="0" smtClean="0"/>
              <a:t>IF-THEN-ELSE</a:t>
            </a:r>
          </a:p>
          <a:p>
            <a:pPr lvl="1"/>
            <a:endParaRPr lang="en-IN" sz="2400" b="1" dirty="0" smtClean="0"/>
          </a:p>
          <a:p>
            <a:pPr lvl="1"/>
            <a:r>
              <a:rPr lang="en-IN" sz="2400" b="1" dirty="0" smtClean="0"/>
              <a:t>IF-THEN-ELSIF</a:t>
            </a:r>
          </a:p>
          <a:p>
            <a:pPr lvl="1"/>
            <a:endParaRPr lang="en-IN" sz="2400" b="1" dirty="0" smtClean="0"/>
          </a:p>
          <a:p>
            <a:pPr lvl="1"/>
            <a:r>
              <a:rPr lang="en-IN" sz="2400" b="1" dirty="0" smtClean="0"/>
              <a:t>NESTED-IF</a:t>
            </a:r>
          </a:p>
          <a:p>
            <a:pPr lvl="1"/>
            <a:endParaRPr lang="en-IN" sz="2400" b="1" dirty="0" smtClean="0"/>
          </a:p>
          <a:p>
            <a:pPr lvl="1"/>
            <a:r>
              <a:rPr lang="en-IN" sz="2400" b="1" dirty="0" smtClean="0"/>
              <a:t>CASE</a:t>
            </a:r>
          </a:p>
          <a:p>
            <a:pPr lvl="1"/>
            <a:endParaRPr lang="en-IN" sz="2400" b="1" dirty="0" smtClean="0"/>
          </a:p>
          <a:p>
            <a:pPr lvl="1"/>
            <a:r>
              <a:rPr lang="en-IN" sz="2400" b="1" dirty="0" smtClean="0"/>
              <a:t>SEARCHED CASE</a:t>
            </a:r>
            <a:endParaRPr lang="en-IN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IF-THEN Statement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7030A0"/>
                </a:solidFill>
              </a:rPr>
              <a:t>IF statement</a:t>
            </a:r>
            <a:r>
              <a:rPr lang="en-IN" sz="2400" dirty="0" smtClean="0"/>
              <a:t> associates a </a:t>
            </a:r>
            <a:r>
              <a:rPr lang="en-IN" sz="2400" b="1" dirty="0" smtClean="0">
                <a:solidFill>
                  <a:srgbClr val="C00000"/>
                </a:solidFill>
              </a:rPr>
              <a:t>condition</a:t>
            </a:r>
            <a:r>
              <a:rPr lang="en-IN" sz="2400" dirty="0" smtClean="0"/>
              <a:t> with a </a:t>
            </a:r>
            <a:r>
              <a:rPr lang="en-IN" sz="2400" b="1" dirty="0" smtClean="0">
                <a:solidFill>
                  <a:srgbClr val="0070C0"/>
                </a:solidFill>
              </a:rPr>
              <a:t>sequence of statements</a:t>
            </a:r>
            <a:r>
              <a:rPr lang="en-IN" sz="2400" dirty="0" smtClean="0"/>
              <a:t> enclosed by the keywords </a:t>
            </a:r>
            <a:r>
              <a:rPr lang="en-IN" sz="2400" b="1" dirty="0" smtClean="0">
                <a:solidFill>
                  <a:srgbClr val="7030A0"/>
                </a:solidFill>
              </a:rPr>
              <a:t>THEN</a:t>
            </a:r>
            <a:r>
              <a:rPr lang="en-IN" sz="2400" dirty="0" smtClean="0"/>
              <a:t> and </a:t>
            </a:r>
            <a:r>
              <a:rPr lang="en-IN" sz="2400" b="1" dirty="0" smtClean="0">
                <a:solidFill>
                  <a:srgbClr val="7030A0"/>
                </a:solidFill>
              </a:rPr>
              <a:t>END IF</a:t>
            </a:r>
            <a:r>
              <a:rPr lang="en-IN" sz="2400" dirty="0" smtClean="0"/>
              <a:t>. </a:t>
            </a: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Syntax: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en-IN" sz="2400" b="1" dirty="0" smtClean="0">
                <a:solidFill>
                  <a:srgbClr val="002060"/>
                </a:solidFill>
              </a:rPr>
              <a:t>condition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THEN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 IF; </a:t>
            </a:r>
            <a:endParaRPr lang="en-IN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7030A0"/>
                </a:solidFill>
              </a:rPr>
              <a:t>IF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2060"/>
                </a:solidFill>
              </a:rPr>
              <a:t>condition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00B050"/>
                </a:solidFill>
              </a:rPr>
              <a:t>true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C00000"/>
                </a:solidFill>
              </a:rPr>
              <a:t>statements</a:t>
            </a:r>
            <a:r>
              <a:rPr lang="en-IN" sz="2400" dirty="0" smtClean="0"/>
              <a:t> get </a:t>
            </a:r>
            <a:r>
              <a:rPr lang="en-IN" sz="2400" b="1" dirty="0" smtClean="0">
                <a:solidFill>
                  <a:srgbClr val="0070C0"/>
                </a:solidFill>
              </a:rPr>
              <a:t>executed</a:t>
            </a:r>
            <a:r>
              <a:rPr lang="en-IN" sz="2400" dirty="0" smtClean="0"/>
              <a:t> and if the </a:t>
            </a:r>
            <a:r>
              <a:rPr lang="en-IN" sz="2400" b="1" dirty="0" smtClean="0">
                <a:solidFill>
                  <a:srgbClr val="002060"/>
                </a:solidFill>
              </a:rPr>
              <a:t>condition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00B050"/>
                </a:solidFill>
              </a:rPr>
              <a:t>false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7030A0"/>
                </a:solidFill>
              </a:rPr>
              <a:t>NULL</a:t>
            </a:r>
            <a:r>
              <a:rPr lang="en-IN" sz="2400" dirty="0" smtClean="0"/>
              <a:t> then the </a:t>
            </a:r>
            <a:r>
              <a:rPr lang="en-IN" sz="2400" b="1" dirty="0" smtClean="0">
                <a:solidFill>
                  <a:srgbClr val="7030A0"/>
                </a:solidFill>
              </a:rPr>
              <a:t>IF statement </a:t>
            </a:r>
            <a:r>
              <a:rPr lang="en-IN" sz="2400" b="1" dirty="0" smtClean="0">
                <a:solidFill>
                  <a:srgbClr val="002060"/>
                </a:solidFill>
              </a:rPr>
              <a:t>does nothing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IF-THEN-ELSE </a:t>
            </a:r>
            <a:br>
              <a:rPr lang="en-US" sz="2800" b="1" dirty="0" smtClean="0"/>
            </a:br>
            <a:r>
              <a:rPr lang="en-US" sz="2800" b="1" dirty="0" smtClean="0"/>
              <a:t>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sequence</a:t>
            </a:r>
            <a:r>
              <a:rPr lang="en-IN" sz="2400" dirty="0" smtClean="0"/>
              <a:t> of </a:t>
            </a:r>
            <a:r>
              <a:rPr lang="en-IN" sz="2400" b="1" dirty="0" smtClean="0">
                <a:solidFill>
                  <a:srgbClr val="7030A0"/>
                </a:solidFill>
              </a:rPr>
              <a:t>IF-THEN</a:t>
            </a:r>
            <a:r>
              <a:rPr lang="en-IN" sz="2400" dirty="0" smtClean="0"/>
              <a:t> statements can be </a:t>
            </a:r>
            <a:r>
              <a:rPr lang="en-IN" sz="2400" b="1" dirty="0" smtClean="0">
                <a:solidFill>
                  <a:srgbClr val="00B050"/>
                </a:solidFill>
              </a:rPr>
              <a:t>followed by </a:t>
            </a:r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002060"/>
                </a:solidFill>
              </a:rPr>
              <a:t>optional sequence </a:t>
            </a:r>
            <a:r>
              <a:rPr lang="en-IN" sz="2400" dirty="0" smtClean="0"/>
              <a:t>of </a:t>
            </a:r>
            <a:r>
              <a:rPr lang="en-IN" sz="2400" b="1" dirty="0" smtClean="0">
                <a:solidFill>
                  <a:srgbClr val="7030A0"/>
                </a:solidFill>
              </a:rPr>
              <a:t>ELSE</a:t>
            </a:r>
            <a:r>
              <a:rPr lang="en-IN" sz="2400" dirty="0" smtClean="0"/>
              <a:t> statements, which </a:t>
            </a:r>
            <a:r>
              <a:rPr lang="en-IN" sz="2400" b="1" dirty="0" smtClean="0">
                <a:solidFill>
                  <a:srgbClr val="0070C0"/>
                </a:solidFill>
              </a:rPr>
              <a:t>execute</a:t>
            </a:r>
            <a:r>
              <a:rPr lang="en-IN" sz="2400" dirty="0" smtClean="0"/>
              <a:t> when the condition is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IN" sz="2400" dirty="0" smtClean="0"/>
              <a:t>.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Syntax: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en-IN" sz="2400" b="1" dirty="0" smtClean="0">
                <a:solidFill>
                  <a:srgbClr val="002060"/>
                </a:solidFill>
              </a:rPr>
              <a:t>condition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THEN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ELSE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 IF;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IF-THEN-ELSIF </a:t>
            </a:r>
            <a:br>
              <a:rPr lang="en-US" sz="2800" b="1" dirty="0" smtClean="0"/>
            </a:br>
            <a:r>
              <a:rPr lang="en-US" sz="2800" b="1" dirty="0" smtClean="0"/>
              <a:t>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7030A0"/>
                </a:solidFill>
              </a:rPr>
              <a:t>IF-THEN-ELSIF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statement</a:t>
            </a:r>
            <a:r>
              <a:rPr lang="en-IN" sz="2400" dirty="0" smtClean="0"/>
              <a:t> allows us to </a:t>
            </a:r>
            <a:r>
              <a:rPr lang="en-IN" sz="2400" b="1" dirty="0" smtClean="0">
                <a:solidFill>
                  <a:srgbClr val="00B050"/>
                </a:solidFill>
              </a:rPr>
              <a:t>choose</a:t>
            </a:r>
            <a:r>
              <a:rPr lang="en-IN" sz="2400" dirty="0" smtClean="0"/>
              <a:t> between </a:t>
            </a:r>
            <a:r>
              <a:rPr lang="en-IN" sz="2400" b="1" dirty="0" smtClean="0">
                <a:solidFill>
                  <a:srgbClr val="C00000"/>
                </a:solidFill>
              </a:rPr>
              <a:t>several alternatives</a:t>
            </a:r>
            <a:r>
              <a:rPr lang="en-IN" sz="2400" dirty="0" smtClean="0"/>
              <a:t>.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Syntax: 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en-IN" sz="2400" b="1" dirty="0" smtClean="0">
                <a:solidFill>
                  <a:srgbClr val="002060"/>
                </a:solidFill>
              </a:rPr>
              <a:t>condition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THEN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ELSIF </a:t>
            </a:r>
            <a:r>
              <a:rPr lang="en-IN" sz="2400" b="1" dirty="0" smtClean="0">
                <a:solidFill>
                  <a:srgbClr val="002060"/>
                </a:solidFill>
              </a:rPr>
              <a:t>condition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THEN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ELSE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 IF;</a:t>
            </a:r>
          </a:p>
          <a:p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NESTED IF Statement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PL/SQL</a:t>
            </a:r>
            <a:r>
              <a:rPr lang="en-IN" sz="2400" dirty="0" smtClean="0"/>
              <a:t> allows us to </a:t>
            </a:r>
            <a:r>
              <a:rPr lang="en-IN" sz="2400" b="1" dirty="0" smtClean="0">
                <a:solidFill>
                  <a:srgbClr val="C00000"/>
                </a:solidFill>
              </a:rPr>
              <a:t>nest</a:t>
            </a:r>
            <a:r>
              <a:rPr lang="en-IN" sz="2400" dirty="0" smtClean="0"/>
              <a:t> the </a:t>
            </a:r>
            <a:r>
              <a:rPr lang="en-IN" sz="2400" b="1" dirty="0" smtClean="0">
                <a:solidFill>
                  <a:srgbClr val="7030A0"/>
                </a:solidFill>
              </a:rPr>
              <a:t>IF-ELSE</a:t>
            </a:r>
            <a:r>
              <a:rPr lang="en-IN" sz="2400" dirty="0" smtClean="0"/>
              <a:t> statements, </a:t>
            </a:r>
            <a:r>
              <a:rPr lang="en-IN" sz="2400" b="1" dirty="0" smtClean="0">
                <a:solidFill>
                  <a:srgbClr val="002060"/>
                </a:solidFill>
              </a:rPr>
              <a:t>which means </a:t>
            </a:r>
            <a:r>
              <a:rPr lang="en-IN" sz="2400" dirty="0" smtClean="0"/>
              <a:t>we  can use one </a:t>
            </a:r>
            <a:r>
              <a:rPr lang="en-IN" sz="2400" b="1" dirty="0" smtClean="0">
                <a:solidFill>
                  <a:srgbClr val="7030A0"/>
                </a:solidFill>
              </a:rPr>
              <a:t>IF</a:t>
            </a:r>
            <a:r>
              <a:rPr lang="en-IN" sz="2400" dirty="0" smtClean="0"/>
              <a:t> or </a:t>
            </a:r>
            <a:r>
              <a:rPr lang="en-IN" sz="2400" b="1" dirty="0" smtClean="0">
                <a:solidFill>
                  <a:srgbClr val="7030A0"/>
                </a:solidFill>
              </a:rPr>
              <a:t>ELSE IF</a:t>
            </a:r>
            <a:r>
              <a:rPr lang="en-IN" sz="2400" dirty="0" smtClean="0"/>
              <a:t> statement </a:t>
            </a:r>
            <a:r>
              <a:rPr lang="en-IN" sz="2400" b="1" dirty="0" smtClean="0">
                <a:solidFill>
                  <a:srgbClr val="C00000"/>
                </a:solidFill>
              </a:rPr>
              <a:t>inside another </a:t>
            </a:r>
            <a:r>
              <a:rPr lang="en-IN" sz="2400" b="1" dirty="0" smtClean="0">
                <a:solidFill>
                  <a:srgbClr val="7030A0"/>
                </a:solidFill>
              </a:rPr>
              <a:t>IF</a:t>
            </a:r>
            <a:r>
              <a:rPr lang="en-IN" sz="2400" dirty="0" smtClean="0"/>
              <a:t> or </a:t>
            </a:r>
            <a:r>
              <a:rPr lang="en-IN" sz="2400" b="1" dirty="0" smtClean="0">
                <a:solidFill>
                  <a:srgbClr val="7030A0"/>
                </a:solidFill>
              </a:rPr>
              <a:t>ELSE </a:t>
            </a:r>
            <a:r>
              <a:rPr lang="en-IN" sz="2400" dirty="0" smtClean="0"/>
              <a:t> statement(s).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Syntax: 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en-IN" sz="2400" b="1" dirty="0" smtClean="0">
                <a:solidFill>
                  <a:srgbClr val="002060"/>
                </a:solidFill>
              </a:rPr>
              <a:t>condition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THEN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IF </a:t>
            </a:r>
            <a:r>
              <a:rPr lang="en-IN" sz="2400" b="1" dirty="0" smtClean="0">
                <a:solidFill>
                  <a:srgbClr val="002060"/>
                </a:solidFill>
              </a:rPr>
              <a:t>condition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THEN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ELSE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END IF;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 IF;</a:t>
            </a:r>
          </a:p>
          <a:p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Program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WAP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02060"/>
                </a:solidFill>
              </a:rPr>
              <a:t>accept</a:t>
            </a:r>
            <a:r>
              <a:rPr lang="en-US" dirty="0" smtClean="0"/>
              <a:t> an </a:t>
            </a:r>
            <a:r>
              <a:rPr lang="en-US" b="1" dirty="0" smtClean="0">
                <a:solidFill>
                  <a:srgbClr val="7030A0"/>
                </a:solidFill>
              </a:rPr>
              <a:t>integer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check</a:t>
            </a:r>
            <a:r>
              <a:rPr lang="en-US" dirty="0" smtClean="0"/>
              <a:t> whether it is </a:t>
            </a:r>
            <a:r>
              <a:rPr lang="en-US" b="1" dirty="0" smtClean="0">
                <a:solidFill>
                  <a:srgbClr val="0070C0"/>
                </a:solidFill>
              </a:rPr>
              <a:t>even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0070C0"/>
                </a:solidFill>
              </a:rPr>
              <a:t>odd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9" name="Picture 8" descr="plsq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928934"/>
            <a:ext cx="8715436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9142</TotalTime>
  <Words>162</Words>
  <Application>Microsoft Office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Slide 1</vt:lpstr>
      <vt:lpstr>Today’s Agenda</vt:lpstr>
      <vt:lpstr> A Program To Add 2 Nos</vt:lpstr>
      <vt:lpstr> PL-SQL Conditions</vt:lpstr>
      <vt:lpstr> The IF-THEN Statement</vt:lpstr>
      <vt:lpstr> The IF-THEN-ELSE  Statement</vt:lpstr>
      <vt:lpstr> The IF-THEN-ELSIF  Statement</vt:lpstr>
      <vt:lpstr> The NESTED IF Statement</vt:lpstr>
      <vt:lpstr> Program</vt:lpstr>
      <vt:lpstr> Program</vt:lpstr>
      <vt:lpstr> Program</vt:lpstr>
      <vt:lpstr> The CASE Statement</vt:lpstr>
      <vt:lpstr> The CASE Statement</vt:lpstr>
      <vt:lpstr> Program</vt:lpstr>
      <vt:lpstr> Searched CASE Statement</vt:lpstr>
      <vt:lpstr> Program</vt:lpstr>
      <vt:lpstr>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818</cp:revision>
  <dcterms:created xsi:type="dcterms:W3CDTF">2015-12-21T13:46:48Z</dcterms:created>
  <dcterms:modified xsi:type="dcterms:W3CDTF">2020-08-24T04:23:19Z</dcterms:modified>
</cp:coreProperties>
</file>