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1042" r:id="rId4"/>
    <p:sldId id="1057" r:id="rId5"/>
    <p:sldId id="1072" r:id="rId6"/>
    <p:sldId id="1061" r:id="rId7"/>
    <p:sldId id="1073" r:id="rId8"/>
    <p:sldId id="1062" r:id="rId9"/>
    <p:sldId id="1063" r:id="rId10"/>
    <p:sldId id="1074" r:id="rId11"/>
    <p:sldId id="1075" r:id="rId12"/>
    <p:sldId id="1064" r:id="rId13"/>
    <p:sldId id="1076" r:id="rId14"/>
    <p:sldId id="1077" r:id="rId15"/>
    <p:sldId id="1079" r:id="rId16"/>
    <p:sldId id="1080" r:id="rId17"/>
    <p:sldId id="1065" r:id="rId18"/>
    <p:sldId id="1081" r:id="rId19"/>
    <p:sldId id="1082" r:id="rId20"/>
    <p:sldId id="1068" r:id="rId21"/>
    <p:sldId id="10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39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WAP</a:t>
            </a:r>
            <a:r>
              <a:rPr lang="en-US" dirty="0" smtClean="0"/>
              <a:t> to print </a:t>
            </a:r>
            <a:r>
              <a:rPr lang="en-US" b="1" dirty="0" smtClean="0">
                <a:solidFill>
                  <a:srgbClr val="C00000"/>
                </a:solidFill>
              </a:rPr>
              <a:t>first 10 natural numbers </a:t>
            </a:r>
            <a:r>
              <a:rPr lang="en-US" dirty="0" smtClean="0"/>
              <a:t>using </a:t>
            </a:r>
            <a:r>
              <a:rPr lang="en-US" b="1" dirty="0" smtClean="0">
                <a:solidFill>
                  <a:srgbClr val="0070C0"/>
                </a:solidFill>
              </a:rPr>
              <a:t>WHILE loop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6" y="3078894"/>
            <a:ext cx="8463909" cy="3279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Redesign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C00000"/>
                </a:solidFill>
              </a:rPr>
              <a:t>factorial program </a:t>
            </a:r>
            <a:r>
              <a:rPr lang="en-US" dirty="0" smtClean="0"/>
              <a:t>using </a:t>
            </a:r>
            <a:r>
              <a:rPr lang="en-US" b="1" dirty="0" smtClean="0">
                <a:solidFill>
                  <a:srgbClr val="0070C0"/>
                </a:solidFill>
              </a:rPr>
              <a:t>WHILE loop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41" y="3078894"/>
            <a:ext cx="8554080" cy="3279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FOR Loop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FOR LOOP</a:t>
            </a:r>
            <a:r>
              <a:rPr lang="en-IN" sz="2400" dirty="0" smtClean="0"/>
              <a:t> executes a </a:t>
            </a:r>
            <a:r>
              <a:rPr lang="en-IN" sz="2400" b="1" dirty="0" smtClean="0">
                <a:solidFill>
                  <a:srgbClr val="002060"/>
                </a:solidFill>
              </a:rPr>
              <a:t>sequence of statements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B050"/>
                </a:solidFill>
              </a:rPr>
              <a:t>specified number of times</a:t>
            </a:r>
            <a:r>
              <a:rPr lang="en-IN" sz="2400" dirty="0" smtClean="0"/>
              <a:t>.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IN" sz="2400" b="1" dirty="0" smtClean="0">
                <a:solidFill>
                  <a:srgbClr val="002060"/>
                </a:solidFill>
              </a:rPr>
              <a:t>index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lower_bound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.. </a:t>
            </a:r>
            <a:r>
              <a:rPr lang="en-IN" sz="2400" b="1" dirty="0" err="1" smtClean="0">
                <a:solidFill>
                  <a:srgbClr val="0070C0"/>
                </a:solidFill>
              </a:rPr>
              <a:t>upper_bound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LOOP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B050"/>
                </a:solidFill>
              </a:rPr>
              <a:t>statements</a:t>
            </a:r>
            <a:r>
              <a:rPr lang="en-IN" sz="2400" b="1" dirty="0" smtClean="0">
                <a:solidFill>
                  <a:srgbClr val="00B050"/>
                </a:solidFill>
              </a:rPr>
              <a:t>; 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LOOP;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</a:t>
            </a:r>
            <a:br>
              <a:rPr lang="en-US" sz="2800" b="1" dirty="0" smtClean="0"/>
            </a:br>
            <a:r>
              <a:rPr lang="en-US" sz="2800" b="1" dirty="0" smtClean="0"/>
              <a:t>About 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index</a:t>
            </a:r>
            <a:r>
              <a:rPr lang="en-IN" sz="2400" dirty="0" smtClean="0"/>
              <a:t> is an </a:t>
            </a:r>
            <a:r>
              <a:rPr lang="en-IN" sz="2400" b="1" dirty="0" smtClean="0">
                <a:solidFill>
                  <a:srgbClr val="C00000"/>
                </a:solidFill>
              </a:rPr>
              <a:t>implicit variable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70C0"/>
                </a:solidFill>
              </a:rPr>
              <a:t>local</a:t>
            </a:r>
            <a:r>
              <a:rPr lang="en-IN" sz="2400" dirty="0" smtClean="0"/>
              <a:t> to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LOOP</a:t>
            </a:r>
            <a:r>
              <a:rPr lang="en-IN" sz="2400" dirty="0" smtClean="0"/>
              <a:t> statement.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 smtClean="0"/>
              <a:t>other words,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00B050"/>
                </a:solidFill>
              </a:rPr>
              <a:t>cannot </a:t>
            </a:r>
            <a:r>
              <a:rPr lang="en-IN" sz="2400" b="1" dirty="0" smtClean="0">
                <a:solidFill>
                  <a:srgbClr val="00B050"/>
                </a:solidFill>
              </a:rPr>
              <a:t>reference </a:t>
            </a:r>
            <a:r>
              <a:rPr lang="en-IN" sz="2400" dirty="0" smtClean="0"/>
              <a:t>it </a:t>
            </a:r>
            <a:r>
              <a:rPr lang="en-IN" sz="2400" b="1" dirty="0" smtClean="0">
                <a:solidFill>
                  <a:srgbClr val="0070C0"/>
                </a:solidFill>
              </a:rPr>
              <a:t>outside the loop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</a:t>
            </a:r>
            <a:br>
              <a:rPr lang="en-US" sz="2800" b="1" dirty="0" smtClean="0"/>
            </a:br>
            <a:r>
              <a:rPr lang="en-US" sz="2800" b="1" dirty="0" smtClean="0"/>
              <a:t>About 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Inside</a:t>
            </a:r>
            <a:r>
              <a:rPr lang="en-IN" sz="2400" dirty="0" smtClean="0"/>
              <a:t>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r>
              <a:rPr lang="en-IN" sz="2400" dirty="0" smtClean="0"/>
              <a:t>, </a:t>
            </a:r>
            <a:r>
              <a:rPr lang="en-IN" sz="2400" dirty="0" smtClean="0"/>
              <a:t>we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rgbClr val="00B050"/>
                </a:solidFill>
              </a:rPr>
              <a:t>reference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index</a:t>
            </a:r>
            <a:r>
              <a:rPr lang="en-IN" sz="2400" dirty="0" smtClean="0"/>
              <a:t> but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7030A0"/>
                </a:solidFill>
              </a:rPr>
              <a:t>cannot change </a:t>
            </a:r>
            <a:r>
              <a:rPr lang="en-IN" sz="2400" dirty="0" smtClean="0"/>
              <a:t>its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After</a:t>
            </a:r>
            <a:r>
              <a:rPr lang="en-IN" sz="2400" dirty="0" smtClean="0"/>
              <a:t> </a:t>
            </a:r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LOOP</a:t>
            </a:r>
            <a:r>
              <a:rPr lang="en-IN" sz="2400" dirty="0" smtClean="0"/>
              <a:t> statement </a:t>
            </a:r>
            <a:r>
              <a:rPr lang="en-IN" sz="2400" b="1" dirty="0" smtClean="0">
                <a:solidFill>
                  <a:srgbClr val="7030A0"/>
                </a:solidFill>
              </a:rPr>
              <a:t>executes</a:t>
            </a:r>
            <a:r>
              <a:rPr lang="en-IN" sz="2400" dirty="0" smtClean="0"/>
              <a:t>, the </a:t>
            </a:r>
            <a:r>
              <a:rPr lang="en-IN" sz="2400" b="1" dirty="0" smtClean="0">
                <a:solidFill>
                  <a:srgbClr val="002060"/>
                </a:solidFill>
              </a:rPr>
              <a:t>index</a:t>
            </a:r>
            <a:r>
              <a:rPr lang="en-IN" sz="2400" dirty="0" smtClean="0"/>
              <a:t> becomes </a:t>
            </a:r>
            <a:r>
              <a:rPr lang="en-IN" sz="2400" b="1" dirty="0" smtClean="0">
                <a:solidFill>
                  <a:srgbClr val="00B050"/>
                </a:solidFill>
              </a:rPr>
              <a:t>undefined.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</a:t>
            </a:r>
            <a:br>
              <a:rPr lang="en-US" sz="2800" b="1" dirty="0" smtClean="0"/>
            </a:br>
            <a:r>
              <a:rPr lang="en-US" sz="2800" b="1" dirty="0" smtClean="0"/>
              <a:t>About 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err="1" smtClean="0">
                <a:solidFill>
                  <a:srgbClr val="002060"/>
                </a:solidFill>
              </a:rPr>
              <a:t>lower_bound</a:t>
            </a:r>
            <a:r>
              <a:rPr lang="en-IN" sz="2400" dirty="0" smtClean="0"/>
              <a:t> and </a:t>
            </a:r>
            <a:r>
              <a:rPr lang="en-IN" sz="2400" b="1" dirty="0" err="1" smtClean="0">
                <a:solidFill>
                  <a:srgbClr val="002060"/>
                </a:solidFill>
              </a:rPr>
              <a:t>upper_bound</a:t>
            </a:r>
            <a:r>
              <a:rPr lang="en-IN" sz="2400" dirty="0" smtClean="0"/>
              <a:t> are </a:t>
            </a:r>
            <a:r>
              <a:rPr lang="en-IN" sz="2400" b="1" dirty="0" smtClean="0">
                <a:solidFill>
                  <a:srgbClr val="00B050"/>
                </a:solidFill>
              </a:rPr>
              <a:t>evaluated once </a:t>
            </a:r>
            <a:r>
              <a:rPr lang="en-IN" sz="2400" dirty="0" smtClean="0"/>
              <a:t>when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LOOP</a:t>
            </a:r>
            <a:r>
              <a:rPr lang="en-IN" sz="2400" dirty="0" smtClean="0"/>
              <a:t> statement </a:t>
            </a:r>
            <a:r>
              <a:rPr lang="en-IN" sz="2400" b="1" dirty="0" smtClean="0">
                <a:solidFill>
                  <a:srgbClr val="0070C0"/>
                </a:solidFill>
              </a:rPr>
              <a:t>starts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Their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stored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2060"/>
                </a:solidFill>
              </a:rPr>
              <a:t>temporary PLS_INTEGER</a:t>
            </a:r>
            <a:r>
              <a:rPr lang="en-IN" sz="2400" dirty="0" smtClean="0"/>
              <a:t> values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If</a:t>
            </a:r>
            <a:r>
              <a:rPr lang="en-IN" sz="2400" dirty="0" smtClean="0"/>
              <a:t> we </a:t>
            </a:r>
            <a:r>
              <a:rPr lang="en-IN" sz="2400" b="1" dirty="0" smtClean="0">
                <a:solidFill>
                  <a:srgbClr val="7030A0"/>
                </a:solidFill>
              </a:rPr>
              <a:t>modify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of </a:t>
            </a:r>
            <a:r>
              <a:rPr lang="en-IN" sz="2400" b="1" dirty="0" err="1" smtClean="0">
                <a:solidFill>
                  <a:srgbClr val="002060"/>
                </a:solidFill>
              </a:rPr>
              <a:t>lower_bound</a:t>
            </a:r>
            <a:r>
              <a:rPr lang="en-IN" sz="2400" dirty="0" smtClean="0"/>
              <a:t> or </a:t>
            </a:r>
            <a:r>
              <a:rPr lang="en-IN" sz="2400" b="1" dirty="0" err="1" smtClean="0">
                <a:solidFill>
                  <a:srgbClr val="002060"/>
                </a:solidFill>
              </a:rPr>
              <a:t>upper_bound</a:t>
            </a:r>
            <a:r>
              <a:rPr lang="en-IN" sz="2400" b="1" dirty="0" smtClean="0">
                <a:solidFill>
                  <a:srgbClr val="002060"/>
                </a:solidFill>
              </a:rPr>
              <a:t> </a:t>
            </a:r>
            <a:r>
              <a:rPr lang="en-IN" sz="2400" dirty="0" smtClean="0"/>
              <a:t>inside the loop, the </a:t>
            </a:r>
            <a:r>
              <a:rPr lang="en-IN" sz="2400" b="1" dirty="0" smtClean="0">
                <a:solidFill>
                  <a:srgbClr val="0070C0"/>
                </a:solidFill>
              </a:rPr>
              <a:t>change</a:t>
            </a:r>
            <a:r>
              <a:rPr lang="en-IN" sz="2400" dirty="0" smtClean="0"/>
              <a:t> will have </a:t>
            </a:r>
            <a:r>
              <a:rPr lang="en-IN" sz="2400" b="1" dirty="0" smtClean="0">
                <a:solidFill>
                  <a:srgbClr val="7030A0"/>
                </a:solidFill>
              </a:rPr>
              <a:t>no effect </a:t>
            </a:r>
            <a:r>
              <a:rPr lang="en-IN" sz="2400" dirty="0" smtClean="0"/>
              <a:t>because they are </a:t>
            </a:r>
            <a:r>
              <a:rPr lang="en-IN" sz="2400" b="1" dirty="0" smtClean="0">
                <a:solidFill>
                  <a:srgbClr val="00B050"/>
                </a:solidFill>
              </a:rPr>
              <a:t>evaluated once </a:t>
            </a:r>
            <a:r>
              <a:rPr lang="en-IN" sz="2400" dirty="0" smtClean="0"/>
              <a:t>only </a:t>
            </a:r>
            <a:r>
              <a:rPr lang="en-IN" sz="2400" b="1" dirty="0" smtClean="0">
                <a:solidFill>
                  <a:srgbClr val="C00000"/>
                </a:solidFill>
              </a:rPr>
              <a:t>before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1"/>
                </a:solidFill>
              </a:rPr>
              <a:t>first loop iteration </a:t>
            </a:r>
            <a:r>
              <a:rPr lang="en-IN" sz="2400" dirty="0" smtClean="0"/>
              <a:t>starts.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</a:t>
            </a:r>
            <a:br>
              <a:rPr lang="en-US" sz="2800" b="1" dirty="0" smtClean="0"/>
            </a:br>
            <a:r>
              <a:rPr lang="en-US" sz="2800" b="1" dirty="0" smtClean="0"/>
              <a:t>About 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 </a:t>
            </a:r>
            <a:r>
              <a:rPr lang="en-IN" sz="2400" b="1" dirty="0" smtClean="0">
                <a:solidFill>
                  <a:srgbClr val="002060"/>
                </a:solidFill>
              </a:rPr>
              <a:t>index 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7030A0"/>
                </a:solidFill>
              </a:rPr>
              <a:t>less than</a:t>
            </a:r>
            <a:r>
              <a:rPr lang="en-IN" sz="2400" dirty="0" smtClean="0"/>
              <a:t> </a:t>
            </a:r>
            <a:r>
              <a:rPr lang="en-IN" sz="2400" b="1" dirty="0" err="1" smtClean="0">
                <a:solidFill>
                  <a:srgbClr val="002060"/>
                </a:solidFill>
              </a:rPr>
              <a:t>upper_bound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2060"/>
                </a:solidFill>
              </a:rPr>
              <a:t>index</a:t>
            </a:r>
            <a:r>
              <a:rPr lang="en-IN" sz="2400" dirty="0" smtClean="0"/>
              <a:t> is </a:t>
            </a:r>
            <a:r>
              <a:rPr lang="en-IN" sz="2400" b="1" dirty="0" smtClean="0">
                <a:solidFill>
                  <a:srgbClr val="0070C0"/>
                </a:solidFill>
              </a:rPr>
              <a:t>incremented by one</a:t>
            </a:r>
            <a:r>
              <a:rPr lang="en-IN" sz="2400" dirty="0" smtClean="0"/>
              <a:t>, the </a:t>
            </a:r>
            <a:r>
              <a:rPr lang="en-IN" sz="2400" b="1" dirty="0" smtClean="0">
                <a:solidFill>
                  <a:srgbClr val="C00000"/>
                </a:solidFill>
              </a:rPr>
              <a:t>statements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B050"/>
                </a:solidFill>
              </a:rPr>
              <a:t>execute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7030A0"/>
                </a:solidFill>
              </a:rPr>
              <a:t>control again returns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chemeClr val="accent1"/>
                </a:solidFill>
              </a:rPr>
              <a:t>top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index 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7030A0"/>
                </a:solidFill>
              </a:rPr>
              <a:t>greater than</a:t>
            </a:r>
            <a:r>
              <a:rPr lang="en-IN" sz="2400" dirty="0" smtClean="0"/>
              <a:t> </a:t>
            </a:r>
            <a:r>
              <a:rPr lang="en-IN" sz="2400" b="1" dirty="0" err="1" smtClean="0">
                <a:solidFill>
                  <a:srgbClr val="002060"/>
                </a:solidFill>
              </a:rPr>
              <a:t>upper_bound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B050"/>
                </a:solidFill>
              </a:rPr>
              <a:t>loop terminates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7030A0"/>
                </a:solidFill>
              </a:rPr>
              <a:t>control transfers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chemeClr val="accent1"/>
                </a:solidFill>
              </a:rPr>
              <a:t>statement</a:t>
            </a:r>
            <a:r>
              <a:rPr lang="en-IN" sz="2400" dirty="0" smtClean="0"/>
              <a:t> after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LOOP</a:t>
            </a:r>
            <a:r>
              <a:rPr lang="en-IN" sz="2400" dirty="0" smtClean="0"/>
              <a:t> statement.</a:t>
            </a:r>
          </a:p>
          <a:p>
            <a:endParaRPr lang="en-IN" sz="2400" dirty="0" smtClean="0"/>
          </a:p>
          <a:p>
            <a:r>
              <a:rPr lang="en-IN" sz="2400" dirty="0" smtClean="0"/>
              <a:t>When</a:t>
            </a:r>
            <a:r>
              <a:rPr lang="en-IN" sz="2400" dirty="0" smtClean="0"/>
              <a:t> </a:t>
            </a:r>
            <a:r>
              <a:rPr lang="en-IN" sz="2400" b="1" dirty="0" err="1" smtClean="0">
                <a:solidFill>
                  <a:srgbClr val="002060"/>
                </a:solidFill>
              </a:rPr>
              <a:t>lower_bound</a:t>
            </a:r>
            <a:r>
              <a:rPr lang="en-IN" sz="2400" dirty="0" smtClean="0"/>
              <a:t> is </a:t>
            </a:r>
            <a:r>
              <a:rPr lang="en-IN" sz="2400" b="1" dirty="0" smtClean="0">
                <a:solidFill>
                  <a:srgbClr val="7030A0"/>
                </a:solidFill>
              </a:rPr>
              <a:t>greater than</a:t>
            </a:r>
            <a:r>
              <a:rPr lang="en-IN" sz="2400" dirty="0" smtClean="0"/>
              <a:t> </a:t>
            </a:r>
            <a:r>
              <a:rPr lang="en-IN" sz="2400" b="1" dirty="0" err="1" smtClean="0">
                <a:solidFill>
                  <a:srgbClr val="002060"/>
                </a:solidFill>
              </a:rPr>
              <a:t>upper_bound</a:t>
            </a:r>
            <a:r>
              <a:rPr lang="en-IN" sz="2400" dirty="0" smtClean="0"/>
              <a:t>, the </a:t>
            </a:r>
            <a:r>
              <a:rPr lang="en-IN" sz="2400" b="1" dirty="0" smtClean="0">
                <a:solidFill>
                  <a:srgbClr val="C00000"/>
                </a:solidFill>
              </a:rPr>
              <a:t>statements</a:t>
            </a:r>
            <a:r>
              <a:rPr lang="en-IN" sz="2400" dirty="0" smtClean="0"/>
              <a:t> do not </a:t>
            </a:r>
            <a:r>
              <a:rPr lang="en-IN" sz="2400" b="1" dirty="0" smtClean="0">
                <a:solidFill>
                  <a:srgbClr val="00B050"/>
                </a:solidFill>
              </a:rPr>
              <a:t>execute at all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dirty="0" smtClean="0"/>
              <a:t>print</a:t>
            </a:r>
            <a:r>
              <a:rPr lang="en-US" b="1" dirty="0" smtClean="0">
                <a:solidFill>
                  <a:srgbClr val="002060"/>
                </a:solidFill>
              </a:rPr>
              <a:t> first 10 natural numbers </a:t>
            </a:r>
            <a:r>
              <a:rPr lang="en-US" dirty="0" smtClean="0"/>
              <a:t>using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loop</a:t>
            </a:r>
            <a:endParaRPr lang="en-IN" dirty="0"/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73526"/>
            <a:ext cx="8715436" cy="2884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70C0"/>
                </a:solidFill>
              </a:rPr>
              <a:t>calculate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sum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002060"/>
                </a:solidFill>
              </a:rPr>
              <a:t> first n natural numbers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7030A0"/>
                </a:solidFill>
              </a:rPr>
              <a:t>n</a:t>
            </a:r>
            <a:r>
              <a:rPr lang="en-US" dirty="0" smtClean="0"/>
              <a:t> is to be </a:t>
            </a:r>
            <a:r>
              <a:rPr lang="en-US" b="1" dirty="0" smtClean="0">
                <a:solidFill>
                  <a:srgbClr val="002060"/>
                </a:solidFill>
              </a:rPr>
              <a:t>taken from the user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73526"/>
            <a:ext cx="8715436" cy="2884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70C0"/>
                </a:solidFill>
              </a:rPr>
              <a:t>calculate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power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n </a:t>
            </a:r>
            <a:r>
              <a:rPr lang="en-US" dirty="0" smtClean="0"/>
              <a:t>to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 , </a:t>
            </a:r>
            <a:r>
              <a:rPr lang="en-US" dirty="0" smtClean="0"/>
              <a:t>where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are  to be </a:t>
            </a:r>
            <a:r>
              <a:rPr lang="en-US" b="1" dirty="0" smtClean="0">
                <a:solidFill>
                  <a:srgbClr val="002060"/>
                </a:solidFill>
              </a:rPr>
              <a:t>taken from the user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00372"/>
            <a:ext cx="871543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Loops In PL-SQL</a:t>
            </a: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Basic Loop</a:t>
            </a: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While Loop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For Loop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Running FOR Loop </a:t>
            </a:r>
            <a:br>
              <a:rPr lang="en-US" sz="3200" b="1" dirty="0" smtClean="0"/>
            </a:br>
            <a:r>
              <a:rPr lang="en-US" sz="3200" b="1" dirty="0" smtClean="0"/>
              <a:t>In Reverse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following </a:t>
            </a:r>
            <a:r>
              <a:rPr lang="en-IN" sz="2400" dirty="0" smtClean="0"/>
              <a:t>shows the </a:t>
            </a:r>
            <a:r>
              <a:rPr lang="en-IN" sz="2400" b="1" dirty="0" smtClean="0">
                <a:solidFill>
                  <a:srgbClr val="7030A0"/>
                </a:solidFill>
              </a:rPr>
              <a:t>structure </a:t>
            </a:r>
            <a:r>
              <a:rPr lang="en-IN" sz="2400" dirty="0" smtClean="0"/>
              <a:t>of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LOOP</a:t>
            </a:r>
            <a:r>
              <a:rPr lang="en-IN" sz="2400" dirty="0" smtClean="0"/>
              <a:t> statement with </a:t>
            </a:r>
            <a:r>
              <a:rPr lang="en-IN" sz="2400" b="1" dirty="0" smtClean="0">
                <a:solidFill>
                  <a:srgbClr val="7030A0"/>
                </a:solidFill>
              </a:rPr>
              <a:t>REVERSE</a:t>
            </a:r>
            <a:r>
              <a:rPr lang="en-IN" sz="2400" dirty="0" smtClean="0"/>
              <a:t> keyword</a:t>
            </a:r>
            <a:r>
              <a:rPr lang="en-IN" sz="2400" dirty="0" smtClean="0"/>
              <a:t>: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</a:t>
            </a:r>
            <a:r>
              <a:rPr lang="en-US" sz="2400" b="1" u="sng" dirty="0" smtClean="0">
                <a:solidFill>
                  <a:srgbClr val="0070C0"/>
                </a:solidFill>
              </a:rPr>
              <a:t>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IN" sz="2400" b="1" dirty="0" smtClean="0">
                <a:solidFill>
                  <a:srgbClr val="002060"/>
                </a:solidFill>
              </a:rPr>
              <a:t>index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</a:rPr>
              <a:t>REVERSE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lower_bound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.. </a:t>
            </a:r>
            <a:r>
              <a:rPr lang="en-IN" sz="2400" b="1" dirty="0" err="1" smtClean="0">
                <a:solidFill>
                  <a:srgbClr val="002060"/>
                </a:solidFill>
              </a:rPr>
              <a:t>upper_bound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LOOP </a:t>
            </a:r>
            <a:r>
              <a:rPr lang="en-IN" sz="2400" b="1" dirty="0" smtClean="0">
                <a:solidFill>
                  <a:srgbClr val="002060"/>
                </a:solidFill>
              </a:rPr>
              <a:t>statements;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LOOP;</a:t>
            </a:r>
          </a:p>
          <a:p>
            <a:endParaRPr lang="en-IN" sz="2400" dirty="0" smtClean="0"/>
          </a:p>
          <a:p>
            <a:r>
              <a:rPr lang="en-IN" sz="2400" dirty="0" smtClean="0"/>
              <a:t>With the </a:t>
            </a:r>
            <a:r>
              <a:rPr lang="en-IN" sz="2400" b="1" dirty="0" smtClean="0">
                <a:solidFill>
                  <a:srgbClr val="7030A0"/>
                </a:solidFill>
              </a:rPr>
              <a:t>REVERSE</a:t>
            </a:r>
            <a:r>
              <a:rPr lang="en-IN" sz="2400" dirty="0" smtClean="0"/>
              <a:t> keyword, the </a:t>
            </a:r>
            <a:r>
              <a:rPr lang="en-IN" sz="2400" b="1" dirty="0" smtClean="0">
                <a:solidFill>
                  <a:srgbClr val="002060"/>
                </a:solidFill>
              </a:rPr>
              <a:t>index</a:t>
            </a:r>
            <a:r>
              <a:rPr lang="en-IN" sz="2400" dirty="0" smtClean="0"/>
              <a:t> is </a:t>
            </a:r>
            <a:r>
              <a:rPr lang="en-IN" sz="2400" b="1" dirty="0" smtClean="0">
                <a:solidFill>
                  <a:srgbClr val="0070C0"/>
                </a:solidFill>
              </a:rPr>
              <a:t>set </a:t>
            </a:r>
            <a:r>
              <a:rPr lang="en-IN" sz="2400" b="1" dirty="0" smtClean="0">
                <a:solidFill>
                  <a:srgbClr val="0070C0"/>
                </a:solidFill>
              </a:rPr>
              <a:t>to </a:t>
            </a:r>
            <a:r>
              <a:rPr lang="en-IN" sz="2400" b="1" dirty="0" err="1" smtClean="0">
                <a:solidFill>
                  <a:srgbClr val="002060"/>
                </a:solidFill>
              </a:rPr>
              <a:t>upper_bound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decreased</a:t>
            </a:r>
            <a:r>
              <a:rPr lang="en-IN" sz="2400" dirty="0" smtClean="0"/>
              <a:t> by </a:t>
            </a:r>
            <a:r>
              <a:rPr lang="en-IN" sz="2400" b="1" dirty="0" smtClean="0">
                <a:solidFill>
                  <a:srgbClr val="0070C0"/>
                </a:solidFill>
              </a:rPr>
              <a:t>one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each loop iteration </a:t>
            </a:r>
            <a:r>
              <a:rPr lang="en-IN" sz="2400" b="1" dirty="0" smtClean="0">
                <a:solidFill>
                  <a:srgbClr val="00B050"/>
                </a:solidFill>
              </a:rPr>
              <a:t>until it </a:t>
            </a:r>
            <a:r>
              <a:rPr lang="en-IN" sz="2400" b="1" dirty="0" smtClean="0">
                <a:solidFill>
                  <a:srgbClr val="00B050"/>
                </a:solidFill>
              </a:rPr>
              <a:t>reaches </a:t>
            </a:r>
            <a:r>
              <a:rPr lang="en-IN" sz="2400" b="1" dirty="0" err="1" smtClean="0">
                <a:solidFill>
                  <a:srgbClr val="002060"/>
                </a:solidFill>
              </a:rPr>
              <a:t>lower_bound</a:t>
            </a:r>
            <a:r>
              <a:rPr lang="en-IN" sz="2400" b="1" dirty="0" smtClean="0">
                <a:solidFill>
                  <a:srgbClr val="002060"/>
                </a:solidFill>
              </a:rPr>
              <a:t>.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loopdemo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22592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LOOPs In PL-SQL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PL-SQL</a:t>
            </a:r>
            <a:r>
              <a:rPr lang="en-IN" sz="2400" dirty="0" smtClean="0"/>
              <a:t>  provides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types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looping statements</a:t>
            </a:r>
            <a:endParaRPr lang="en-IN" sz="2400" dirty="0" smtClean="0"/>
          </a:p>
          <a:p>
            <a:pPr lvl="1"/>
            <a:endParaRPr lang="en-IN" dirty="0" smtClean="0"/>
          </a:p>
          <a:p>
            <a:pPr lvl="1"/>
            <a:r>
              <a:rPr lang="en-IN" sz="2400" b="1" dirty="0" smtClean="0"/>
              <a:t>Basic Loop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smtClean="0"/>
              <a:t>While Loop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smtClean="0"/>
              <a:t>For Loop</a:t>
            </a:r>
            <a:endParaRPr lang="en-IN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Basic Loop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70C0"/>
                </a:solidFill>
              </a:rPr>
              <a:t>loop </a:t>
            </a:r>
            <a:r>
              <a:rPr lang="en-IN" sz="2400" dirty="0" smtClean="0"/>
              <a:t>statement is the </a:t>
            </a:r>
            <a:r>
              <a:rPr lang="en-IN" sz="2400" b="1" dirty="0" smtClean="0">
                <a:solidFill>
                  <a:srgbClr val="00B050"/>
                </a:solidFill>
              </a:rPr>
              <a:t>simplest loop structure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execution </a:t>
            </a:r>
            <a:r>
              <a:rPr lang="en-IN" sz="2400" dirty="0" smtClean="0"/>
              <a:t>block </a:t>
            </a:r>
            <a:r>
              <a:rPr lang="en-IN" sz="2400" b="1" dirty="0" smtClean="0">
                <a:solidFill>
                  <a:srgbClr val="C00000"/>
                </a:solidFill>
              </a:rPr>
              <a:t>starts with </a:t>
            </a:r>
            <a:r>
              <a:rPr lang="en-IN" sz="2400" dirty="0" smtClean="0"/>
              <a:t>keyword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'LOOP'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ends with </a:t>
            </a:r>
            <a:r>
              <a:rPr lang="en-IN" sz="2400" dirty="0" smtClean="0"/>
              <a:t>the keyword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'END LOOP'.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</a:t>
            </a:r>
            <a:r>
              <a:rPr lang="en-US" sz="2400" b="1" u="sng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statements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B050"/>
                </a:solidFill>
              </a:rPr>
              <a:t>EXIT </a:t>
            </a:r>
            <a:r>
              <a:rPr lang="en-IN" sz="2400" b="1" dirty="0" smtClean="0">
                <a:solidFill>
                  <a:srgbClr val="00B050"/>
                </a:solidFill>
              </a:rPr>
              <a:t>WHEN </a:t>
            </a:r>
            <a:r>
              <a:rPr lang="en-IN" sz="2400" b="1" dirty="0" smtClean="0">
                <a:solidFill>
                  <a:srgbClr val="00B050"/>
                </a:solidFill>
              </a:rPr>
              <a:t>condition;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LOOP;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Basic Loop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70C0"/>
                </a:solidFill>
              </a:rPr>
              <a:t>loop </a:t>
            </a:r>
            <a:r>
              <a:rPr lang="en-IN" sz="2400" dirty="0" smtClean="0"/>
              <a:t>statement is the </a:t>
            </a:r>
            <a:r>
              <a:rPr lang="en-IN" sz="2400" b="1" dirty="0" smtClean="0">
                <a:solidFill>
                  <a:srgbClr val="00B050"/>
                </a:solidFill>
              </a:rPr>
              <a:t>simplest loop structure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execution </a:t>
            </a:r>
            <a:r>
              <a:rPr lang="en-IN" sz="2400" dirty="0" smtClean="0"/>
              <a:t>block </a:t>
            </a:r>
            <a:r>
              <a:rPr lang="en-IN" sz="2400" b="1" dirty="0" smtClean="0">
                <a:solidFill>
                  <a:srgbClr val="C00000"/>
                </a:solidFill>
              </a:rPr>
              <a:t>starts with </a:t>
            </a:r>
            <a:r>
              <a:rPr lang="en-IN" sz="2400" dirty="0" smtClean="0"/>
              <a:t>keyword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'LOOP'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ends with </a:t>
            </a:r>
            <a:r>
              <a:rPr lang="en-IN" sz="2400" dirty="0" smtClean="0"/>
              <a:t>the keyword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'END LOOP'.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statements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B050"/>
                </a:solidFill>
              </a:rPr>
              <a:t>EXIT </a:t>
            </a:r>
            <a:r>
              <a:rPr lang="en-IN" sz="2400" b="1" dirty="0" smtClean="0">
                <a:solidFill>
                  <a:srgbClr val="00B050"/>
                </a:solidFill>
              </a:rPr>
              <a:t>WHEN </a:t>
            </a:r>
            <a:r>
              <a:rPr lang="en-IN" sz="2400" b="1" dirty="0" smtClean="0">
                <a:solidFill>
                  <a:srgbClr val="00B050"/>
                </a:solidFill>
              </a:rPr>
              <a:t>condition;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LOOP;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29124" y="4000504"/>
            <a:ext cx="4286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statements;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IF &lt;condition&gt; THEN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B050"/>
                </a:solidFill>
              </a:rPr>
              <a:t>EXIT;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ENDIF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LOOP;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2060"/>
                </a:solidFill>
              </a:rPr>
              <a:t>display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first 10 </a:t>
            </a:r>
            <a:r>
              <a:rPr lang="en-US" b="1" dirty="0" smtClean="0">
                <a:solidFill>
                  <a:srgbClr val="0070C0"/>
                </a:solidFill>
              </a:rPr>
              <a:t>natural numbers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71543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2060"/>
                </a:solidFill>
              </a:rPr>
              <a:t>display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first 10 </a:t>
            </a:r>
            <a:r>
              <a:rPr lang="en-US" b="1" dirty="0" smtClean="0">
                <a:solidFill>
                  <a:srgbClr val="0070C0"/>
                </a:solidFill>
              </a:rPr>
              <a:t>natural numbers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928934"/>
            <a:ext cx="8643998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2060"/>
                </a:solidFill>
              </a:rPr>
              <a:t>accept</a:t>
            </a:r>
            <a:r>
              <a:rPr lang="en-US" dirty="0" smtClean="0"/>
              <a:t>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rgbClr val="7030A0"/>
                </a:solidFill>
              </a:rPr>
              <a:t>integer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calculate </a:t>
            </a:r>
            <a:r>
              <a:rPr lang="en-US" dirty="0" smtClean="0"/>
              <a:t>its</a:t>
            </a:r>
            <a:r>
              <a:rPr lang="en-US" b="1" dirty="0" smtClean="0">
                <a:solidFill>
                  <a:srgbClr val="002060"/>
                </a:solidFill>
              </a:rPr>
              <a:t> factorial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78894"/>
            <a:ext cx="8786874" cy="3279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</a:t>
            </a:r>
            <a:r>
              <a:rPr lang="en-US" sz="3200" b="1" dirty="0" smtClean="0"/>
              <a:t>WHILE Loop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 </a:t>
            </a:r>
            <a:r>
              <a:rPr lang="en-IN" sz="2400" b="1" dirty="0" smtClean="0">
                <a:solidFill>
                  <a:srgbClr val="0070C0"/>
                </a:solidFill>
              </a:rPr>
              <a:t>WHILE LOOP</a:t>
            </a:r>
            <a:r>
              <a:rPr lang="en-IN" sz="2400" dirty="0" smtClean="0"/>
              <a:t> statement in </a:t>
            </a:r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 programming language </a:t>
            </a:r>
            <a:r>
              <a:rPr lang="en-IN" sz="2400" b="1" dirty="0" smtClean="0">
                <a:solidFill>
                  <a:srgbClr val="C00000"/>
                </a:solidFill>
              </a:rPr>
              <a:t>repeatedly executes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B050"/>
                </a:solidFill>
              </a:rPr>
              <a:t>target statement </a:t>
            </a:r>
            <a:r>
              <a:rPr lang="en-IN" sz="2400" dirty="0" smtClean="0"/>
              <a:t>as long as a </a:t>
            </a:r>
            <a:r>
              <a:rPr lang="en-IN" sz="2400" b="1" dirty="0" smtClean="0">
                <a:solidFill>
                  <a:srgbClr val="002060"/>
                </a:solidFill>
              </a:rPr>
              <a:t>given condition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IN" sz="2400" dirty="0" smtClean="0"/>
              <a:t>.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</a:t>
            </a:r>
            <a:r>
              <a:rPr lang="en-US" sz="2400" b="1" u="sng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WHILE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LOOP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statements;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LOOP; 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9242</TotalTime>
  <Words>197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 LOOPs In PL-SQL</vt:lpstr>
      <vt:lpstr> Basic Loop</vt:lpstr>
      <vt:lpstr> Basic Loop</vt:lpstr>
      <vt:lpstr> Program</vt:lpstr>
      <vt:lpstr> Program</vt:lpstr>
      <vt:lpstr> Program</vt:lpstr>
      <vt:lpstr> The WHILE Loop</vt:lpstr>
      <vt:lpstr> Program</vt:lpstr>
      <vt:lpstr> Program</vt:lpstr>
      <vt:lpstr> The FOR Loop</vt:lpstr>
      <vt:lpstr> Important Points  About FOR Loop</vt:lpstr>
      <vt:lpstr> Important Points  About FOR Loop</vt:lpstr>
      <vt:lpstr> Important Points  About FOR Loop</vt:lpstr>
      <vt:lpstr> Important Points  About FOR Loop</vt:lpstr>
      <vt:lpstr> Program</vt:lpstr>
      <vt:lpstr> Program</vt:lpstr>
      <vt:lpstr> Program</vt:lpstr>
      <vt:lpstr> Running FOR Loop  In Reverse</vt:lpstr>
      <vt:lpstr>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831</cp:revision>
  <dcterms:created xsi:type="dcterms:W3CDTF">2015-12-21T13:46:48Z</dcterms:created>
  <dcterms:modified xsi:type="dcterms:W3CDTF">2020-08-23T21:11:50Z</dcterms:modified>
</cp:coreProperties>
</file>