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1089" r:id="rId4"/>
    <p:sldId id="1042" r:id="rId5"/>
    <p:sldId id="1093" r:id="rId6"/>
    <p:sldId id="1094" r:id="rId7"/>
    <p:sldId id="1092" r:id="rId8"/>
    <p:sldId id="1095" r:id="rId9"/>
    <p:sldId id="1091" r:id="rId10"/>
    <p:sldId id="1096" r:id="rId11"/>
    <p:sldId id="1097" r:id="rId12"/>
    <p:sldId id="1098" r:id="rId13"/>
    <p:sldId id="1099" r:id="rId14"/>
    <p:sldId id="1100" r:id="rId15"/>
    <p:sldId id="109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28-08-2020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28-08-2020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28-08-2020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28-08-2020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</a:t>
            </a:r>
            <a:r>
              <a:rPr lang="en-US" sz="4400" smtClean="0">
                <a:solidFill>
                  <a:srgbClr val="FF0000"/>
                </a:solidFill>
              </a:rPr>
              <a:t>41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Explicit Cursor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syntax</a:t>
            </a:r>
            <a:r>
              <a:rPr lang="en-IN" sz="2400" dirty="0" smtClean="0"/>
              <a:t> for </a:t>
            </a:r>
            <a:r>
              <a:rPr lang="en-IN" sz="2400" b="1" dirty="0" smtClean="0">
                <a:solidFill>
                  <a:srgbClr val="0070C0"/>
                </a:solidFill>
              </a:rPr>
              <a:t>creating</a:t>
            </a:r>
            <a:r>
              <a:rPr lang="en-IN" sz="2400" dirty="0" smtClean="0"/>
              <a:t> an </a:t>
            </a:r>
            <a:r>
              <a:rPr lang="en-IN" sz="2400" b="1" dirty="0" smtClean="0">
                <a:solidFill>
                  <a:srgbClr val="7030A0"/>
                </a:solidFill>
              </a:rPr>
              <a:t>explicit cursor </a:t>
            </a:r>
            <a:r>
              <a:rPr lang="en-IN" sz="2400" dirty="0" smtClean="0"/>
              <a:t>is −</a:t>
            </a:r>
          </a:p>
          <a:p>
            <a:pPr lvl="1"/>
            <a:r>
              <a:rPr lang="en-IN" dirty="0" smtClean="0"/>
              <a:t>CURSOR </a:t>
            </a:r>
            <a:r>
              <a:rPr lang="en-IN" dirty="0" err="1" smtClean="0"/>
              <a:t>cursor_name</a:t>
            </a:r>
            <a:r>
              <a:rPr lang="en-IN" dirty="0" smtClean="0"/>
              <a:t> IS </a:t>
            </a:r>
            <a:r>
              <a:rPr lang="en-IN" dirty="0" err="1" smtClean="0"/>
              <a:t>select_statement</a:t>
            </a:r>
            <a:r>
              <a:rPr lang="en-IN" dirty="0" smtClean="0"/>
              <a:t>;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Working with </a:t>
            </a:r>
            <a:r>
              <a:rPr lang="en-IN" sz="2400" dirty="0" smtClean="0"/>
              <a:t>an </a:t>
            </a:r>
            <a:r>
              <a:rPr lang="en-IN" sz="2400" b="1" dirty="0" smtClean="0">
                <a:solidFill>
                  <a:srgbClr val="00B050"/>
                </a:solidFill>
              </a:rPr>
              <a:t>explicit cursor </a:t>
            </a:r>
            <a:r>
              <a:rPr lang="en-IN" sz="2400" dirty="0" smtClean="0"/>
              <a:t>includes the </a:t>
            </a:r>
            <a:r>
              <a:rPr lang="en-IN" sz="2400" b="1" dirty="0" smtClean="0">
                <a:solidFill>
                  <a:srgbClr val="7030A0"/>
                </a:solidFill>
              </a:rPr>
              <a:t>following steps </a:t>
            </a:r>
            <a:r>
              <a:rPr lang="en-IN" sz="2400" dirty="0" smtClean="0"/>
              <a:t>−</a:t>
            </a:r>
          </a:p>
          <a:p>
            <a:pPr lvl="1"/>
            <a:r>
              <a:rPr lang="en-IN" dirty="0" smtClean="0"/>
              <a:t>Declaring the cursor for initializing the memory</a:t>
            </a:r>
          </a:p>
          <a:p>
            <a:pPr lvl="1"/>
            <a:r>
              <a:rPr lang="en-IN" dirty="0" smtClean="0"/>
              <a:t>Opening the cursor for allocating the memory</a:t>
            </a:r>
          </a:p>
          <a:p>
            <a:pPr lvl="1"/>
            <a:r>
              <a:rPr lang="en-IN" dirty="0" smtClean="0"/>
              <a:t>Fetching the cursor for retrieving the data</a:t>
            </a:r>
          </a:p>
          <a:p>
            <a:pPr lvl="1"/>
            <a:r>
              <a:rPr lang="en-IN" dirty="0" smtClean="0"/>
              <a:t>Closing the cursor to release the allocated memory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Explicit Cursor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Declaring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Cursor</a:t>
            </a:r>
          </a:p>
          <a:p>
            <a:pPr lvl="1"/>
            <a:endParaRPr lang="en-IN" b="1" dirty="0" smtClean="0">
              <a:solidFill>
                <a:srgbClr val="C00000"/>
              </a:solidFill>
            </a:endParaRPr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Declaring</a:t>
            </a:r>
            <a:r>
              <a:rPr lang="en-IN" dirty="0" smtClean="0"/>
              <a:t> the </a:t>
            </a:r>
            <a:r>
              <a:rPr lang="en-IN" b="1" dirty="0" smtClean="0">
                <a:solidFill>
                  <a:srgbClr val="7030A0"/>
                </a:solidFill>
              </a:rPr>
              <a:t>cursor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00B050"/>
                </a:solidFill>
              </a:rPr>
              <a:t>defines</a:t>
            </a:r>
            <a:r>
              <a:rPr lang="en-IN" dirty="0" smtClean="0"/>
              <a:t> the </a:t>
            </a:r>
            <a:r>
              <a:rPr lang="en-IN" b="1" dirty="0" smtClean="0">
                <a:solidFill>
                  <a:srgbClr val="7030A0"/>
                </a:solidFill>
              </a:rPr>
              <a:t>cursor</a:t>
            </a:r>
            <a:r>
              <a:rPr lang="en-IN" dirty="0" smtClean="0"/>
              <a:t> with a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en-IN" dirty="0" smtClean="0"/>
              <a:t> and the </a:t>
            </a:r>
            <a:r>
              <a:rPr lang="en-IN" b="1" dirty="0" smtClean="0">
                <a:solidFill>
                  <a:srgbClr val="002060"/>
                </a:solidFill>
              </a:rPr>
              <a:t>associated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0070C0"/>
                </a:solidFill>
              </a:rPr>
              <a:t>SELECT statement. </a:t>
            </a:r>
          </a:p>
          <a:p>
            <a:pPr lvl="1"/>
            <a:endParaRPr lang="en-IN" b="1" dirty="0" smtClean="0">
              <a:solidFill>
                <a:srgbClr val="002060"/>
              </a:solidFill>
            </a:endParaRPr>
          </a:p>
          <a:p>
            <a:pPr lvl="1"/>
            <a:r>
              <a:rPr lang="en-IN" b="1" dirty="0" smtClean="0">
                <a:solidFill>
                  <a:srgbClr val="002060"/>
                </a:solidFill>
              </a:rPr>
              <a:t>For example −</a:t>
            </a:r>
          </a:p>
          <a:p>
            <a:pPr lvl="2"/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CURSOR </a:t>
            </a:r>
            <a:r>
              <a:rPr lang="en-IN" b="1" dirty="0" err="1" smtClean="0">
                <a:solidFill>
                  <a:schemeClr val="accent1">
                    <a:lumMod val="75000"/>
                  </a:schemeClr>
                </a:solidFill>
              </a:rPr>
              <a:t>c_customers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 IS SELECT id, name, address FROM customers; 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Explicit Cursor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Opening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7030A0"/>
                </a:solidFill>
              </a:rPr>
              <a:t>Cursor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Opening</a:t>
            </a:r>
            <a:r>
              <a:rPr lang="en-IN" dirty="0" smtClean="0"/>
              <a:t> the </a:t>
            </a:r>
            <a:r>
              <a:rPr lang="en-IN" b="1" dirty="0" smtClean="0">
                <a:solidFill>
                  <a:srgbClr val="7030A0"/>
                </a:solidFill>
              </a:rPr>
              <a:t>cursor </a:t>
            </a:r>
            <a:r>
              <a:rPr lang="en-IN" b="1" dirty="0" smtClean="0">
                <a:solidFill>
                  <a:srgbClr val="00B050"/>
                </a:solidFill>
              </a:rPr>
              <a:t>allocates</a:t>
            </a:r>
            <a:r>
              <a:rPr lang="en-IN" dirty="0" smtClean="0"/>
              <a:t> the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memory</a:t>
            </a:r>
            <a:r>
              <a:rPr lang="en-IN" dirty="0" smtClean="0"/>
              <a:t> for the </a:t>
            </a:r>
            <a:r>
              <a:rPr lang="en-IN" b="1" dirty="0" smtClean="0">
                <a:solidFill>
                  <a:srgbClr val="7030A0"/>
                </a:solidFill>
              </a:rPr>
              <a:t>cursor</a:t>
            </a:r>
            <a:r>
              <a:rPr lang="en-IN" dirty="0" smtClean="0"/>
              <a:t> and </a:t>
            </a:r>
            <a:r>
              <a:rPr lang="en-IN" b="1" dirty="0" smtClean="0">
                <a:solidFill>
                  <a:srgbClr val="002060"/>
                </a:solidFill>
              </a:rPr>
              <a:t>makes it ready </a:t>
            </a:r>
            <a:r>
              <a:rPr lang="en-IN" dirty="0" smtClean="0"/>
              <a:t>for </a:t>
            </a:r>
            <a:r>
              <a:rPr lang="en-IN" b="1" dirty="0" smtClean="0">
                <a:solidFill>
                  <a:srgbClr val="0070C0"/>
                </a:solidFill>
              </a:rPr>
              <a:t>fetching the rows </a:t>
            </a:r>
            <a:r>
              <a:rPr lang="en-IN" dirty="0" smtClean="0"/>
              <a:t>returned by the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SQL statement </a:t>
            </a:r>
            <a:r>
              <a:rPr lang="en-IN" dirty="0" smtClean="0"/>
              <a:t>into it. 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For example</a:t>
            </a:r>
            <a:r>
              <a:rPr lang="en-IN" dirty="0" smtClean="0"/>
              <a:t>, we will </a:t>
            </a:r>
            <a:r>
              <a:rPr lang="en-IN" b="1" dirty="0" smtClean="0">
                <a:solidFill>
                  <a:srgbClr val="7030A0"/>
                </a:solidFill>
              </a:rPr>
              <a:t>open</a:t>
            </a:r>
            <a:r>
              <a:rPr lang="en-IN" dirty="0" smtClean="0"/>
              <a:t> the </a:t>
            </a:r>
            <a:r>
              <a:rPr lang="en-IN" b="1" dirty="0" smtClean="0">
                <a:solidFill>
                  <a:srgbClr val="00B050"/>
                </a:solidFill>
              </a:rPr>
              <a:t>previously defined cursor </a:t>
            </a:r>
            <a:r>
              <a:rPr lang="en-IN" dirty="0" smtClean="0"/>
              <a:t>as follows −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>
                <a:solidFill>
                  <a:schemeClr val="accent1"/>
                </a:solidFill>
              </a:rPr>
              <a:t>OPEN </a:t>
            </a:r>
            <a:r>
              <a:rPr lang="en-IN" b="1" dirty="0" err="1" smtClean="0">
                <a:solidFill>
                  <a:schemeClr val="accent1"/>
                </a:solidFill>
              </a:rPr>
              <a:t>c_customers</a:t>
            </a:r>
            <a:r>
              <a:rPr lang="en-IN" b="1" dirty="0" smtClean="0">
                <a:solidFill>
                  <a:schemeClr val="accent1"/>
                </a:solidFill>
              </a:rPr>
              <a:t>; 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Explicit Cursor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Fetching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7030A0"/>
                </a:solidFill>
              </a:rPr>
              <a:t>Cursor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Fetching</a:t>
            </a:r>
            <a:r>
              <a:rPr lang="en-IN" dirty="0" smtClean="0"/>
              <a:t> the </a:t>
            </a:r>
            <a:r>
              <a:rPr lang="en-IN" b="1" dirty="0" smtClean="0">
                <a:solidFill>
                  <a:srgbClr val="7030A0"/>
                </a:solidFill>
              </a:rPr>
              <a:t>cursor</a:t>
            </a:r>
            <a:r>
              <a:rPr lang="en-IN" dirty="0" smtClean="0"/>
              <a:t> involves </a:t>
            </a:r>
            <a:r>
              <a:rPr lang="en-IN" b="1" dirty="0" smtClean="0">
                <a:solidFill>
                  <a:srgbClr val="C00000"/>
                </a:solidFill>
              </a:rPr>
              <a:t>accessing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002060"/>
                </a:solidFill>
              </a:rPr>
              <a:t>one row at a time</a:t>
            </a:r>
            <a:r>
              <a:rPr lang="en-IN" dirty="0" smtClean="0"/>
              <a:t>. 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For example</a:t>
            </a:r>
            <a:r>
              <a:rPr lang="en-IN" dirty="0" smtClean="0"/>
              <a:t>, we will </a:t>
            </a:r>
            <a:r>
              <a:rPr lang="en-IN" b="1" dirty="0" smtClean="0">
                <a:solidFill>
                  <a:srgbClr val="00B050"/>
                </a:solidFill>
              </a:rPr>
              <a:t>fetch rows </a:t>
            </a:r>
            <a:r>
              <a:rPr lang="en-IN" dirty="0" smtClean="0"/>
              <a:t>from the </a:t>
            </a:r>
            <a:r>
              <a:rPr lang="en-IN" b="1" dirty="0" err="1" smtClean="0">
                <a:solidFill>
                  <a:srgbClr val="0070C0"/>
                </a:solidFill>
              </a:rPr>
              <a:t>c_customers</a:t>
            </a:r>
            <a:r>
              <a:rPr lang="en-IN" dirty="0" smtClean="0"/>
              <a:t> cursor  as follows −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>
                <a:solidFill>
                  <a:schemeClr val="accent1"/>
                </a:solidFill>
              </a:rPr>
              <a:t>FETCH </a:t>
            </a:r>
            <a:r>
              <a:rPr lang="en-IN" b="1" dirty="0" err="1" smtClean="0">
                <a:solidFill>
                  <a:schemeClr val="accent1"/>
                </a:solidFill>
              </a:rPr>
              <a:t>c_customers</a:t>
            </a:r>
            <a:r>
              <a:rPr lang="en-IN" b="1" dirty="0" smtClean="0">
                <a:solidFill>
                  <a:schemeClr val="accent1"/>
                </a:solidFill>
              </a:rPr>
              <a:t> INTO </a:t>
            </a:r>
            <a:r>
              <a:rPr lang="en-IN" b="1" dirty="0" err="1" smtClean="0">
                <a:solidFill>
                  <a:schemeClr val="accent1"/>
                </a:solidFill>
              </a:rPr>
              <a:t>c_id</a:t>
            </a:r>
            <a:r>
              <a:rPr lang="en-IN" b="1" dirty="0" smtClean="0">
                <a:solidFill>
                  <a:schemeClr val="accent1"/>
                </a:solidFill>
              </a:rPr>
              <a:t>, </a:t>
            </a:r>
            <a:r>
              <a:rPr lang="en-IN" b="1" dirty="0" err="1" smtClean="0">
                <a:solidFill>
                  <a:schemeClr val="accent1"/>
                </a:solidFill>
              </a:rPr>
              <a:t>c_name</a:t>
            </a:r>
            <a:r>
              <a:rPr lang="en-IN" b="1" dirty="0" smtClean="0">
                <a:solidFill>
                  <a:schemeClr val="accent1"/>
                </a:solidFill>
              </a:rPr>
              <a:t>, </a:t>
            </a:r>
            <a:r>
              <a:rPr lang="en-IN" b="1" dirty="0" err="1" smtClean="0">
                <a:solidFill>
                  <a:schemeClr val="accent1"/>
                </a:solidFill>
              </a:rPr>
              <a:t>c_addr</a:t>
            </a:r>
            <a:r>
              <a:rPr lang="en-IN" b="1" dirty="0" smtClean="0">
                <a:solidFill>
                  <a:schemeClr val="accent1"/>
                </a:solidFill>
              </a:rPr>
              <a:t>; 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Explicit Cursor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Closing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7030A0"/>
                </a:solidFill>
              </a:rPr>
              <a:t>Cursor</a:t>
            </a:r>
          </a:p>
          <a:p>
            <a:pPr lvl="1"/>
            <a:endParaRPr lang="en-IN" sz="1900" dirty="0" smtClean="0"/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Closing</a:t>
            </a:r>
            <a:r>
              <a:rPr lang="en-IN" dirty="0" smtClean="0"/>
              <a:t> the </a:t>
            </a:r>
            <a:r>
              <a:rPr lang="en-IN" b="1" dirty="0" smtClean="0">
                <a:solidFill>
                  <a:srgbClr val="7030A0"/>
                </a:solidFill>
              </a:rPr>
              <a:t>cursor</a:t>
            </a:r>
            <a:r>
              <a:rPr lang="en-IN" dirty="0" smtClean="0"/>
              <a:t> means </a:t>
            </a:r>
            <a:r>
              <a:rPr lang="en-IN" b="1" dirty="0" smtClean="0">
                <a:solidFill>
                  <a:srgbClr val="00B050"/>
                </a:solidFill>
              </a:rPr>
              <a:t>releasing</a:t>
            </a:r>
            <a:r>
              <a:rPr lang="en-IN" dirty="0" smtClean="0"/>
              <a:t> the </a:t>
            </a:r>
            <a:r>
              <a:rPr lang="en-IN" b="1" dirty="0" smtClean="0">
                <a:solidFill>
                  <a:srgbClr val="002060"/>
                </a:solidFill>
              </a:rPr>
              <a:t>allocated memory</a:t>
            </a:r>
            <a:r>
              <a:rPr lang="en-IN" dirty="0" smtClean="0"/>
              <a:t>. 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For example</a:t>
            </a:r>
            <a:r>
              <a:rPr lang="en-IN" dirty="0" smtClean="0"/>
              <a:t>, we will </a:t>
            </a:r>
            <a:r>
              <a:rPr lang="en-IN" b="1" dirty="0" smtClean="0">
                <a:solidFill>
                  <a:srgbClr val="00B050"/>
                </a:solidFill>
              </a:rPr>
              <a:t>close</a:t>
            </a:r>
            <a:r>
              <a:rPr lang="en-IN" dirty="0" smtClean="0"/>
              <a:t> the </a:t>
            </a:r>
            <a:r>
              <a:rPr lang="en-IN" b="1" dirty="0" err="1" smtClean="0">
                <a:solidFill>
                  <a:srgbClr val="0070C0"/>
                </a:solidFill>
              </a:rPr>
              <a:t>c_customers</a:t>
            </a:r>
            <a:r>
              <a:rPr lang="en-IN" dirty="0" smtClean="0"/>
              <a:t> cursor as follows −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b="1" dirty="0" smtClean="0">
                <a:solidFill>
                  <a:schemeClr val="accent1"/>
                </a:solidFill>
              </a:rPr>
              <a:t>CLOSE </a:t>
            </a:r>
            <a:r>
              <a:rPr lang="en-IN" b="1" dirty="0" err="1" smtClean="0">
                <a:solidFill>
                  <a:schemeClr val="accent1"/>
                </a:solidFill>
              </a:rPr>
              <a:t>c_customers</a:t>
            </a:r>
            <a:r>
              <a:rPr lang="en-IN" b="1" dirty="0" smtClean="0">
                <a:solidFill>
                  <a:schemeClr val="accent1"/>
                </a:solidFill>
              </a:rPr>
              <a:t>;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WA PL_SQL </a:t>
            </a:r>
            <a:r>
              <a:rPr lang="en-IN" sz="2400" dirty="0" smtClean="0"/>
              <a:t>script to </a:t>
            </a:r>
            <a:r>
              <a:rPr lang="en-IN" sz="2400" b="1" dirty="0" smtClean="0">
                <a:solidFill>
                  <a:srgbClr val="C00000"/>
                </a:solidFill>
              </a:rPr>
              <a:t>display</a:t>
            </a:r>
            <a:r>
              <a:rPr lang="en-IN" sz="2400" dirty="0" smtClean="0"/>
              <a:t> </a:t>
            </a:r>
            <a:r>
              <a:rPr lang="en-IN" sz="2400" b="1" dirty="0" err="1" smtClean="0">
                <a:solidFill>
                  <a:srgbClr val="7030A0"/>
                </a:solidFill>
              </a:rPr>
              <a:t>bookname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7030A0"/>
                </a:solidFill>
              </a:rPr>
              <a:t>subject </a:t>
            </a:r>
            <a:r>
              <a:rPr lang="en-IN" sz="2400" dirty="0" smtClean="0"/>
              <a:t>of all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books</a:t>
            </a:r>
            <a:r>
              <a:rPr lang="en-IN" sz="2400" dirty="0" smtClean="0"/>
              <a:t> belonging to </a:t>
            </a:r>
            <a:r>
              <a:rPr lang="en-IN" sz="2400" b="1" dirty="0" smtClean="0">
                <a:solidFill>
                  <a:srgbClr val="00B050"/>
                </a:solidFill>
              </a:rPr>
              <a:t>JSE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r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786058"/>
            <a:ext cx="8715436" cy="3582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Cursor In PL-SQL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Types Of Cursors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Implicit Cursor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smtClean="0">
                <a:solidFill>
                  <a:srgbClr val="7030A0"/>
                </a:solidFill>
                <a:latin typeface="Corbel" pitchFamily="34" charset="0"/>
              </a:rPr>
              <a:t>Explicit Cursor</a:t>
            </a:r>
            <a:endParaRPr lang="en-US" sz="2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Introduction To Cursor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When</a:t>
            </a:r>
            <a:r>
              <a:rPr lang="en-IN" sz="2400" dirty="0" smtClean="0"/>
              <a:t> an </a:t>
            </a:r>
            <a:r>
              <a:rPr lang="en-IN" sz="2400" b="1" dirty="0" smtClean="0">
                <a:solidFill>
                  <a:srgbClr val="7030A0"/>
                </a:solidFill>
              </a:rPr>
              <a:t>SQL statement 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rgbClr val="00B050"/>
                </a:solidFill>
              </a:rPr>
              <a:t>processed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Oracle</a:t>
            </a:r>
            <a:r>
              <a:rPr lang="en-IN" sz="2400" dirty="0" smtClean="0"/>
              <a:t> creates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memory area </a:t>
            </a:r>
            <a:r>
              <a:rPr lang="en-IN" sz="2400" dirty="0" smtClean="0"/>
              <a:t>known as </a:t>
            </a:r>
            <a:r>
              <a:rPr lang="en-IN" sz="2400" b="1" dirty="0" smtClean="0">
                <a:solidFill>
                  <a:srgbClr val="002060"/>
                </a:solidFill>
              </a:rPr>
              <a:t>context area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rgbClr val="002060"/>
                </a:solidFill>
              </a:rPr>
              <a:t>context area </a:t>
            </a:r>
            <a:r>
              <a:rPr lang="en-IN" sz="2400" dirty="0" smtClean="0"/>
              <a:t>contains </a:t>
            </a:r>
            <a:r>
              <a:rPr lang="en-IN" sz="2400" b="1" dirty="0" smtClean="0">
                <a:solidFill>
                  <a:srgbClr val="00B050"/>
                </a:solidFill>
              </a:rPr>
              <a:t>information</a:t>
            </a:r>
            <a:r>
              <a:rPr lang="en-IN" sz="2400" dirty="0" smtClean="0"/>
              <a:t> regarding </a:t>
            </a:r>
            <a:r>
              <a:rPr lang="en-IN" sz="2400" b="1" dirty="0" smtClean="0">
                <a:solidFill>
                  <a:srgbClr val="C00000"/>
                </a:solidFill>
              </a:rPr>
              <a:t>rows retrieved</a:t>
            </a:r>
            <a:r>
              <a:rPr lang="en-IN" sz="2400" dirty="0" smtClean="0"/>
              <a:t> from </a:t>
            </a:r>
            <a:r>
              <a:rPr lang="en-IN" sz="2400" b="1" dirty="0" smtClean="0">
                <a:solidFill>
                  <a:srgbClr val="0070C0"/>
                </a:solidFill>
              </a:rPr>
              <a:t>table</a:t>
            </a:r>
            <a:r>
              <a:rPr lang="en-IN" sz="2400" dirty="0" smtClean="0"/>
              <a:t>, their </a:t>
            </a:r>
            <a:r>
              <a:rPr lang="en-IN" sz="2400" b="1" dirty="0" smtClean="0">
                <a:solidFill>
                  <a:srgbClr val="7030A0"/>
                </a:solidFill>
              </a:rPr>
              <a:t>count</a:t>
            </a:r>
            <a:r>
              <a:rPr lang="en-IN" sz="2400" dirty="0" smtClean="0"/>
              <a:t> etc.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B050"/>
                </a:solidFill>
              </a:rPr>
              <a:t>Cursor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7030A0"/>
                </a:solidFill>
              </a:rPr>
              <a:t>basically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chemeClr val="accent1"/>
                </a:solidFill>
              </a:rPr>
              <a:t>pointer to this Context Area </a:t>
            </a:r>
            <a:r>
              <a:rPr lang="en-IN" sz="2400" dirty="0" smtClean="0"/>
              <a:t>i.e. a ‘Cursor’ is the </a:t>
            </a:r>
            <a:r>
              <a:rPr lang="en-IN" sz="2400" b="1" dirty="0" smtClean="0">
                <a:solidFill>
                  <a:srgbClr val="0070C0"/>
                </a:solidFill>
              </a:rPr>
              <a:t>PL/SQL construct </a:t>
            </a:r>
            <a:r>
              <a:rPr lang="en-IN" sz="2400" dirty="0" smtClean="0"/>
              <a:t>that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allows the user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2060"/>
                </a:solidFill>
              </a:rPr>
              <a:t>name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work area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002060"/>
                </a:solidFill>
              </a:rPr>
              <a:t>access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B050"/>
                </a:solidFill>
              </a:rPr>
              <a:t>stored information </a:t>
            </a:r>
            <a:r>
              <a:rPr lang="en-IN" sz="2400" dirty="0" smtClean="0"/>
              <a:t>in it.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Types Of Cursor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There</a:t>
            </a:r>
            <a:r>
              <a:rPr lang="en-IN" sz="2400" dirty="0" smtClean="0"/>
              <a:t> are </a:t>
            </a:r>
            <a:r>
              <a:rPr lang="en-IN" sz="2400" b="1" dirty="0" smtClean="0">
                <a:solidFill>
                  <a:srgbClr val="C00000"/>
                </a:solidFill>
              </a:rPr>
              <a:t>two types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7030A0"/>
                </a:solidFill>
              </a:rPr>
              <a:t>cursors</a:t>
            </a:r>
            <a:r>
              <a:rPr lang="en-IN" sz="2400" dirty="0" smtClean="0"/>
              <a:t>:</a:t>
            </a:r>
          </a:p>
          <a:p>
            <a:pPr lvl="1"/>
            <a:endParaRPr lang="en-US" b="1" dirty="0" smtClean="0">
              <a:solidFill>
                <a:srgbClr val="002060"/>
              </a:solidFill>
            </a:endParaRP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Implicit</a:t>
            </a:r>
          </a:p>
          <a:p>
            <a:pPr lvl="1"/>
            <a:endParaRPr lang="en-US" b="1" dirty="0" smtClean="0">
              <a:solidFill>
                <a:srgbClr val="002060"/>
              </a:solidFill>
            </a:endParaRP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Explicit</a:t>
            </a:r>
          </a:p>
          <a:p>
            <a:endParaRPr lang="en-IN" b="1" dirty="0" smtClean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Implicit Cursor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They are </a:t>
            </a:r>
            <a:r>
              <a:rPr lang="en-IN" sz="2400" b="1" dirty="0" smtClean="0">
                <a:solidFill>
                  <a:srgbClr val="7030A0"/>
                </a:solidFill>
              </a:rPr>
              <a:t>generated automatically </a:t>
            </a:r>
            <a:r>
              <a:rPr lang="en-IN" sz="2400" dirty="0" smtClean="0"/>
              <a:t>by </a:t>
            </a:r>
            <a:r>
              <a:rPr lang="en-IN" sz="2400" b="1" dirty="0" smtClean="0">
                <a:solidFill>
                  <a:srgbClr val="00B050"/>
                </a:solidFill>
              </a:rPr>
              <a:t>Oracle server </a:t>
            </a:r>
            <a:r>
              <a:rPr lang="en-IN" sz="2400" dirty="0" smtClean="0"/>
              <a:t>when an </a:t>
            </a:r>
            <a:r>
              <a:rPr lang="en-IN" sz="2400" b="1" dirty="0" smtClean="0">
                <a:solidFill>
                  <a:srgbClr val="C00000"/>
                </a:solidFill>
              </a:rPr>
              <a:t>SQL statement </a:t>
            </a:r>
            <a:r>
              <a:rPr lang="en-IN" sz="2400" dirty="0" smtClean="0"/>
              <a:t>occurs in the </a:t>
            </a:r>
            <a:r>
              <a:rPr lang="en-IN" sz="2400" b="1" dirty="0" smtClean="0">
                <a:solidFill>
                  <a:srgbClr val="002060"/>
                </a:solidFill>
              </a:rPr>
              <a:t>PL/SQL executable part</a:t>
            </a:r>
            <a:r>
              <a:rPr lang="en-IN" sz="2400" dirty="0" smtClean="0"/>
              <a:t>; like </a:t>
            </a:r>
            <a:r>
              <a:rPr lang="en-IN" sz="2400" b="1" dirty="0" smtClean="0">
                <a:solidFill>
                  <a:srgbClr val="002060"/>
                </a:solidFill>
              </a:rPr>
              <a:t>SELECT INTO 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2060"/>
                </a:solidFill>
              </a:rPr>
              <a:t>INSERT 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002060"/>
                </a:solidFill>
              </a:rPr>
              <a:t>UPDATE</a:t>
            </a:r>
            <a:r>
              <a:rPr lang="en-IN" sz="2400" dirty="0" smtClean="0"/>
              <a:t> or </a:t>
            </a:r>
            <a:r>
              <a:rPr lang="en-IN" sz="2400" b="1" dirty="0" smtClean="0">
                <a:solidFill>
                  <a:srgbClr val="002060"/>
                </a:solidFill>
              </a:rPr>
              <a:t>DELETE 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For </a:t>
            </a:r>
            <a:r>
              <a:rPr lang="en-IN" sz="2400" b="1" dirty="0" smtClean="0">
                <a:solidFill>
                  <a:srgbClr val="0070C0"/>
                </a:solidFill>
              </a:rPr>
              <a:t>INSERT</a:t>
            </a:r>
            <a:r>
              <a:rPr lang="en-IN" sz="2400" dirty="0" smtClean="0"/>
              <a:t> operations, the </a:t>
            </a:r>
            <a:r>
              <a:rPr lang="en-IN" sz="2400" b="1" dirty="0" smtClean="0">
                <a:solidFill>
                  <a:srgbClr val="C00000"/>
                </a:solidFill>
              </a:rPr>
              <a:t>cursor</a:t>
            </a:r>
            <a:r>
              <a:rPr lang="en-IN" sz="2400" dirty="0" smtClean="0"/>
              <a:t> holds the </a:t>
            </a:r>
            <a:r>
              <a:rPr lang="en-IN" sz="2400" b="1" dirty="0" smtClean="0">
                <a:solidFill>
                  <a:srgbClr val="7030A0"/>
                </a:solidFill>
              </a:rPr>
              <a:t>data</a:t>
            </a:r>
            <a:r>
              <a:rPr lang="en-IN" sz="2400" dirty="0" smtClean="0"/>
              <a:t> that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needs to be inserted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For </a:t>
            </a:r>
            <a:r>
              <a:rPr lang="en-IN" sz="2400" b="1" dirty="0" smtClean="0">
                <a:solidFill>
                  <a:srgbClr val="0070C0"/>
                </a:solidFill>
              </a:rPr>
              <a:t>UPDATE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70C0"/>
                </a:solidFill>
              </a:rPr>
              <a:t>DELETE</a:t>
            </a:r>
            <a:r>
              <a:rPr lang="en-IN" sz="2400" dirty="0" smtClean="0"/>
              <a:t> operations, the </a:t>
            </a:r>
            <a:r>
              <a:rPr lang="en-IN" sz="2400" b="1" dirty="0" smtClean="0">
                <a:solidFill>
                  <a:srgbClr val="C00000"/>
                </a:solidFill>
              </a:rPr>
              <a:t>cursor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identifies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rows</a:t>
            </a:r>
            <a:r>
              <a:rPr lang="en-IN" sz="2400" dirty="0" smtClean="0"/>
              <a:t> that would be </a:t>
            </a:r>
            <a:r>
              <a:rPr lang="en-IN" sz="2400" b="1" dirty="0" smtClean="0">
                <a:solidFill>
                  <a:srgbClr val="7030A0"/>
                </a:solidFill>
              </a:rPr>
              <a:t>affected.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Implicit Cursor Attributes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214282" y="1357298"/>
          <a:ext cx="8715436" cy="4983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57718"/>
                <a:gridCol w="4357718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chemeClr val="bg1"/>
                          </a:solidFill>
                          <a:latin typeface="+mn-lt"/>
                        </a:rPr>
                        <a:t>Attribute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 smtClean="0">
                          <a:solidFill>
                            <a:srgbClr val="000000"/>
                          </a:solidFill>
                          <a:latin typeface="+mn-lt"/>
                        </a:rPr>
                        <a:t>SQL%FOUND</a:t>
                      </a:r>
                      <a:endParaRPr lang="en-IN" sz="1600" b="1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solidFill>
                            <a:srgbClr val="000000"/>
                          </a:solidFill>
                          <a:latin typeface="+mn-lt"/>
                        </a:rPr>
                        <a:t>Its return value is TRUE if DML statements like INSERT, DELETE and UPDATE affect at least one row or more rows or a SELECT INTO statement returned one or more rows. Otherwise it returns FALSE.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 smtClean="0">
                          <a:solidFill>
                            <a:srgbClr val="000000"/>
                          </a:solidFill>
                          <a:latin typeface="+mn-lt"/>
                        </a:rPr>
                        <a:t>SQL%NOTFOUND</a:t>
                      </a:r>
                      <a:endParaRPr lang="en-IN" sz="1600" b="1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solidFill>
                            <a:srgbClr val="000000"/>
                          </a:solidFill>
                          <a:latin typeface="+mn-lt"/>
                        </a:rPr>
                        <a:t>Its return value is TRUE if DML statements like INSERT, DELETE and UPDATE affect no row, or a SELECT INTO statement return no rows. Otherwise it returns FALSE. It is a just opposite of %FOUND.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 smtClean="0">
                          <a:solidFill>
                            <a:srgbClr val="000000"/>
                          </a:solidFill>
                          <a:latin typeface="+mn-lt"/>
                        </a:rPr>
                        <a:t>SQL%ISOPEN</a:t>
                      </a:r>
                      <a:endParaRPr lang="en-IN" sz="1600" b="1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solidFill>
                            <a:srgbClr val="000000"/>
                          </a:solidFill>
                          <a:latin typeface="+mn-lt"/>
                        </a:rPr>
                        <a:t>It always returns FALSE for implicit cursors, because the SQL cursor is automatically closed after executing its associated SQL statements.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smtClean="0">
                          <a:solidFill>
                            <a:srgbClr val="000000"/>
                          </a:solidFill>
                          <a:latin typeface="+mn-lt"/>
                        </a:rPr>
                        <a:t>SQL%ROWCOUNT</a:t>
                      </a:r>
                      <a:endParaRPr lang="en-IN" sz="1600" b="1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+mn-lt"/>
                        </a:rPr>
                        <a:t>It returns the number of rows affected by DML statements like INSERT, DELETE, and UPDATE or returned by a SELECT INTO statement.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WA PL-SQL script  </a:t>
            </a:r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C00000"/>
                </a:solidFill>
              </a:rPr>
              <a:t>accept</a:t>
            </a:r>
            <a:r>
              <a:rPr lang="en-US" sz="2400" dirty="0" smtClean="0"/>
              <a:t> a </a:t>
            </a:r>
            <a:r>
              <a:rPr lang="en-US" sz="2400" b="1" dirty="0" smtClean="0">
                <a:solidFill>
                  <a:srgbClr val="7030A0"/>
                </a:solidFill>
              </a:rPr>
              <a:t>book name </a:t>
            </a:r>
            <a:r>
              <a:rPr lang="en-US" sz="2400" dirty="0" smtClean="0"/>
              <a:t>from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user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002060"/>
                </a:solidFill>
              </a:rPr>
              <a:t>increase</a:t>
            </a:r>
            <a:r>
              <a:rPr lang="en-US" sz="2400" dirty="0" smtClean="0"/>
              <a:t> the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bookprice</a:t>
            </a:r>
            <a:r>
              <a:rPr lang="en-US" sz="2400" dirty="0" smtClean="0"/>
              <a:t> by </a:t>
            </a:r>
            <a:r>
              <a:rPr lang="en-US" sz="2400" b="1" dirty="0" smtClean="0">
                <a:solidFill>
                  <a:schemeClr val="accent1"/>
                </a:solidFill>
              </a:rPr>
              <a:t>10%</a:t>
            </a:r>
            <a:r>
              <a:rPr lang="en-US" sz="2400" dirty="0" smtClean="0"/>
              <a:t>. Also </a:t>
            </a:r>
            <a:r>
              <a:rPr lang="en-US" sz="2400" b="1" dirty="0" smtClean="0">
                <a:solidFill>
                  <a:srgbClr val="7030A0"/>
                </a:solidFill>
              </a:rPr>
              <a:t>check</a:t>
            </a:r>
            <a:r>
              <a:rPr lang="en-US" sz="2400" dirty="0" smtClean="0"/>
              <a:t> whether the </a:t>
            </a:r>
            <a:r>
              <a:rPr lang="en-US" sz="2400" b="1" dirty="0" smtClean="0">
                <a:solidFill>
                  <a:srgbClr val="C00000"/>
                </a:solidFill>
              </a:rPr>
              <a:t>update </a:t>
            </a:r>
            <a:r>
              <a:rPr lang="en-US" sz="2400" dirty="0" smtClean="0"/>
              <a:t>was </a:t>
            </a:r>
            <a:r>
              <a:rPr lang="en-US" sz="2400" b="1" dirty="0" smtClean="0">
                <a:solidFill>
                  <a:srgbClr val="00B050"/>
                </a:solidFill>
              </a:rPr>
              <a:t>done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7030A0"/>
                </a:solidFill>
              </a:rPr>
              <a:t>not</a:t>
            </a: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urs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143248"/>
            <a:ext cx="8786874" cy="32195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WA PL-SQL script  </a:t>
            </a:r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C00000"/>
                </a:solidFill>
              </a:rPr>
              <a:t>accept</a:t>
            </a:r>
            <a:r>
              <a:rPr lang="en-US" sz="2400" dirty="0" smtClean="0"/>
              <a:t> a </a:t>
            </a:r>
            <a:r>
              <a:rPr lang="en-US" sz="2400" b="1" dirty="0" smtClean="0">
                <a:solidFill>
                  <a:srgbClr val="7030A0"/>
                </a:solidFill>
              </a:rPr>
              <a:t>subject </a:t>
            </a:r>
            <a:r>
              <a:rPr lang="en-US" sz="2400" dirty="0" smtClean="0"/>
              <a:t>from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user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002060"/>
                </a:solidFill>
              </a:rPr>
              <a:t>remove</a:t>
            </a:r>
            <a:r>
              <a:rPr lang="en-US" sz="2400" dirty="0" smtClean="0"/>
              <a:t> all the </a:t>
            </a:r>
            <a:r>
              <a:rPr lang="en-US" sz="2400" b="1" dirty="0" smtClean="0">
                <a:solidFill>
                  <a:srgbClr val="00B050"/>
                </a:solidFill>
              </a:rPr>
              <a:t>books</a:t>
            </a:r>
            <a:r>
              <a:rPr lang="en-US" sz="2400" dirty="0" smtClean="0"/>
              <a:t> belonging to that </a:t>
            </a:r>
            <a:r>
              <a:rPr lang="en-US" sz="2400" b="1" dirty="0" smtClean="0">
                <a:solidFill>
                  <a:srgbClr val="002060"/>
                </a:solidFill>
              </a:rPr>
              <a:t>subject</a:t>
            </a:r>
            <a:r>
              <a:rPr lang="en-US" sz="2400" dirty="0" smtClean="0"/>
              <a:t>. Also </a:t>
            </a:r>
            <a:r>
              <a:rPr lang="en-US" sz="2400" b="1" dirty="0" smtClean="0">
                <a:solidFill>
                  <a:srgbClr val="C00000"/>
                </a:solidFill>
              </a:rPr>
              <a:t>display </a:t>
            </a:r>
            <a:r>
              <a:rPr lang="en-US" sz="2400" dirty="0" smtClean="0"/>
              <a:t>how many </a:t>
            </a:r>
            <a:r>
              <a:rPr lang="en-US" sz="2400" b="1" dirty="0" smtClean="0">
                <a:solidFill>
                  <a:srgbClr val="0070C0"/>
                </a:solidFill>
              </a:rPr>
              <a:t>books</a:t>
            </a:r>
            <a:r>
              <a:rPr lang="en-US" sz="2400" dirty="0" smtClean="0"/>
              <a:t> were </a:t>
            </a:r>
            <a:r>
              <a:rPr lang="en-US" sz="2400" b="1" dirty="0" smtClean="0">
                <a:solidFill>
                  <a:srgbClr val="002060"/>
                </a:solidFill>
              </a:rPr>
              <a:t>deleted</a:t>
            </a:r>
            <a:r>
              <a:rPr lang="en-US" sz="2400" dirty="0" smtClean="0"/>
              <a:t>.</a:t>
            </a: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urs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143248"/>
            <a:ext cx="8786874" cy="32147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Explicit Cursor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Explicit cursors </a:t>
            </a:r>
            <a:r>
              <a:rPr lang="en-IN" sz="2400" dirty="0" smtClean="0"/>
              <a:t>are </a:t>
            </a:r>
            <a:r>
              <a:rPr lang="en-IN" sz="2400" b="1" dirty="0" smtClean="0">
                <a:solidFill>
                  <a:srgbClr val="7030A0"/>
                </a:solidFill>
              </a:rPr>
              <a:t>programmer-defined cursors </a:t>
            </a:r>
            <a:r>
              <a:rPr lang="en-IN" sz="2400" dirty="0" smtClean="0"/>
              <a:t>for </a:t>
            </a:r>
            <a:r>
              <a:rPr lang="en-IN" sz="2400" b="1" dirty="0" smtClean="0">
                <a:solidFill>
                  <a:srgbClr val="C00000"/>
                </a:solidFill>
              </a:rPr>
              <a:t>gaining </a:t>
            </a:r>
            <a:r>
              <a:rPr lang="en-IN" sz="2400" b="1" dirty="0" smtClean="0">
                <a:solidFill>
                  <a:srgbClr val="00B050"/>
                </a:solidFill>
              </a:rPr>
              <a:t>more control </a:t>
            </a:r>
            <a:r>
              <a:rPr lang="en-IN" sz="2400" dirty="0" smtClean="0"/>
              <a:t>over the </a:t>
            </a:r>
            <a:r>
              <a:rPr lang="en-IN" sz="2400" b="1" dirty="0" smtClean="0">
                <a:solidFill>
                  <a:schemeClr val="accent1"/>
                </a:solidFill>
              </a:rPr>
              <a:t>context area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An </a:t>
            </a:r>
            <a:r>
              <a:rPr lang="en-IN" sz="2400" b="1" dirty="0" smtClean="0">
                <a:solidFill>
                  <a:srgbClr val="0070C0"/>
                </a:solidFill>
              </a:rPr>
              <a:t>explicit cursor </a:t>
            </a:r>
            <a:r>
              <a:rPr lang="en-IN" sz="2400" dirty="0" smtClean="0"/>
              <a:t>should be </a:t>
            </a:r>
            <a:r>
              <a:rPr lang="en-IN" sz="2400" b="1" dirty="0" smtClean="0">
                <a:solidFill>
                  <a:srgbClr val="C00000"/>
                </a:solidFill>
              </a:rPr>
              <a:t>defined</a:t>
            </a:r>
            <a:r>
              <a:rPr lang="en-IN" sz="2400" dirty="0" smtClean="0"/>
              <a:t> in the </a:t>
            </a:r>
            <a:r>
              <a:rPr lang="en-IN" sz="2400" b="1" dirty="0" smtClean="0">
                <a:solidFill>
                  <a:srgbClr val="7030A0"/>
                </a:solidFill>
              </a:rPr>
              <a:t>declaration</a:t>
            </a:r>
            <a:r>
              <a:rPr lang="en-IN" sz="2400" dirty="0" smtClean="0"/>
              <a:t> section of the </a:t>
            </a:r>
            <a:r>
              <a:rPr lang="en-IN" sz="2400" b="1" dirty="0" smtClean="0">
                <a:solidFill>
                  <a:srgbClr val="002060"/>
                </a:solidFill>
              </a:rPr>
              <a:t>PL/SQL Block.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is </a:t>
            </a:r>
            <a:r>
              <a:rPr lang="en-IN" sz="2400" b="1" dirty="0" smtClean="0">
                <a:solidFill>
                  <a:srgbClr val="00B050"/>
                </a:solidFill>
              </a:rPr>
              <a:t>created</a:t>
            </a:r>
            <a:r>
              <a:rPr lang="en-IN" sz="2400" dirty="0" smtClean="0"/>
              <a:t> on a </a:t>
            </a:r>
            <a:r>
              <a:rPr lang="en-IN" sz="2400" b="1" dirty="0" smtClean="0">
                <a:solidFill>
                  <a:srgbClr val="7030A0"/>
                </a:solidFill>
              </a:rPr>
              <a:t>SELECT Statement </a:t>
            </a:r>
            <a:r>
              <a:rPr lang="en-IN" sz="2400" dirty="0" smtClean="0"/>
              <a:t>which </a:t>
            </a:r>
            <a:r>
              <a:rPr lang="en-IN" sz="2400" b="1" dirty="0" smtClean="0">
                <a:solidFill>
                  <a:srgbClr val="0070C0"/>
                </a:solidFill>
              </a:rPr>
              <a:t>returns</a:t>
            </a:r>
            <a:r>
              <a:rPr lang="en-IN" sz="2400" dirty="0" smtClean="0"/>
              <a:t> more than </a:t>
            </a:r>
            <a:r>
              <a:rPr lang="en-IN" sz="2400" b="1" dirty="0" smtClean="0">
                <a:solidFill>
                  <a:srgbClr val="7030A0"/>
                </a:solidFill>
              </a:rPr>
              <a:t>one row.</a:t>
            </a:r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9488</TotalTime>
  <Words>526</Words>
  <Application>Microsoft Office PowerPoint</Application>
  <PresentationFormat>On-screen Show (4:3)</PresentationFormat>
  <Paragraphs>109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Slide 1</vt:lpstr>
      <vt:lpstr>Today’s Agenda</vt:lpstr>
      <vt:lpstr> Introduction To Cursor</vt:lpstr>
      <vt:lpstr> Types Of Cursor</vt:lpstr>
      <vt:lpstr> Implicit Cursor</vt:lpstr>
      <vt:lpstr> Implicit Cursor Attributes</vt:lpstr>
      <vt:lpstr> Example</vt:lpstr>
      <vt:lpstr> Example</vt:lpstr>
      <vt:lpstr> Explicit Cursor</vt:lpstr>
      <vt:lpstr> Explicit Cursor</vt:lpstr>
      <vt:lpstr> Explicit Cursor</vt:lpstr>
      <vt:lpstr> Explicit Cursor</vt:lpstr>
      <vt:lpstr> Explicit Cursor</vt:lpstr>
      <vt:lpstr> Explicit Cursor</vt:lpstr>
      <vt:lpstr>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851</cp:revision>
  <dcterms:created xsi:type="dcterms:W3CDTF">2015-12-21T13:46:48Z</dcterms:created>
  <dcterms:modified xsi:type="dcterms:W3CDTF">2020-08-28T04:26:11Z</dcterms:modified>
</cp:coreProperties>
</file>