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1089" r:id="rId4"/>
    <p:sldId id="1101" r:id="rId5"/>
    <p:sldId id="1042" r:id="rId6"/>
    <p:sldId id="1102" r:id="rId7"/>
    <p:sldId id="1103" r:id="rId8"/>
    <p:sldId id="1104" r:id="rId9"/>
    <p:sldId id="1093" r:id="rId10"/>
    <p:sldId id="1092" r:id="rId11"/>
    <p:sldId id="11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42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 PL-SQL script 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subject </a:t>
            </a:r>
            <a:r>
              <a:rPr lang="en-US" sz="2400" b="1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bookname</a:t>
            </a:r>
            <a:r>
              <a:rPr lang="en-US" sz="2400" dirty="0" smtClean="0"/>
              <a:t> and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bookprice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B050"/>
                </a:solidFill>
              </a:rPr>
              <a:t>all the books </a:t>
            </a:r>
            <a:r>
              <a:rPr lang="en-US" sz="2400" dirty="0" smtClean="0"/>
              <a:t>of that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. In case </a:t>
            </a:r>
            <a:r>
              <a:rPr lang="en-US" sz="2400" b="1" dirty="0" smtClean="0">
                <a:solidFill>
                  <a:schemeClr val="accent1"/>
                </a:solidFill>
              </a:rPr>
              <a:t>no books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7030A0"/>
                </a:solidFill>
              </a:rPr>
              <a:t>subject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found</a:t>
            </a:r>
            <a:r>
              <a:rPr lang="en-US" sz="2400" dirty="0" smtClean="0"/>
              <a:t> then display the message </a:t>
            </a:r>
            <a:r>
              <a:rPr lang="en-US" sz="2400" b="1" dirty="0" smtClean="0">
                <a:solidFill>
                  <a:srgbClr val="7030A0"/>
                </a:solidFill>
              </a:rPr>
              <a:t>No Books Found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ur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3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Cursor 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For Loop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Parameterized Cursor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00B050"/>
                </a:solidFill>
                <a:latin typeface="Corbel" pitchFamily="34" charset="0"/>
              </a:rPr>
              <a:t>Examples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Cursor For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statement is an </a:t>
            </a:r>
            <a:r>
              <a:rPr lang="en-IN" sz="2400" b="1" dirty="0" smtClean="0">
                <a:solidFill>
                  <a:srgbClr val="7030A0"/>
                </a:solidFill>
              </a:rPr>
              <a:t>elegant extension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numeric FOR LOOP</a:t>
            </a:r>
            <a:r>
              <a:rPr lang="en-IN" sz="2400" dirty="0" smtClean="0"/>
              <a:t> statement.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numeric FOR LOOP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executes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body of a loop</a:t>
            </a:r>
            <a:r>
              <a:rPr lang="en-IN" sz="2400" dirty="0" smtClean="0"/>
              <a:t> </a:t>
            </a:r>
            <a:r>
              <a:rPr lang="en-IN" sz="2400" dirty="0" smtClean="0"/>
              <a:t>only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once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chemeClr val="accent1"/>
                </a:solidFill>
              </a:rPr>
              <a:t>every integer value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0070C0"/>
                </a:solidFill>
              </a:rPr>
              <a:t>specified range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Similarly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executes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body of the loop </a:t>
            </a:r>
            <a:r>
              <a:rPr lang="en-IN" sz="2400" dirty="0" smtClean="0"/>
              <a:t>only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once</a:t>
            </a:r>
            <a:r>
              <a:rPr lang="en-IN" sz="2400" dirty="0" smtClean="0"/>
              <a:t>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chemeClr val="accent1"/>
                </a:solidFill>
              </a:rPr>
              <a:t>each row returned by the query</a:t>
            </a:r>
            <a:r>
              <a:rPr lang="en-IN" sz="2400" dirty="0" smtClean="0"/>
              <a:t> associated with the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Cursor For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nice feature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statement is that it </a:t>
            </a:r>
            <a:r>
              <a:rPr lang="en-IN" sz="2400" b="1" dirty="0" smtClean="0">
                <a:solidFill>
                  <a:srgbClr val="C00000"/>
                </a:solidFill>
              </a:rPr>
              <a:t>allows you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fetch every row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cursor</a:t>
            </a:r>
            <a:r>
              <a:rPr lang="en-IN" sz="2400" dirty="0" smtClean="0"/>
              <a:t> without </a:t>
            </a:r>
            <a:r>
              <a:rPr lang="en-IN" sz="2400" b="1" dirty="0" smtClean="0">
                <a:solidFill>
                  <a:srgbClr val="002060"/>
                </a:solidFill>
              </a:rPr>
              <a:t>manually managing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/>
                </a:solidFill>
              </a:rPr>
              <a:t>execution cycle </a:t>
            </a:r>
            <a:r>
              <a:rPr lang="en-IN" sz="2400" dirty="0" smtClean="0"/>
              <a:t>i.e.,  </a:t>
            </a:r>
            <a:r>
              <a:rPr lang="en-IN" sz="2400" b="1" dirty="0" smtClean="0">
                <a:solidFill>
                  <a:srgbClr val="002060"/>
                </a:solidFill>
              </a:rPr>
              <a:t>OPEN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FETCH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002060"/>
                </a:solidFill>
              </a:rPr>
              <a:t>CLOSE.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implicitly</a:t>
            </a:r>
            <a:r>
              <a:rPr lang="en-IN" sz="2400" dirty="0" smtClean="0"/>
              <a:t> creates its </a:t>
            </a:r>
            <a:r>
              <a:rPr lang="en-IN" sz="2400" b="1" dirty="0" smtClean="0">
                <a:solidFill>
                  <a:srgbClr val="C00000"/>
                </a:solidFill>
              </a:rPr>
              <a:t>loop index </a:t>
            </a:r>
            <a:r>
              <a:rPr lang="en-IN" sz="2400" dirty="0" smtClean="0"/>
              <a:t>as 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variable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2060"/>
                </a:solidFill>
              </a:rPr>
              <a:t>%</a:t>
            </a:r>
            <a:r>
              <a:rPr lang="en-IN" sz="2400" b="1" dirty="0" err="1" smtClean="0">
                <a:solidFill>
                  <a:srgbClr val="002060"/>
                </a:solidFill>
              </a:rPr>
              <a:t>rowtype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in which the </a:t>
            </a:r>
            <a:r>
              <a:rPr lang="en-IN" sz="2400" b="1" dirty="0" smtClean="0">
                <a:solidFill>
                  <a:schemeClr val="accent1"/>
                </a:solidFill>
              </a:rPr>
              <a:t>cursor returns </a:t>
            </a:r>
            <a:r>
              <a:rPr lang="en-IN" sz="2400" dirty="0" smtClean="0"/>
              <a:t>and then </a:t>
            </a:r>
            <a:r>
              <a:rPr lang="en-IN" sz="2400" b="1" dirty="0" smtClean="0">
                <a:solidFill>
                  <a:srgbClr val="00B050"/>
                </a:solidFill>
              </a:rPr>
              <a:t>opens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cursor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each loop iteration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2060"/>
                </a:solidFill>
              </a:rPr>
              <a:t>fetches a row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chemeClr val="accent1"/>
                </a:solidFill>
              </a:rPr>
              <a:t>result set </a:t>
            </a:r>
            <a:r>
              <a:rPr lang="en-IN" sz="2400" dirty="0" smtClean="0"/>
              <a:t>into its </a:t>
            </a:r>
            <a:r>
              <a:rPr lang="en-IN" sz="2400" b="1" dirty="0" smtClean="0">
                <a:solidFill>
                  <a:srgbClr val="7030A0"/>
                </a:solidFill>
              </a:rPr>
              <a:t>loop index</a:t>
            </a:r>
            <a:r>
              <a:rPr lang="en-IN" sz="2400" dirty="0" smtClean="0"/>
              <a:t>. If there is </a:t>
            </a:r>
            <a:r>
              <a:rPr lang="en-IN" sz="2400" b="1" dirty="0" smtClean="0">
                <a:solidFill>
                  <a:srgbClr val="C00000"/>
                </a:solidFill>
              </a:rPr>
              <a:t>no row to fetch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closes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cursor.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Cursor For Loop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following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illustrates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 </a:t>
            </a:r>
            <a:r>
              <a:rPr lang="en-IN" sz="2400" dirty="0" smtClean="0"/>
              <a:t>statement: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record IN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cursor_name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LOOP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process_record_statements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Special Point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Note that </a:t>
            </a:r>
            <a:r>
              <a:rPr lang="en-IN" sz="2400" dirty="0" smtClean="0"/>
              <a:t>besides the </a:t>
            </a:r>
            <a:r>
              <a:rPr lang="en-IN" sz="2400" b="1" dirty="0" smtClean="0">
                <a:solidFill>
                  <a:srgbClr val="0070C0"/>
                </a:solidFill>
              </a:rPr>
              <a:t>cursor name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we </a:t>
            </a:r>
            <a:r>
              <a:rPr lang="en-IN" sz="2400" b="1" dirty="0" smtClean="0">
                <a:solidFill>
                  <a:srgbClr val="00B050"/>
                </a:solidFill>
              </a:rPr>
              <a:t>can use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SELECT statement</a:t>
            </a:r>
            <a:r>
              <a:rPr lang="en-IN" sz="2400" dirty="0" smtClean="0"/>
              <a:t> </a:t>
            </a:r>
            <a:r>
              <a:rPr lang="en-IN" sz="2400" dirty="0" smtClean="0"/>
              <a:t>as shown below: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record IN 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select_statement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LOOP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process_record_statements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LOOP;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this case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cursor FOR LOOP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declares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opens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fetches from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closes an implicit cursor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However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implicit cursor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internal</a:t>
            </a:r>
            <a:r>
              <a:rPr lang="en-IN" sz="2400" dirty="0" smtClean="0"/>
              <a:t>; therefore, </a:t>
            </a:r>
            <a:r>
              <a:rPr lang="en-IN" sz="2400" b="1" dirty="0" smtClean="0">
                <a:solidFill>
                  <a:srgbClr val="7030A0"/>
                </a:solidFill>
              </a:rPr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cannot </a:t>
            </a:r>
            <a:r>
              <a:rPr lang="en-IN" sz="2400" b="1" dirty="0" smtClean="0">
                <a:solidFill>
                  <a:srgbClr val="C00000"/>
                </a:solidFill>
              </a:rPr>
              <a:t>reference</a:t>
            </a:r>
            <a:r>
              <a:rPr lang="en-IN" sz="2400" dirty="0" smtClean="0"/>
              <a:t> it.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WA PL_SQL </a:t>
            </a:r>
            <a:r>
              <a:rPr lang="en-IN" sz="2400" dirty="0" smtClean="0"/>
              <a:t>script to </a:t>
            </a:r>
            <a:r>
              <a:rPr lang="en-IN" sz="2400" b="1" dirty="0" smtClean="0">
                <a:solidFill>
                  <a:srgbClr val="C00000"/>
                </a:solidFill>
              </a:rPr>
              <a:t>display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subject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en-IN" sz="2400" dirty="0" smtClean="0"/>
              <a:t> belonging to </a:t>
            </a:r>
            <a:r>
              <a:rPr lang="en-IN" sz="2400" b="1" dirty="0" smtClean="0">
                <a:solidFill>
                  <a:srgbClr val="00B050"/>
                </a:solidFill>
              </a:rPr>
              <a:t>JSE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14620"/>
            <a:ext cx="871543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Rewrite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previous code </a:t>
            </a:r>
            <a:r>
              <a:rPr lang="en-IN" sz="2400" dirty="0" smtClean="0"/>
              <a:t>directly using the </a:t>
            </a:r>
            <a:r>
              <a:rPr lang="en-IN" sz="2400" b="1" dirty="0" smtClean="0">
                <a:solidFill>
                  <a:srgbClr val="002060"/>
                </a:solidFill>
              </a:rPr>
              <a:t>SELECT</a:t>
            </a:r>
            <a:r>
              <a:rPr lang="en-IN" sz="2400" dirty="0" smtClean="0"/>
              <a:t> statement in </a:t>
            </a:r>
            <a:r>
              <a:rPr lang="en-IN" sz="2400" b="1" dirty="0" smtClean="0">
                <a:solidFill>
                  <a:srgbClr val="0070C0"/>
                </a:solidFill>
              </a:rPr>
              <a:t>FOR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8715436" cy="378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Parameterized </a:t>
            </a:r>
            <a:r>
              <a:rPr lang="en-US" sz="3200" b="1" dirty="0" smtClean="0"/>
              <a:t>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 </a:t>
            </a:r>
            <a:r>
              <a:rPr lang="en-IN" sz="2400" b="1" dirty="0" smtClean="0">
                <a:solidFill>
                  <a:srgbClr val="0070C0"/>
                </a:solidFill>
              </a:rPr>
              <a:t>explicit cursor</a:t>
            </a:r>
            <a:r>
              <a:rPr lang="en-IN" sz="2400" dirty="0" smtClean="0"/>
              <a:t> may </a:t>
            </a:r>
            <a:r>
              <a:rPr lang="en-IN" sz="2400" b="1" dirty="0" smtClean="0">
                <a:solidFill>
                  <a:srgbClr val="C00000"/>
                </a:solidFill>
              </a:rPr>
              <a:t>accept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list of parameters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Each </a:t>
            </a:r>
            <a:r>
              <a:rPr lang="en-IN" sz="2400" b="1" dirty="0" smtClean="0">
                <a:solidFill>
                  <a:srgbClr val="00B050"/>
                </a:solidFill>
              </a:rPr>
              <a:t>time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2060"/>
                </a:solidFill>
              </a:rPr>
              <a:t>open </a:t>
            </a:r>
            <a:r>
              <a:rPr lang="en-IN" sz="2400" b="1" dirty="0" smtClean="0">
                <a:solidFill>
                  <a:srgbClr val="002060"/>
                </a:solidFill>
              </a:rPr>
              <a:t>the cursor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can pass </a:t>
            </a:r>
            <a:r>
              <a:rPr lang="en-IN" sz="2400" b="1" dirty="0" smtClean="0">
                <a:solidFill>
                  <a:srgbClr val="7030A0"/>
                </a:solidFill>
              </a:rPr>
              <a:t>different arguments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0070C0"/>
                </a:solidFill>
              </a:rPr>
              <a:t>cursor</a:t>
            </a:r>
            <a:r>
              <a:rPr lang="en-IN" sz="2400" dirty="0" smtClean="0"/>
              <a:t>, which </a:t>
            </a:r>
            <a:r>
              <a:rPr lang="en-IN" sz="2400" b="1" dirty="0" smtClean="0">
                <a:solidFill>
                  <a:srgbClr val="C00000"/>
                </a:solidFill>
              </a:rPr>
              <a:t>results in </a:t>
            </a:r>
            <a:r>
              <a:rPr lang="en-IN" sz="2400" dirty="0" smtClean="0"/>
              <a:t>different </a:t>
            </a:r>
            <a:r>
              <a:rPr lang="en-IN" sz="2400" b="1" dirty="0" smtClean="0">
                <a:solidFill>
                  <a:srgbClr val="00B050"/>
                </a:solidFill>
              </a:rPr>
              <a:t>result sets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CURSOR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cursor_name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parameter_list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IS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cursor_query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9528</TotalTime>
  <Words>132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Today’s Agenda</vt:lpstr>
      <vt:lpstr> Cursor For Loop</vt:lpstr>
      <vt:lpstr> Cursor For Loop</vt:lpstr>
      <vt:lpstr> Syntax Of Cursor For Loop</vt:lpstr>
      <vt:lpstr> Special Point</vt:lpstr>
      <vt:lpstr> Example</vt:lpstr>
      <vt:lpstr> Example</vt:lpstr>
      <vt:lpstr> Parameterized Cursor</vt:lpstr>
      <vt:lpstr> Example</vt:lpstr>
      <vt:lpstr>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856</cp:revision>
  <dcterms:created xsi:type="dcterms:W3CDTF">2015-12-21T13:46:48Z</dcterms:created>
  <dcterms:modified xsi:type="dcterms:W3CDTF">2020-09-01T23:25:06Z</dcterms:modified>
</cp:coreProperties>
</file>