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1089" r:id="rId4"/>
    <p:sldId id="1106" r:id="rId5"/>
    <p:sldId id="1107" r:id="rId6"/>
    <p:sldId id="1103" r:id="rId7"/>
    <p:sldId id="1093" r:id="rId8"/>
    <p:sldId id="1092" r:id="rId9"/>
    <p:sldId id="1105" r:id="rId10"/>
    <p:sldId id="1108" r:id="rId11"/>
    <p:sldId id="1109" r:id="rId12"/>
    <p:sldId id="1113" r:id="rId13"/>
    <p:sldId id="1117" r:id="rId14"/>
    <p:sldId id="1118" r:id="rId15"/>
    <p:sldId id="1115" r:id="rId16"/>
    <p:sldId id="1110" r:id="rId17"/>
    <p:sldId id="1111" r:id="rId18"/>
    <p:sldId id="1119" r:id="rId19"/>
    <p:sldId id="1120" r:id="rId20"/>
    <p:sldId id="1112" r:id="rId21"/>
    <p:sldId id="1114" r:id="rId22"/>
    <p:sldId id="1121" r:id="rId23"/>
    <p:sldId id="1122" r:id="rId24"/>
    <p:sldId id="112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43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List Of Oracle’s </a:t>
            </a:r>
            <a:br>
              <a:rPr lang="en-US" sz="2800" b="1" dirty="0" smtClean="0"/>
            </a:br>
            <a:r>
              <a:rPr lang="en-US" sz="2800" b="1" dirty="0" smtClean="0"/>
              <a:t>Built In Exceptions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2845" y="1428736"/>
          <a:ext cx="8858310" cy="51016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2770"/>
                <a:gridCol w="2952770"/>
                <a:gridCol w="2952770"/>
              </a:tblGrid>
              <a:tr h="450707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Trebuchet MS"/>
                        </a:rPr>
                        <a:t>Exception Name</a:t>
                      </a:r>
                      <a:endParaRPr lang="en-IN" sz="1400" dirty="0">
                        <a:solidFill>
                          <a:schemeClr val="bg1"/>
                        </a:solidFill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Trebuchet MS"/>
                        </a:rPr>
                        <a:t>Reason</a:t>
                      </a:r>
                      <a:endParaRPr lang="en-IN" sz="1400" dirty="0">
                        <a:solidFill>
                          <a:schemeClr val="bg1"/>
                        </a:solidFill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Trebuchet MS"/>
                        </a:rPr>
                        <a:t>Error Number</a:t>
                      </a:r>
                      <a:endParaRPr lang="en-IN" sz="1400" dirty="0">
                        <a:solidFill>
                          <a:schemeClr val="bg1"/>
                        </a:solidFill>
                        <a:latin typeface="Trebuchet MS"/>
                      </a:endParaRPr>
                    </a:p>
                  </a:txBody>
                  <a:tcPr/>
                </a:tc>
              </a:tr>
              <a:tr h="559120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666666"/>
                          </a:solidFill>
                          <a:latin typeface="Trebuchet MS"/>
                        </a:rPr>
                        <a:t>CURSOR_ALREADY_OPEN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666666"/>
                          </a:solidFill>
                          <a:latin typeface="Trebuchet MS"/>
                        </a:rPr>
                        <a:t>When you open a cursor that is already open.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666666"/>
                          </a:solidFill>
                          <a:latin typeface="Trebuchet MS"/>
                        </a:rPr>
                        <a:t>ORA-06511</a:t>
                      </a:r>
                    </a:p>
                  </a:txBody>
                  <a:tcPr/>
                </a:tc>
              </a:tr>
              <a:tr h="1222466">
                <a:tc>
                  <a:txBody>
                    <a:bodyPr/>
                    <a:lstStyle/>
                    <a:p>
                      <a:r>
                        <a:rPr lang="en-IN" sz="1400" b="1" dirty="0" smtClean="0">
                          <a:solidFill>
                            <a:srgbClr val="666666"/>
                          </a:solidFill>
                          <a:latin typeface="Trebuchet MS"/>
                        </a:rPr>
                        <a:t>INVALID_NUMBER</a:t>
                      </a:r>
                      <a:endParaRPr lang="en-IN" sz="1400" b="1" dirty="0">
                        <a:solidFill>
                          <a:srgbClr val="666666"/>
                        </a:solidFill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400" b="1" i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 is raised when the conversion of a character string into a number fails because the string does not represent a valid number.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>
                          <a:solidFill>
                            <a:srgbClr val="666666"/>
                          </a:solidFill>
                          <a:latin typeface="Trebuchet MS"/>
                        </a:rPr>
                        <a:t>ORA-01722</a:t>
                      </a:r>
                      <a:endParaRPr lang="en-IN" sz="1400" b="1" dirty="0">
                        <a:solidFill>
                          <a:srgbClr val="666666"/>
                        </a:solidFill>
                        <a:latin typeface="Trebuchet MS"/>
                      </a:endParaRPr>
                    </a:p>
                  </a:txBody>
                  <a:tcPr/>
                </a:tc>
              </a:tr>
              <a:tr h="789345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666666"/>
                          </a:solidFill>
                          <a:latin typeface="Trebuchet MS"/>
                        </a:rPr>
                        <a:t>NO_DATA_FOUND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666666"/>
                          </a:solidFill>
                          <a:latin typeface="Trebuchet MS"/>
                        </a:rPr>
                        <a:t>When a SELECT...INTO clause does not return any row from a table.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666666"/>
                          </a:solidFill>
                          <a:latin typeface="Trebuchet MS"/>
                        </a:rPr>
                        <a:t>ORA-01403</a:t>
                      </a:r>
                    </a:p>
                  </a:txBody>
                  <a:tcPr/>
                </a:tc>
              </a:tr>
              <a:tr h="789345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666666"/>
                          </a:solidFill>
                          <a:latin typeface="Trebuchet MS"/>
                        </a:rPr>
                        <a:t>TOO_MANY_ROWS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666666"/>
                          </a:solidFill>
                          <a:latin typeface="Trebuchet MS"/>
                        </a:rPr>
                        <a:t>When you SELECT or fetch more than one row into a record or variable.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666666"/>
                          </a:solidFill>
                          <a:latin typeface="Trebuchet MS"/>
                        </a:rPr>
                        <a:t>ORA-01422</a:t>
                      </a:r>
                    </a:p>
                  </a:txBody>
                  <a:tcPr/>
                </a:tc>
              </a:tr>
              <a:tr h="559120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666666"/>
                          </a:solidFill>
                          <a:latin typeface="Trebuchet MS"/>
                        </a:rPr>
                        <a:t>ZERO_DIVIDE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666666"/>
                          </a:solidFill>
                          <a:latin typeface="Trebuchet MS"/>
                        </a:rPr>
                        <a:t>When you attempt to divide a number by zero.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666666"/>
                          </a:solidFill>
                          <a:latin typeface="Trebuchet MS"/>
                        </a:rPr>
                        <a:t>ORA-01476</a:t>
                      </a:r>
                    </a:p>
                  </a:txBody>
                  <a:tcPr/>
                </a:tc>
              </a:tr>
              <a:tr h="559120">
                <a:tc>
                  <a:txBody>
                    <a:bodyPr/>
                    <a:lstStyle/>
                    <a:p>
                      <a:r>
                        <a:rPr kumimoji="0" lang="en-IN" sz="1400" b="1" i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VALUE_ERROR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400" b="1" i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 is raised when an attempt is made to assign</a:t>
                      </a:r>
                      <a:r>
                        <a:rPr kumimoji="0" lang="en-IN" sz="1400" b="1" i="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 value </a:t>
                      </a:r>
                      <a:r>
                        <a:rPr kumimoji="0" lang="en-IN" sz="1400" b="1" i="0" kern="12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</a:t>
                      </a:r>
                      <a:r>
                        <a:rPr kumimoji="0" lang="en-IN" sz="1400" b="1" i="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than permissible limit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ORA-01476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Handling Numbered </a:t>
            </a:r>
            <a:br>
              <a:rPr lang="en-US" sz="3200" b="1" dirty="0" smtClean="0"/>
            </a:br>
            <a:r>
              <a:rPr lang="en-US" sz="3200" b="1" dirty="0" smtClean="0"/>
              <a:t>Exceptions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0070C0"/>
                </a:solidFill>
              </a:rPr>
              <a:t>Oracle</a:t>
            </a:r>
            <a:r>
              <a:rPr lang="en-IN" sz="2400" dirty="0" smtClean="0"/>
              <a:t>, some of the </a:t>
            </a:r>
            <a:r>
              <a:rPr lang="en-IN" sz="2400" b="1" dirty="0" smtClean="0">
                <a:solidFill>
                  <a:srgbClr val="7030A0"/>
                </a:solidFill>
              </a:rPr>
              <a:t>pre-defined exceptions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C00000"/>
                </a:solidFill>
              </a:rPr>
              <a:t>numbered</a:t>
            </a:r>
            <a:r>
              <a:rPr lang="en-IN" sz="2400" dirty="0" smtClean="0"/>
              <a:t> in the form of </a:t>
            </a:r>
            <a:r>
              <a:rPr lang="en-IN" sz="2400" b="1" dirty="0" smtClean="0">
                <a:solidFill>
                  <a:srgbClr val="00B050"/>
                </a:solidFill>
              </a:rPr>
              <a:t>four integers preceded by a hyphen symbol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handle such exceptions </a:t>
            </a:r>
            <a:r>
              <a:rPr lang="en-IN" sz="2400" dirty="0" smtClean="0"/>
              <a:t>we </a:t>
            </a:r>
            <a:r>
              <a:rPr lang="en-IN" sz="2400" b="1" dirty="0" smtClean="0">
                <a:solidFill>
                  <a:srgbClr val="7030A0"/>
                </a:solidFill>
              </a:rPr>
              <a:t>should assign a name </a:t>
            </a:r>
            <a:r>
              <a:rPr lang="en-IN" sz="2400" dirty="0" smtClean="0"/>
              <a:t>to them </a:t>
            </a:r>
            <a:r>
              <a:rPr lang="en-IN" sz="2400" b="1" dirty="0" smtClean="0">
                <a:solidFill>
                  <a:srgbClr val="C00000"/>
                </a:solidFill>
              </a:rPr>
              <a:t>before using </a:t>
            </a:r>
            <a:r>
              <a:rPr lang="en-IN" sz="2400" dirty="0" smtClean="0"/>
              <a:t>them.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B050"/>
                </a:solidFill>
              </a:rPr>
              <a:t>This can be done </a:t>
            </a:r>
            <a:r>
              <a:rPr lang="en-IN" sz="2400" dirty="0" smtClean="0"/>
              <a:t>by using the </a:t>
            </a:r>
            <a:r>
              <a:rPr lang="en-IN" sz="2400" b="1" dirty="0" err="1" smtClean="0">
                <a:solidFill>
                  <a:srgbClr val="002060"/>
                </a:solidFill>
              </a:rPr>
              <a:t>Pragma</a:t>
            </a:r>
            <a:r>
              <a:rPr lang="en-IN" sz="2400" b="1" dirty="0" smtClean="0">
                <a:solidFill>
                  <a:srgbClr val="002060"/>
                </a:solidFill>
              </a:rPr>
              <a:t> exception technique</a:t>
            </a:r>
            <a:r>
              <a:rPr lang="en-IN" sz="2400" dirty="0" smtClean="0"/>
              <a:t> in which a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numbered exception handler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0070C0"/>
                </a:solidFill>
              </a:rPr>
              <a:t>bound to a name</a:t>
            </a:r>
            <a:r>
              <a:rPr lang="en-IN" sz="2400" dirty="0" smtClean="0"/>
              <a:t>. 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Handling Numbered </a:t>
            </a:r>
            <a:br>
              <a:rPr lang="en-US" sz="3200" b="1" dirty="0" smtClean="0"/>
            </a:br>
            <a:r>
              <a:rPr lang="en-US" sz="3200" b="1" dirty="0" smtClean="0"/>
              <a:t>Exceptions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DECLARE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err="1" smtClean="0">
                <a:solidFill>
                  <a:srgbClr val="0070C0"/>
                </a:solidFill>
              </a:rPr>
              <a:t>exception_name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EXCEPTION;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rgbClr val="002060"/>
                </a:solidFill>
              </a:rPr>
              <a:t>PRAGMA EXCEPTION_INIT (</a:t>
            </a:r>
            <a:r>
              <a:rPr lang="en-IN" sz="2400" b="1" dirty="0" err="1" smtClean="0">
                <a:solidFill>
                  <a:srgbClr val="0070C0"/>
                </a:solidFill>
              </a:rPr>
              <a:t>exception_name</a:t>
            </a:r>
            <a:r>
              <a:rPr lang="en-IN" sz="2400" b="1" dirty="0" smtClean="0">
                <a:solidFill>
                  <a:srgbClr val="002060"/>
                </a:solidFill>
              </a:rPr>
              <a:t>, </a:t>
            </a:r>
            <a:r>
              <a:rPr lang="en-IN" sz="2400" b="1" dirty="0" err="1" smtClean="0">
                <a:solidFill>
                  <a:srgbClr val="C00000"/>
                </a:solidFill>
              </a:rPr>
              <a:t>Err_code</a:t>
            </a:r>
            <a:r>
              <a:rPr lang="en-IN" sz="2400" b="1" dirty="0" smtClean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BEGIN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rgbClr val="002060"/>
                </a:solidFill>
              </a:rPr>
              <a:t>Execution section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EXCEPTION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WHEN </a:t>
            </a:r>
            <a:r>
              <a:rPr lang="en-IN" sz="2400" b="1" dirty="0" err="1" smtClean="0">
                <a:solidFill>
                  <a:srgbClr val="002060"/>
                </a:solidFill>
              </a:rPr>
              <a:t>exception_name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THEN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dirty="0" smtClean="0">
                <a:solidFill>
                  <a:srgbClr val="002060"/>
                </a:solidFill>
              </a:rPr>
              <a:t>handle the exception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END;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Below</a:t>
            </a:r>
            <a:r>
              <a:rPr lang="en-IN" sz="2400" dirty="0" smtClean="0"/>
              <a:t> we have a 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 with </a:t>
            </a:r>
            <a:r>
              <a:rPr lang="en-IN" sz="2400" b="1" dirty="0" smtClean="0">
                <a:solidFill>
                  <a:srgbClr val="7030A0"/>
                </a:solidFill>
              </a:rPr>
              <a:t>Student's data </a:t>
            </a:r>
            <a:r>
              <a:rPr lang="en-IN" sz="2400" dirty="0" smtClean="0"/>
              <a:t>in it.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When</a:t>
            </a:r>
            <a:r>
              <a:rPr lang="en-US" sz="2400" dirty="0" smtClean="0"/>
              <a:t> we </a:t>
            </a:r>
            <a:r>
              <a:rPr lang="en-US" sz="2400" b="1" dirty="0" smtClean="0">
                <a:solidFill>
                  <a:srgbClr val="002060"/>
                </a:solidFill>
              </a:rPr>
              <a:t>add a record </a:t>
            </a:r>
            <a:r>
              <a:rPr lang="en-US" sz="2400" dirty="0" smtClean="0"/>
              <a:t>in a </a:t>
            </a:r>
            <a:r>
              <a:rPr lang="en-US" sz="2400" b="1" dirty="0" smtClean="0">
                <a:solidFill>
                  <a:srgbClr val="C00000"/>
                </a:solidFill>
              </a:rPr>
              <a:t>table</a:t>
            </a:r>
            <a:r>
              <a:rPr lang="en-US" sz="2400" dirty="0" smtClean="0"/>
              <a:t> with </a:t>
            </a:r>
            <a:r>
              <a:rPr lang="en-US" sz="2400" b="1" dirty="0" smtClean="0">
                <a:solidFill>
                  <a:srgbClr val="0070C0"/>
                </a:solidFill>
              </a:rPr>
              <a:t>primary key constraint </a:t>
            </a:r>
            <a:r>
              <a:rPr lang="en-US" sz="2400" dirty="0" smtClean="0"/>
              <a:t>and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constraint gets violated </a:t>
            </a:r>
            <a:r>
              <a:rPr lang="en-US" sz="2400" dirty="0" smtClean="0"/>
              <a:t>because of </a:t>
            </a:r>
            <a:r>
              <a:rPr lang="en-US" sz="2400" b="1" dirty="0" smtClean="0">
                <a:solidFill>
                  <a:srgbClr val="7030A0"/>
                </a:solidFill>
              </a:rPr>
              <a:t>duplicate key </a:t>
            </a:r>
            <a:r>
              <a:rPr lang="en-US" sz="2400" dirty="0" smtClean="0"/>
              <a:t>then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raises the error with </a:t>
            </a:r>
            <a:r>
              <a:rPr lang="en-US" sz="2400" b="1" dirty="0" smtClean="0">
                <a:solidFill>
                  <a:srgbClr val="C00000"/>
                </a:solidFill>
              </a:rPr>
              <a:t>error number -1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pPr>
              <a:buNone/>
            </a:pP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2910" y="2143116"/>
          <a:ext cx="7929620" cy="22069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2405"/>
                <a:gridCol w="1982405"/>
                <a:gridCol w="1982405"/>
                <a:gridCol w="1982405"/>
              </a:tblGrid>
              <a:tr h="50006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ROLLNO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SNAME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AGE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COURSE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Anu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20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BSC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12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Asha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21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BCOM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13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Arpit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18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BCA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14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Chetan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20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/>
                        <a:t>BCA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DECLARE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b="1" dirty="0" err="1" smtClean="0">
                <a:solidFill>
                  <a:srgbClr val="0070C0"/>
                </a:solidFill>
              </a:rPr>
              <a:t>sno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err="1" smtClean="0">
                <a:solidFill>
                  <a:srgbClr val="0070C0"/>
                </a:solidFill>
              </a:rPr>
              <a:t>student.rollno%type</a:t>
            </a:r>
            <a:r>
              <a:rPr lang="en-IN" b="1" dirty="0" smtClean="0">
                <a:solidFill>
                  <a:srgbClr val="0070C0"/>
                </a:solidFill>
              </a:rPr>
              <a:t>; 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	</a:t>
            </a:r>
            <a:r>
              <a:rPr lang="en-IN" b="1" dirty="0" err="1" smtClean="0">
                <a:solidFill>
                  <a:srgbClr val="0070C0"/>
                </a:solidFill>
              </a:rPr>
              <a:t>snm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err="1" smtClean="0">
                <a:solidFill>
                  <a:srgbClr val="0070C0"/>
                </a:solidFill>
              </a:rPr>
              <a:t>student.sname%type</a:t>
            </a:r>
            <a:r>
              <a:rPr lang="en-IN" b="1" dirty="0" smtClean="0">
                <a:solidFill>
                  <a:srgbClr val="0070C0"/>
                </a:solidFill>
              </a:rPr>
              <a:t>; 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	</a:t>
            </a:r>
            <a:r>
              <a:rPr lang="en-IN" b="1" dirty="0" err="1" smtClean="0">
                <a:solidFill>
                  <a:srgbClr val="0070C0"/>
                </a:solidFill>
              </a:rPr>
              <a:t>s_age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err="1" smtClean="0">
                <a:solidFill>
                  <a:srgbClr val="0070C0"/>
                </a:solidFill>
              </a:rPr>
              <a:t>student.age%type</a:t>
            </a:r>
            <a:r>
              <a:rPr lang="en-IN" b="1" dirty="0" smtClean="0">
                <a:solidFill>
                  <a:srgbClr val="0070C0"/>
                </a:solidFill>
              </a:rPr>
              <a:t>; 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	</a:t>
            </a:r>
            <a:r>
              <a:rPr lang="en-IN" b="1" dirty="0" err="1" smtClean="0">
                <a:solidFill>
                  <a:srgbClr val="0070C0"/>
                </a:solidFill>
              </a:rPr>
              <a:t>cr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err="1" smtClean="0">
                <a:solidFill>
                  <a:srgbClr val="0070C0"/>
                </a:solidFill>
              </a:rPr>
              <a:t>student.course%type</a:t>
            </a:r>
            <a:r>
              <a:rPr lang="en-IN" b="1" dirty="0" smtClean="0">
                <a:solidFill>
                  <a:srgbClr val="0070C0"/>
                </a:solidFill>
              </a:rPr>
              <a:t>;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b="1" dirty="0" err="1" smtClean="0">
                <a:solidFill>
                  <a:srgbClr val="002060"/>
                </a:solidFill>
              </a:rPr>
              <a:t>already_exist</a:t>
            </a:r>
            <a:r>
              <a:rPr lang="en-IN" b="1" dirty="0" smtClean="0">
                <a:solidFill>
                  <a:srgbClr val="002060"/>
                </a:solidFill>
              </a:rPr>
              <a:t> EXCEPTION;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	 </a:t>
            </a:r>
            <a:r>
              <a:rPr lang="en-IN" b="1" dirty="0" err="1" smtClean="0">
                <a:solidFill>
                  <a:srgbClr val="002060"/>
                </a:solidFill>
              </a:rPr>
              <a:t>pragma</a:t>
            </a:r>
            <a:r>
              <a:rPr lang="en-IN" b="1" dirty="0" smtClean="0">
                <a:solidFill>
                  <a:srgbClr val="002060"/>
                </a:solidFill>
              </a:rPr>
              <a:t> </a:t>
            </a:r>
            <a:r>
              <a:rPr lang="en-IN" b="1" dirty="0" err="1" smtClean="0">
                <a:solidFill>
                  <a:srgbClr val="002060"/>
                </a:solidFill>
              </a:rPr>
              <a:t>exception_init</a:t>
            </a:r>
            <a:r>
              <a:rPr lang="en-IN" b="1" dirty="0" smtClean="0">
                <a:solidFill>
                  <a:srgbClr val="002060"/>
                </a:solidFill>
              </a:rPr>
              <a:t>(</a:t>
            </a:r>
            <a:r>
              <a:rPr lang="en-IN" b="1" dirty="0" err="1" smtClean="0">
                <a:solidFill>
                  <a:srgbClr val="002060"/>
                </a:solidFill>
              </a:rPr>
              <a:t>already_exist</a:t>
            </a:r>
            <a:r>
              <a:rPr lang="en-IN" b="1" dirty="0" smtClean="0">
                <a:solidFill>
                  <a:srgbClr val="002060"/>
                </a:solidFill>
              </a:rPr>
              <a:t>, -1);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BEGIN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sno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:=&amp;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rollno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snm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:='&amp;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sname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';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s_age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:=&amp;age;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cr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:='&amp;course';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b="1" dirty="0" smtClean="0">
                <a:solidFill>
                  <a:srgbClr val="002060"/>
                </a:solidFill>
              </a:rPr>
              <a:t>INSERT into student values(</a:t>
            </a:r>
            <a:r>
              <a:rPr lang="en-IN" b="1" dirty="0" err="1" smtClean="0">
                <a:solidFill>
                  <a:srgbClr val="002060"/>
                </a:solidFill>
              </a:rPr>
              <a:t>sno</a:t>
            </a:r>
            <a:r>
              <a:rPr lang="en-IN" b="1" dirty="0" smtClean="0">
                <a:solidFill>
                  <a:srgbClr val="002060"/>
                </a:solidFill>
              </a:rPr>
              <a:t>, </a:t>
            </a:r>
            <a:r>
              <a:rPr lang="en-IN" b="1" dirty="0" err="1" smtClean="0">
                <a:solidFill>
                  <a:srgbClr val="002060"/>
                </a:solidFill>
              </a:rPr>
              <a:t>snm</a:t>
            </a:r>
            <a:r>
              <a:rPr lang="en-IN" b="1" dirty="0" smtClean="0">
                <a:solidFill>
                  <a:srgbClr val="002060"/>
                </a:solidFill>
              </a:rPr>
              <a:t>, </a:t>
            </a:r>
            <a:r>
              <a:rPr lang="en-IN" b="1" dirty="0" err="1" smtClean="0">
                <a:solidFill>
                  <a:srgbClr val="002060"/>
                </a:solidFill>
              </a:rPr>
              <a:t>s_age</a:t>
            </a:r>
            <a:r>
              <a:rPr lang="en-IN" b="1" dirty="0" smtClean="0">
                <a:solidFill>
                  <a:srgbClr val="002060"/>
                </a:solidFill>
              </a:rPr>
              <a:t>, </a:t>
            </a:r>
            <a:r>
              <a:rPr lang="en-IN" b="1" dirty="0" err="1" smtClean="0">
                <a:solidFill>
                  <a:srgbClr val="002060"/>
                </a:solidFill>
              </a:rPr>
              <a:t>cr</a:t>
            </a:r>
            <a:r>
              <a:rPr lang="en-IN" b="1" dirty="0" smtClean="0">
                <a:solidFill>
                  <a:srgbClr val="002060"/>
                </a:solidFill>
              </a:rPr>
              <a:t>); </a:t>
            </a:r>
          </a:p>
          <a:p>
            <a:pPr>
              <a:buNone/>
            </a:pPr>
            <a:r>
              <a:rPr lang="en-IN" b="1" dirty="0" smtClean="0">
                <a:solidFill>
                  <a:srgbClr val="002060"/>
                </a:solidFill>
              </a:rPr>
              <a:t>	</a:t>
            </a:r>
            <a:r>
              <a:rPr lang="en-IN" b="1" dirty="0" err="1" smtClean="0">
                <a:solidFill>
                  <a:srgbClr val="00B050"/>
                </a:solidFill>
              </a:rPr>
              <a:t>dbms_output.put_line</a:t>
            </a:r>
            <a:r>
              <a:rPr lang="en-IN" b="1" dirty="0" smtClean="0">
                <a:solidFill>
                  <a:srgbClr val="00B050"/>
                </a:solidFill>
              </a:rPr>
              <a:t>('Record inserted');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EXCEPTION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b="1" dirty="0" smtClean="0">
                <a:solidFill>
                  <a:srgbClr val="002060"/>
                </a:solidFill>
              </a:rPr>
              <a:t>WHEN </a:t>
            </a:r>
            <a:r>
              <a:rPr lang="en-IN" b="1" dirty="0" err="1" smtClean="0">
                <a:solidFill>
                  <a:srgbClr val="002060"/>
                </a:solidFill>
              </a:rPr>
              <a:t>already_exist</a:t>
            </a:r>
            <a:r>
              <a:rPr lang="en-IN" b="1" dirty="0" smtClean="0">
                <a:solidFill>
                  <a:srgbClr val="002060"/>
                </a:solidFill>
              </a:rPr>
              <a:t> THEN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dbms_output.put_line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('Record already exist');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END;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Assume</a:t>
            </a:r>
            <a:r>
              <a:rPr lang="en-US" sz="2200" dirty="0" smtClean="0"/>
              <a:t> we have </a:t>
            </a:r>
            <a:r>
              <a:rPr lang="en-US" sz="2200" b="1" dirty="0" smtClean="0">
                <a:solidFill>
                  <a:srgbClr val="C00000"/>
                </a:solidFill>
              </a:rPr>
              <a:t>2 tables </a:t>
            </a:r>
            <a:r>
              <a:rPr lang="en-US" sz="2200" dirty="0" smtClean="0"/>
              <a:t>called </a:t>
            </a:r>
            <a:r>
              <a:rPr lang="en-US" sz="2200" b="1" dirty="0" smtClean="0">
                <a:solidFill>
                  <a:srgbClr val="7030A0"/>
                </a:solidFill>
              </a:rPr>
              <a:t>EMP </a:t>
            </a:r>
            <a:r>
              <a:rPr lang="en-US" sz="2200" dirty="0" smtClean="0"/>
              <a:t>and </a:t>
            </a:r>
            <a:r>
              <a:rPr lang="en-US" sz="2200" b="1" dirty="0" smtClean="0">
                <a:solidFill>
                  <a:srgbClr val="7030A0"/>
                </a:solidFill>
              </a:rPr>
              <a:t>DEPT</a:t>
            </a:r>
            <a:r>
              <a:rPr lang="en-US" sz="2200" dirty="0" smtClean="0"/>
              <a:t> , where </a:t>
            </a:r>
            <a:r>
              <a:rPr lang="en-US" sz="2200" b="1" dirty="0" smtClean="0">
                <a:solidFill>
                  <a:srgbClr val="7030A0"/>
                </a:solidFill>
              </a:rPr>
              <a:t>DEPT</a:t>
            </a:r>
            <a:r>
              <a:rPr lang="en-US" sz="2200" dirty="0" smtClean="0"/>
              <a:t> is the </a:t>
            </a:r>
            <a:r>
              <a:rPr lang="en-US" sz="2200" b="1" dirty="0" smtClean="0">
                <a:solidFill>
                  <a:srgbClr val="C00000"/>
                </a:solidFill>
              </a:rPr>
              <a:t>parent table </a:t>
            </a:r>
            <a:r>
              <a:rPr lang="en-US" sz="2200" dirty="0" smtClean="0"/>
              <a:t>and </a:t>
            </a:r>
            <a:r>
              <a:rPr lang="en-US" sz="2200" b="1" dirty="0" smtClean="0">
                <a:solidFill>
                  <a:srgbClr val="7030A0"/>
                </a:solidFill>
              </a:rPr>
              <a:t>EMP</a:t>
            </a:r>
            <a:r>
              <a:rPr lang="en-US" sz="2200" dirty="0" smtClean="0"/>
              <a:t> is the </a:t>
            </a:r>
            <a:r>
              <a:rPr lang="en-US" sz="2200" b="1" dirty="0" smtClean="0">
                <a:solidFill>
                  <a:srgbClr val="C00000"/>
                </a:solidFill>
              </a:rPr>
              <a:t>child table</a:t>
            </a:r>
            <a:r>
              <a:rPr lang="en-US" sz="2200" dirty="0" smtClean="0"/>
              <a:t>.</a:t>
            </a:r>
          </a:p>
          <a:p>
            <a:endParaRPr lang="en-US" sz="2200" b="1" dirty="0" smtClean="0">
              <a:solidFill>
                <a:srgbClr val="0070C0"/>
              </a:solidFill>
            </a:endParaRPr>
          </a:p>
          <a:p>
            <a:r>
              <a:rPr lang="en-US" sz="2200" b="1" dirty="0" smtClean="0">
                <a:solidFill>
                  <a:srgbClr val="0070C0"/>
                </a:solidFill>
              </a:rPr>
              <a:t>WA PL-SQL </a:t>
            </a:r>
            <a:r>
              <a:rPr lang="en-US" sz="2200" dirty="0" smtClean="0"/>
              <a:t>script to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accept</a:t>
            </a:r>
            <a:r>
              <a:rPr lang="en-US" sz="2200" dirty="0" smtClean="0"/>
              <a:t> a </a:t>
            </a:r>
            <a:r>
              <a:rPr lang="en-US" sz="2200" b="1" dirty="0" err="1" smtClean="0">
                <a:solidFill>
                  <a:srgbClr val="00B050"/>
                </a:solidFill>
              </a:rPr>
              <a:t>deptno</a:t>
            </a:r>
            <a:r>
              <a:rPr lang="en-US" sz="2200" dirty="0" smtClean="0"/>
              <a:t> from the </a:t>
            </a:r>
            <a:r>
              <a:rPr lang="en-US" sz="2200" b="1" dirty="0" smtClean="0">
                <a:solidFill>
                  <a:srgbClr val="002060"/>
                </a:solidFill>
              </a:rPr>
              <a:t>user</a:t>
            </a:r>
            <a:r>
              <a:rPr lang="en-US" sz="2200" dirty="0" smtClean="0"/>
              <a:t> and </a:t>
            </a:r>
            <a:r>
              <a:rPr lang="en-US" sz="2200" b="1" dirty="0" smtClean="0">
                <a:solidFill>
                  <a:schemeClr val="accent1"/>
                </a:solidFill>
              </a:rPr>
              <a:t>remove the </a:t>
            </a:r>
            <a:r>
              <a:rPr lang="en-US" sz="2200" b="1" dirty="0" err="1" smtClean="0">
                <a:solidFill>
                  <a:schemeClr val="accent1"/>
                </a:solidFill>
              </a:rPr>
              <a:t>rec</a:t>
            </a:r>
            <a:r>
              <a:rPr lang="en-US" sz="2200" b="1" dirty="0" smtClean="0">
                <a:solidFill>
                  <a:schemeClr val="accent1"/>
                </a:solidFill>
              </a:rPr>
              <a:t> </a:t>
            </a:r>
            <a:r>
              <a:rPr lang="en-US" sz="2200" dirty="0" smtClean="0"/>
              <a:t>from </a:t>
            </a:r>
            <a:r>
              <a:rPr lang="en-US" sz="2200" b="1" dirty="0" smtClean="0">
                <a:solidFill>
                  <a:srgbClr val="7030A0"/>
                </a:solidFill>
              </a:rPr>
              <a:t>DEPT</a:t>
            </a:r>
            <a:r>
              <a:rPr lang="en-US" sz="2200" dirty="0" smtClean="0"/>
              <a:t> table.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b="1" dirty="0" smtClean="0">
                <a:solidFill>
                  <a:srgbClr val="0070C0"/>
                </a:solidFill>
              </a:rPr>
              <a:t>In case </a:t>
            </a:r>
            <a:r>
              <a:rPr lang="en-US" sz="2200" dirty="0" smtClean="0"/>
              <a:t>a </a:t>
            </a:r>
            <a:r>
              <a:rPr lang="en-US" sz="2200" b="1" dirty="0" smtClean="0">
                <a:solidFill>
                  <a:srgbClr val="C00000"/>
                </a:solidFill>
              </a:rPr>
              <a:t>child </a:t>
            </a:r>
            <a:r>
              <a:rPr lang="en-US" sz="2200" b="1" dirty="0" err="1" smtClean="0">
                <a:solidFill>
                  <a:srgbClr val="C00000"/>
                </a:solidFill>
              </a:rPr>
              <a:t>rec</a:t>
            </a:r>
            <a:r>
              <a:rPr lang="en-US" sz="2200" b="1" dirty="0" smtClean="0">
                <a:solidFill>
                  <a:srgbClr val="C00000"/>
                </a:solidFill>
              </a:rPr>
              <a:t> is found </a:t>
            </a:r>
            <a:r>
              <a:rPr lang="en-US" sz="2200" dirty="0" smtClean="0"/>
              <a:t>then </a:t>
            </a:r>
            <a:r>
              <a:rPr lang="en-US" sz="2200" b="1" dirty="0" smtClean="0">
                <a:solidFill>
                  <a:srgbClr val="00B050"/>
                </a:solidFill>
              </a:rPr>
              <a:t>display</a:t>
            </a:r>
            <a:r>
              <a:rPr lang="en-US" sz="2200" dirty="0" smtClean="0"/>
              <a:t> the </a:t>
            </a:r>
            <a:r>
              <a:rPr lang="en-US" sz="2200" b="1" dirty="0" smtClean="0">
                <a:solidFill>
                  <a:srgbClr val="7030A0"/>
                </a:solidFill>
              </a:rPr>
              <a:t>appropriate error message.</a:t>
            </a:r>
          </a:p>
          <a:p>
            <a:endParaRPr lang="en-IN" sz="2200" dirty="0" smtClean="0"/>
          </a:p>
          <a:p>
            <a:r>
              <a:rPr lang="en-IN" sz="2200" b="1" dirty="0" smtClean="0">
                <a:solidFill>
                  <a:srgbClr val="0070C0"/>
                </a:solidFill>
              </a:rPr>
              <a:t>If we try to delete </a:t>
            </a:r>
            <a:r>
              <a:rPr lang="en-IN" sz="2200" dirty="0" smtClean="0"/>
              <a:t>a </a:t>
            </a:r>
            <a:r>
              <a:rPr lang="en-IN" sz="2200" b="1" dirty="0" smtClean="0">
                <a:solidFill>
                  <a:srgbClr val="7030A0"/>
                </a:solidFill>
              </a:rPr>
              <a:t>record from the parent table </a:t>
            </a:r>
            <a:r>
              <a:rPr lang="en-IN" sz="2200" dirty="0" smtClean="0"/>
              <a:t>when </a:t>
            </a:r>
            <a:r>
              <a:rPr lang="en-IN" sz="2200" b="1" dirty="0" smtClean="0">
                <a:solidFill>
                  <a:srgbClr val="C00000"/>
                </a:solidFill>
              </a:rPr>
              <a:t>it has child records</a:t>
            </a:r>
            <a:r>
              <a:rPr lang="en-IN" sz="2200" dirty="0" smtClean="0"/>
              <a:t> then </a:t>
            </a:r>
            <a:r>
              <a:rPr lang="en-IN" sz="2200" b="1" dirty="0" smtClean="0">
                <a:solidFill>
                  <a:srgbClr val="002060"/>
                </a:solidFill>
              </a:rPr>
              <a:t>an exception </a:t>
            </a:r>
            <a:r>
              <a:rPr lang="en-IN" sz="2200" dirty="0" smtClean="0"/>
              <a:t>will be </a:t>
            </a:r>
            <a:r>
              <a:rPr lang="en-IN" sz="2200" b="1" dirty="0" smtClean="0">
                <a:solidFill>
                  <a:schemeClr val="accent1"/>
                </a:solidFill>
              </a:rPr>
              <a:t>thrown</a:t>
            </a:r>
            <a:r>
              <a:rPr lang="en-IN" sz="2200" dirty="0" smtClean="0"/>
              <a:t> with </a:t>
            </a:r>
            <a:r>
              <a:rPr lang="en-IN" sz="2200" b="1" dirty="0" smtClean="0">
                <a:solidFill>
                  <a:srgbClr val="C00000"/>
                </a:solidFill>
              </a:rPr>
              <a:t>oracle code 	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     number -2292.</a:t>
            </a:r>
            <a:endParaRPr lang="en-IN" sz="22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User Defined Exceptions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Sometimes</a:t>
            </a:r>
            <a:r>
              <a:rPr lang="en-IN" sz="2400" dirty="0" smtClean="0"/>
              <a:t>, it is </a:t>
            </a:r>
            <a:r>
              <a:rPr lang="en-IN" sz="2400" b="1" dirty="0" smtClean="0">
                <a:solidFill>
                  <a:srgbClr val="7030A0"/>
                </a:solidFill>
              </a:rPr>
              <a:t>necessary</a:t>
            </a:r>
            <a:r>
              <a:rPr lang="en-IN" sz="2400" dirty="0" smtClean="0"/>
              <a:t> for </a:t>
            </a:r>
            <a:r>
              <a:rPr lang="en-IN" sz="2400" b="1" dirty="0" smtClean="0">
                <a:solidFill>
                  <a:srgbClr val="C00000"/>
                </a:solidFill>
              </a:rPr>
              <a:t>programmers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002060"/>
                </a:solidFill>
              </a:rPr>
              <a:t>name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B050"/>
                </a:solidFill>
              </a:rPr>
              <a:t>trap </a:t>
            </a:r>
            <a:r>
              <a:rPr lang="en-IN" sz="2400" dirty="0" smtClean="0"/>
              <a:t>their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own exceptions </a:t>
            </a:r>
            <a:r>
              <a:rPr lang="en-IN" sz="2400" dirty="0" smtClean="0"/>
              <a:t>- ones that </a:t>
            </a:r>
            <a:r>
              <a:rPr lang="en-IN" sz="2400" b="1" dirty="0" smtClean="0">
                <a:solidFill>
                  <a:srgbClr val="0070C0"/>
                </a:solidFill>
              </a:rPr>
              <a:t>aren't defined already </a:t>
            </a:r>
            <a:r>
              <a:rPr lang="en-IN" sz="2400" dirty="0" smtClean="0"/>
              <a:t>by </a:t>
            </a:r>
            <a:r>
              <a:rPr lang="en-IN" sz="2400" b="1" dirty="0" smtClean="0">
                <a:solidFill>
                  <a:srgbClr val="00B050"/>
                </a:solidFill>
              </a:rPr>
              <a:t>PL/SQL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These</a:t>
            </a:r>
            <a:r>
              <a:rPr lang="en-IN" sz="2400" dirty="0" smtClean="0"/>
              <a:t> are called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User Defined Exceptions </a:t>
            </a:r>
            <a:r>
              <a:rPr lang="en-IN" sz="2400" dirty="0" smtClean="0"/>
              <a:t>and it is done in </a:t>
            </a:r>
            <a:r>
              <a:rPr lang="en-IN" sz="2400" b="1" dirty="0" smtClean="0">
                <a:solidFill>
                  <a:srgbClr val="7030A0"/>
                </a:solidFill>
              </a:rPr>
              <a:t>three steps</a:t>
            </a:r>
            <a:r>
              <a:rPr lang="en-IN" sz="2400" dirty="0" smtClean="0"/>
              <a:t>:</a:t>
            </a:r>
          </a:p>
          <a:p>
            <a:endParaRPr lang="en-US" sz="2400" dirty="0" smtClean="0"/>
          </a:p>
          <a:p>
            <a:pPr lvl="1"/>
            <a:r>
              <a:rPr lang="en-US" b="1" dirty="0" smtClean="0"/>
              <a:t>Create the exception</a:t>
            </a:r>
          </a:p>
          <a:p>
            <a:pPr lvl="1"/>
            <a:r>
              <a:rPr lang="en-US" b="1" dirty="0" smtClean="0"/>
              <a:t>Detect the condition and raise the exception</a:t>
            </a:r>
          </a:p>
          <a:p>
            <a:pPr lvl="1"/>
            <a:r>
              <a:rPr lang="en-US" b="1" dirty="0" smtClean="0"/>
              <a:t>Finally handle it in the exception block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Syntax Of </a:t>
            </a:r>
            <a:br>
              <a:rPr lang="en-US" sz="2800" b="1" dirty="0" smtClean="0"/>
            </a:br>
            <a:r>
              <a:rPr lang="en-US" sz="2800" b="1" dirty="0" smtClean="0"/>
              <a:t>User Defined Exceptions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DECLARE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err="1" smtClean="0">
                <a:solidFill>
                  <a:srgbClr val="002060"/>
                </a:solidFill>
              </a:rPr>
              <a:t>user_define_exception_name</a:t>
            </a:r>
            <a:r>
              <a:rPr lang="en-IN" sz="2400" b="1" dirty="0" smtClean="0">
                <a:solidFill>
                  <a:srgbClr val="002060"/>
                </a:solidFill>
              </a:rPr>
              <a:t> EXCEPTION;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BEGIN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statement(s);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IF condition THEN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dirty="0" smtClean="0">
                <a:solidFill>
                  <a:srgbClr val="002060"/>
                </a:solidFill>
              </a:rPr>
              <a:t>RAISE </a:t>
            </a:r>
            <a:r>
              <a:rPr lang="en-IN" sz="2400" b="1" dirty="0" err="1" smtClean="0">
                <a:solidFill>
                  <a:srgbClr val="002060"/>
                </a:solidFill>
              </a:rPr>
              <a:t>user_define_exception_name</a:t>
            </a:r>
            <a:r>
              <a:rPr lang="en-IN" sz="2400" b="1" dirty="0" smtClean="0">
                <a:solidFill>
                  <a:srgbClr val="002060"/>
                </a:solidFill>
              </a:rPr>
              <a:t>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END IF;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EXCEPTION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WHEN </a:t>
            </a:r>
            <a:r>
              <a:rPr lang="en-IN" sz="2400" b="1" dirty="0" err="1" smtClean="0">
                <a:solidFill>
                  <a:srgbClr val="002060"/>
                </a:solidFill>
              </a:rPr>
              <a:t>user_define_exception_name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THEN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	User defined statement (action) will be taken;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END;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Below</a:t>
            </a:r>
            <a:r>
              <a:rPr lang="en-IN" sz="2400" dirty="0" smtClean="0"/>
              <a:t> we have a 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 with </a:t>
            </a:r>
            <a:r>
              <a:rPr lang="en-IN" sz="2400" b="1" dirty="0" smtClean="0">
                <a:solidFill>
                  <a:srgbClr val="7030A0"/>
                </a:solidFill>
              </a:rPr>
              <a:t>Student's data </a:t>
            </a:r>
            <a:r>
              <a:rPr lang="en-IN" sz="2400" dirty="0" smtClean="0"/>
              <a:t>in it.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WAPL-SQL</a:t>
            </a:r>
            <a:r>
              <a:rPr lang="en-US" sz="2400" dirty="0" smtClean="0"/>
              <a:t> script to </a:t>
            </a:r>
            <a:r>
              <a:rPr lang="en-US" sz="2400" b="1" dirty="0" smtClean="0">
                <a:solidFill>
                  <a:srgbClr val="7030A0"/>
                </a:solidFill>
              </a:rPr>
              <a:t>insert an new record </a:t>
            </a:r>
            <a:r>
              <a:rPr lang="en-US" sz="2400" dirty="0" smtClean="0"/>
              <a:t>in the above </a:t>
            </a:r>
            <a:r>
              <a:rPr lang="en-US" sz="2400" b="1" dirty="0" smtClean="0">
                <a:solidFill>
                  <a:srgbClr val="002060"/>
                </a:solidFill>
              </a:rPr>
              <a:t>STUDENTS</a:t>
            </a:r>
            <a:r>
              <a:rPr lang="en-US" sz="2400" dirty="0" smtClean="0"/>
              <a:t> table and if the </a:t>
            </a:r>
            <a:r>
              <a:rPr lang="en-US" sz="2400" b="1" dirty="0" err="1" smtClean="0">
                <a:solidFill>
                  <a:srgbClr val="C00000"/>
                </a:solidFill>
              </a:rPr>
              <a:t>total_courses</a:t>
            </a:r>
            <a:r>
              <a:rPr lang="en-US" sz="2400" dirty="0" smtClean="0"/>
              <a:t> inputted by the user in </a:t>
            </a:r>
            <a:r>
              <a:rPr lang="en-US" sz="2400" b="1" dirty="0" smtClean="0">
                <a:solidFill>
                  <a:srgbClr val="7030A0"/>
                </a:solidFill>
              </a:rPr>
              <a:t>more than 3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then generate an exception.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pPr>
              <a:buNone/>
            </a:pP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2910" y="2143116"/>
          <a:ext cx="5947215" cy="22069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2405"/>
                <a:gridCol w="1982405"/>
                <a:gridCol w="1982405"/>
              </a:tblGrid>
              <a:tr h="500066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ROLLNO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SNAME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Total_Courses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Anu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2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12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Asha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1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13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Arpit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3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14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Chetan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/>
                        <a:t>1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DECLARE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b="1" dirty="0" err="1" smtClean="0">
                <a:solidFill>
                  <a:srgbClr val="0070C0"/>
                </a:solidFill>
              </a:rPr>
              <a:t>sno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err="1" smtClean="0">
                <a:solidFill>
                  <a:srgbClr val="0070C0"/>
                </a:solidFill>
              </a:rPr>
              <a:t>student.rollno%type</a:t>
            </a:r>
            <a:r>
              <a:rPr lang="en-IN" b="1" dirty="0" smtClean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	</a:t>
            </a:r>
            <a:r>
              <a:rPr lang="en-IN" b="1" dirty="0" err="1" smtClean="0">
                <a:solidFill>
                  <a:srgbClr val="0070C0"/>
                </a:solidFill>
              </a:rPr>
              <a:t>snm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err="1" smtClean="0">
                <a:solidFill>
                  <a:srgbClr val="0070C0"/>
                </a:solidFill>
              </a:rPr>
              <a:t>student.sname%type</a:t>
            </a:r>
            <a:r>
              <a:rPr lang="en-IN" b="1" dirty="0" smtClean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	</a:t>
            </a:r>
            <a:r>
              <a:rPr lang="en-IN" b="1" dirty="0" err="1" smtClean="0">
                <a:solidFill>
                  <a:srgbClr val="0070C0"/>
                </a:solidFill>
              </a:rPr>
              <a:t>crno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err="1" smtClean="0">
                <a:solidFill>
                  <a:srgbClr val="0070C0"/>
                </a:solidFill>
              </a:rPr>
              <a:t>student.total_course%type</a:t>
            </a:r>
            <a:r>
              <a:rPr lang="en-IN" b="1" dirty="0" smtClean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b="1" dirty="0" err="1" smtClean="0">
                <a:solidFill>
                  <a:srgbClr val="002060"/>
                </a:solidFill>
              </a:rPr>
              <a:t>invalid_total</a:t>
            </a:r>
            <a:r>
              <a:rPr lang="en-IN" b="1" dirty="0" smtClean="0">
                <a:solidFill>
                  <a:srgbClr val="002060"/>
                </a:solidFill>
              </a:rPr>
              <a:t> EXCEPTION;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BEGIN 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sno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:= &amp;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rollno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snm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:= '&amp;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sname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';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crno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:=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total_courses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	IF (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crno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&gt; 3) THEN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b="1" dirty="0" smtClean="0">
                <a:solidFill>
                  <a:srgbClr val="002060"/>
                </a:solidFill>
              </a:rPr>
              <a:t>RAISE </a:t>
            </a:r>
            <a:r>
              <a:rPr lang="en-IN" b="1" dirty="0" err="1" smtClean="0">
                <a:solidFill>
                  <a:srgbClr val="002060"/>
                </a:solidFill>
              </a:rPr>
              <a:t>invalid_total</a:t>
            </a:r>
            <a:r>
              <a:rPr lang="en-IN" b="1" dirty="0" smtClean="0">
                <a:solidFill>
                  <a:srgbClr val="002060"/>
                </a:solidFill>
              </a:rPr>
              <a:t>;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	ELSE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b="1" dirty="0" smtClean="0">
                <a:solidFill>
                  <a:srgbClr val="00B050"/>
                </a:solidFill>
              </a:rPr>
              <a:t>INSERT into student values(</a:t>
            </a:r>
            <a:r>
              <a:rPr lang="en-IN" b="1" dirty="0" err="1" smtClean="0">
                <a:solidFill>
                  <a:srgbClr val="00B050"/>
                </a:solidFill>
              </a:rPr>
              <a:t>sno</a:t>
            </a:r>
            <a:r>
              <a:rPr lang="en-IN" b="1" dirty="0" smtClean="0">
                <a:solidFill>
                  <a:srgbClr val="00B050"/>
                </a:solidFill>
              </a:rPr>
              <a:t>, </a:t>
            </a:r>
            <a:r>
              <a:rPr lang="en-IN" b="1" dirty="0" err="1" smtClean="0">
                <a:solidFill>
                  <a:srgbClr val="00B050"/>
                </a:solidFill>
              </a:rPr>
              <a:t>snm</a:t>
            </a:r>
            <a:r>
              <a:rPr lang="en-IN" b="1" dirty="0" smtClean="0">
                <a:solidFill>
                  <a:srgbClr val="00B050"/>
                </a:solidFill>
              </a:rPr>
              <a:t>, </a:t>
            </a:r>
            <a:r>
              <a:rPr lang="en-IN" b="1" dirty="0" err="1" smtClean="0">
                <a:solidFill>
                  <a:srgbClr val="00B050"/>
                </a:solidFill>
              </a:rPr>
              <a:t>crno</a:t>
            </a:r>
            <a:r>
              <a:rPr lang="en-IN" b="1" dirty="0" smtClean="0">
                <a:solidFill>
                  <a:srgbClr val="00B050"/>
                </a:solidFill>
              </a:rPr>
              <a:t>);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	END IF;</a:t>
            </a:r>
            <a:endParaRPr lang="en-I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EXCEPTION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b="1" dirty="0" smtClean="0">
                <a:solidFill>
                  <a:srgbClr val="002060"/>
                </a:solidFill>
              </a:rPr>
              <a:t>WHEN </a:t>
            </a:r>
            <a:r>
              <a:rPr lang="en-IN" b="1" dirty="0" err="1" smtClean="0">
                <a:solidFill>
                  <a:srgbClr val="002060"/>
                </a:solidFill>
              </a:rPr>
              <a:t>invalid_total</a:t>
            </a:r>
            <a:r>
              <a:rPr lang="en-IN" b="1" dirty="0" smtClean="0">
                <a:solidFill>
                  <a:srgbClr val="002060"/>
                </a:solidFill>
              </a:rPr>
              <a:t> THEN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dbms_output.put_line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('Total number of courses cannot be more than 3');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r>
              <a:rPr lang="en-IN" dirty="0" smtClean="0"/>
              <a:t>;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Introduction To Exceptions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Handling Exceptions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Predefined Exceptions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err="1" smtClean="0">
                <a:solidFill>
                  <a:srgbClr val="002060"/>
                </a:solidFill>
                <a:latin typeface="Corbel" pitchFamily="34" charset="0"/>
              </a:rPr>
              <a:t>Pragma</a:t>
            </a:r>
            <a:endParaRPr lang="en-US" sz="29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User Defined </a:t>
            </a:r>
            <a:r>
              <a:rPr lang="en-US" sz="2900" b="1" dirty="0" err="1" smtClean="0">
                <a:solidFill>
                  <a:srgbClr val="C00000"/>
                </a:solidFill>
                <a:latin typeface="Corbel" pitchFamily="34" charset="0"/>
              </a:rPr>
              <a:t>Excption</a:t>
            </a:r>
            <a:endParaRPr lang="en-US" sz="2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Resuming After Exception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Using </a:t>
            </a:r>
            <a:r>
              <a:rPr lang="en-US" sz="2900" b="1" dirty="0" err="1" smtClean="0">
                <a:solidFill>
                  <a:srgbClr val="7030A0"/>
                </a:solidFill>
                <a:latin typeface="Corbel" pitchFamily="34" charset="0"/>
              </a:rPr>
              <a:t>Raise_Application_Error</a:t>
            </a:r>
            <a:endParaRPr lang="en-US" sz="2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Resuming After Exception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BEGIN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		</a:t>
            </a:r>
            <a:r>
              <a:rPr lang="en-IN" sz="2400" b="1" dirty="0" smtClean="0">
                <a:solidFill>
                  <a:srgbClr val="002060"/>
                </a:solidFill>
              </a:rPr>
              <a:t>DECLARE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			</a:t>
            </a:r>
            <a:r>
              <a:rPr lang="en-US" b="1" dirty="0" err="1" smtClean="0">
                <a:solidFill>
                  <a:srgbClr val="002060"/>
                </a:solidFill>
              </a:rPr>
              <a:t>var_decl</a:t>
            </a:r>
            <a:r>
              <a:rPr lang="en-US" b="1" dirty="0" smtClean="0">
                <a:solidFill>
                  <a:srgbClr val="002060"/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		BEGIN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			</a:t>
            </a:r>
            <a:r>
              <a:rPr lang="en-US" b="1" dirty="0" err="1" smtClean="0">
                <a:solidFill>
                  <a:srgbClr val="002060"/>
                </a:solidFill>
              </a:rPr>
              <a:t>executable_stmts</a:t>
            </a:r>
            <a:r>
              <a:rPr lang="en-US" b="1" dirty="0" smtClean="0">
                <a:solidFill>
                  <a:srgbClr val="002060"/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		EXCEPTION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			WHEN &lt;</a:t>
            </a:r>
            <a:r>
              <a:rPr lang="en-US" b="1" dirty="0" err="1" smtClean="0">
                <a:solidFill>
                  <a:srgbClr val="002060"/>
                </a:solidFill>
              </a:rPr>
              <a:t>exception_name</a:t>
            </a:r>
            <a:r>
              <a:rPr lang="en-US" b="1" dirty="0" smtClean="0">
                <a:solidFill>
                  <a:srgbClr val="002060"/>
                </a:solidFill>
              </a:rPr>
              <a:t>&gt; Then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				stmt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		END;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		</a:t>
            </a:r>
            <a:r>
              <a:rPr lang="en-IN" sz="2400" b="1" dirty="0" smtClean="0">
                <a:solidFill>
                  <a:srgbClr val="00B050"/>
                </a:solidFill>
              </a:rPr>
              <a:t>DECLARE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			</a:t>
            </a:r>
            <a:r>
              <a:rPr lang="en-US" b="1" dirty="0" err="1" smtClean="0">
                <a:solidFill>
                  <a:srgbClr val="00B050"/>
                </a:solidFill>
              </a:rPr>
              <a:t>var_decl</a:t>
            </a:r>
            <a:r>
              <a:rPr lang="en-US" b="1" dirty="0" smtClean="0">
                <a:solidFill>
                  <a:srgbClr val="00B050"/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		BEGIN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			</a:t>
            </a:r>
            <a:r>
              <a:rPr lang="en-US" b="1" dirty="0" err="1" smtClean="0">
                <a:solidFill>
                  <a:srgbClr val="00B050"/>
                </a:solidFill>
              </a:rPr>
              <a:t>executable_stmts</a:t>
            </a:r>
            <a:r>
              <a:rPr lang="en-US" b="1" dirty="0" smtClean="0">
                <a:solidFill>
                  <a:srgbClr val="00B050"/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		EXCEPTION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			WHEN &lt;</a:t>
            </a:r>
            <a:r>
              <a:rPr lang="en-US" b="1" dirty="0" err="1" smtClean="0">
                <a:solidFill>
                  <a:srgbClr val="00B050"/>
                </a:solidFill>
              </a:rPr>
              <a:t>exception_name</a:t>
            </a:r>
            <a:r>
              <a:rPr lang="en-US" b="1" dirty="0" smtClean="0">
                <a:solidFill>
                  <a:srgbClr val="00B050"/>
                </a:solidFill>
              </a:rPr>
              <a:t>&gt; Then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				stmt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		END;</a:t>
            </a:r>
          </a:p>
          <a:p>
            <a:pPr>
              <a:buNone/>
            </a:pPr>
            <a:endParaRPr lang="en-US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END;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Assume</a:t>
            </a:r>
            <a:r>
              <a:rPr lang="en-IN" sz="2400" dirty="0" smtClean="0"/>
              <a:t> we have a 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 called </a:t>
            </a:r>
            <a:r>
              <a:rPr lang="en-IN" sz="2400" b="1" dirty="0" smtClean="0">
                <a:solidFill>
                  <a:srgbClr val="7030A0"/>
                </a:solidFill>
              </a:rPr>
              <a:t>CIRCLE</a:t>
            </a:r>
            <a:r>
              <a:rPr lang="en-IN" sz="2400" dirty="0" smtClean="0"/>
              <a:t> , with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2 columns </a:t>
            </a:r>
            <a:r>
              <a:rPr lang="en-IN" sz="2400" dirty="0" smtClean="0"/>
              <a:t>called </a:t>
            </a:r>
            <a:r>
              <a:rPr lang="en-IN" sz="2400" b="1" dirty="0" smtClean="0">
                <a:solidFill>
                  <a:srgbClr val="00B050"/>
                </a:solidFill>
              </a:rPr>
              <a:t>radius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B050"/>
                </a:solidFill>
              </a:rPr>
              <a:t>area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Also assume </a:t>
            </a:r>
            <a:r>
              <a:rPr lang="en-US" sz="2400" dirty="0" smtClean="0"/>
              <a:t>that </a:t>
            </a:r>
            <a:r>
              <a:rPr lang="en-US" sz="2400" b="1" dirty="0" smtClean="0">
                <a:solidFill>
                  <a:srgbClr val="00B050"/>
                </a:solidFill>
              </a:rPr>
              <a:t>radius </a:t>
            </a:r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rgbClr val="002060"/>
                </a:solidFill>
              </a:rPr>
              <a:t>primary key </a:t>
            </a:r>
            <a:r>
              <a:rPr lang="en-US" sz="2400" dirty="0" smtClean="0"/>
              <a:t>and the table has </a:t>
            </a:r>
            <a:r>
              <a:rPr lang="en-US" sz="2400" b="1" dirty="0" smtClean="0">
                <a:solidFill>
                  <a:srgbClr val="C00000"/>
                </a:solidFill>
              </a:rPr>
              <a:t>some records </a:t>
            </a:r>
            <a:r>
              <a:rPr lang="en-US" sz="2400" dirty="0" smtClean="0"/>
              <a:t>in it </a:t>
            </a:r>
            <a:r>
              <a:rPr lang="en-US" sz="2400" b="1" dirty="0" smtClean="0">
                <a:solidFill>
                  <a:srgbClr val="7030A0"/>
                </a:solidFill>
              </a:rPr>
              <a:t>already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WAPL-SQL script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C00000"/>
                </a:solidFill>
              </a:rPr>
              <a:t>insert records </a:t>
            </a:r>
            <a:r>
              <a:rPr lang="en-US" sz="2400" dirty="0" smtClean="0"/>
              <a:t>with the </a:t>
            </a:r>
            <a:r>
              <a:rPr lang="en-US" sz="2400" b="1" dirty="0" smtClean="0">
                <a:solidFill>
                  <a:srgbClr val="7030A0"/>
                </a:solidFill>
              </a:rPr>
              <a:t>radius</a:t>
            </a:r>
            <a:r>
              <a:rPr lang="en-US" sz="2400" dirty="0" smtClean="0"/>
              <a:t> from </a:t>
            </a:r>
            <a:r>
              <a:rPr lang="en-US" sz="2400" b="1" dirty="0" smtClean="0">
                <a:solidFill>
                  <a:schemeClr val="accent1"/>
                </a:solidFill>
              </a:rPr>
              <a:t>1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chemeClr val="accent1"/>
                </a:solidFill>
              </a:rPr>
              <a:t>10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B050"/>
                </a:solidFill>
              </a:rPr>
              <a:t>display the message </a:t>
            </a:r>
            <a:r>
              <a:rPr lang="en-US" sz="2400" dirty="0" smtClean="0"/>
              <a:t>which </a:t>
            </a:r>
            <a:r>
              <a:rPr lang="en-US" sz="2400" b="1" dirty="0" smtClean="0">
                <a:solidFill>
                  <a:srgbClr val="002060"/>
                </a:solidFill>
              </a:rPr>
              <a:t>radius numbers </a:t>
            </a:r>
            <a:r>
              <a:rPr lang="en-US" sz="2400" dirty="0" smtClean="0"/>
              <a:t>are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present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70C0"/>
                </a:solidFill>
              </a:rPr>
              <a:t>which are inserted </a:t>
            </a:r>
            <a:r>
              <a:rPr lang="en-US" sz="2400" dirty="0" smtClean="0"/>
              <a:t>by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your code  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</a:t>
            </a:r>
            <a:r>
              <a:rPr lang="en-US" sz="2800" b="1" dirty="0" err="1" smtClean="0"/>
              <a:t>Raise_Application_Error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RAISE APPLICATION ERROR </a:t>
            </a:r>
            <a:r>
              <a:rPr lang="en-IN" sz="2400" dirty="0" smtClean="0"/>
              <a:t>is a </a:t>
            </a:r>
            <a:r>
              <a:rPr lang="en-IN" sz="2400" b="1" dirty="0" smtClean="0">
                <a:solidFill>
                  <a:srgbClr val="7030A0"/>
                </a:solidFill>
              </a:rPr>
              <a:t>stored procedure </a:t>
            </a:r>
            <a:r>
              <a:rPr lang="en-IN" sz="2400" dirty="0" smtClean="0"/>
              <a:t>which comes </a:t>
            </a:r>
            <a:r>
              <a:rPr lang="en-IN" sz="2400" b="1" dirty="0" smtClean="0">
                <a:solidFill>
                  <a:srgbClr val="002060"/>
                </a:solidFill>
              </a:rPr>
              <a:t>in-built</a:t>
            </a:r>
            <a:r>
              <a:rPr lang="en-IN" sz="2400" dirty="0" smtClean="0"/>
              <a:t> with </a:t>
            </a:r>
            <a:r>
              <a:rPr lang="en-IN" sz="2400" b="1" dirty="0" smtClean="0">
                <a:solidFill>
                  <a:srgbClr val="C00000"/>
                </a:solidFill>
              </a:rPr>
              <a:t>Oracle software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B050"/>
                </a:solidFill>
              </a:rPr>
              <a:t>Using this procedure </a:t>
            </a:r>
            <a:r>
              <a:rPr lang="en-IN" sz="2400" dirty="0" smtClean="0"/>
              <a:t>we can </a:t>
            </a:r>
            <a:r>
              <a:rPr lang="en-IN" sz="2400" b="1" dirty="0" smtClean="0">
                <a:solidFill>
                  <a:schemeClr val="accent1"/>
                </a:solidFill>
              </a:rPr>
              <a:t>associate an error number </a:t>
            </a:r>
            <a:r>
              <a:rPr lang="en-IN" sz="2400" dirty="0" smtClean="0"/>
              <a:t>with the </a:t>
            </a:r>
            <a:r>
              <a:rPr lang="en-IN" sz="2400" b="1" dirty="0" smtClean="0">
                <a:solidFill>
                  <a:srgbClr val="002060"/>
                </a:solidFill>
              </a:rPr>
              <a:t>custom error </a:t>
            </a:r>
            <a:r>
              <a:rPr lang="en-IN" sz="2400" b="1" dirty="0" smtClean="0">
                <a:solidFill>
                  <a:srgbClr val="002060"/>
                </a:solidFill>
              </a:rPr>
              <a:t>message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and </a:t>
            </a:r>
            <a:r>
              <a:rPr lang="en-IN" sz="2400" dirty="0" smtClean="0"/>
              <a:t>terminates the application.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Combining </a:t>
            </a:r>
            <a:r>
              <a:rPr lang="en-IN" sz="2400" b="1" dirty="0" smtClean="0">
                <a:solidFill>
                  <a:srgbClr val="002060"/>
                </a:solidFill>
              </a:rPr>
              <a:t>both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error number </a:t>
            </a:r>
            <a:r>
              <a:rPr lang="en-IN" sz="2400" dirty="0" smtClean="0"/>
              <a:t>as well as the </a:t>
            </a:r>
            <a:r>
              <a:rPr lang="en-IN" sz="2400" b="1" dirty="0" smtClean="0">
                <a:solidFill>
                  <a:srgbClr val="002060"/>
                </a:solidFill>
              </a:rPr>
              <a:t>custom error message </a:t>
            </a:r>
            <a:r>
              <a:rPr lang="en-IN" sz="2400" dirty="0" smtClean="0"/>
              <a:t>we can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compose an error string </a:t>
            </a:r>
            <a:r>
              <a:rPr lang="en-IN" sz="2400" dirty="0" smtClean="0"/>
              <a:t>which looks </a:t>
            </a:r>
            <a:r>
              <a:rPr lang="en-IN" sz="2400" b="1" dirty="0" smtClean="0">
                <a:solidFill>
                  <a:srgbClr val="C00000"/>
                </a:solidFill>
              </a:rPr>
              <a:t>similar to those default error strings </a:t>
            </a:r>
            <a:r>
              <a:rPr lang="en-IN" sz="2400" dirty="0" smtClean="0"/>
              <a:t>which are </a:t>
            </a:r>
            <a:r>
              <a:rPr lang="en-IN" sz="2400" b="1" dirty="0" smtClean="0">
                <a:solidFill>
                  <a:srgbClr val="7030A0"/>
                </a:solidFill>
              </a:rPr>
              <a:t>displayed by Oracle </a:t>
            </a:r>
            <a:r>
              <a:rPr lang="en-IN" sz="2400" dirty="0" smtClean="0"/>
              <a:t>engine when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an error occurs</a:t>
            </a:r>
            <a:r>
              <a:rPr lang="en-IN" sz="2400" dirty="0" smtClean="0"/>
              <a:t>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</a:t>
            </a:r>
            <a:r>
              <a:rPr lang="en-US" sz="2800" b="1" dirty="0" err="1" smtClean="0"/>
              <a:t>Raise_Application_Error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Syntax:</a:t>
            </a: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raise_application_error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error_number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, message)</a:t>
            </a:r>
          </a:p>
          <a:p>
            <a:endParaRPr lang="en-IN" dirty="0" smtClean="0"/>
          </a:p>
          <a:p>
            <a:endParaRPr lang="en-IN" sz="2400" dirty="0" smtClean="0"/>
          </a:p>
          <a:p>
            <a:r>
              <a:rPr lang="en-IN" sz="2400" dirty="0" smtClean="0"/>
              <a:t>Here the </a:t>
            </a:r>
            <a:r>
              <a:rPr lang="en-IN" sz="2400" b="1" dirty="0" err="1" smtClean="0">
                <a:solidFill>
                  <a:srgbClr val="C00000"/>
                </a:solidFill>
              </a:rPr>
              <a:t>error_number</a:t>
            </a:r>
            <a:r>
              <a:rPr lang="en-IN" sz="2400" b="1" dirty="0" smtClean="0">
                <a:solidFill>
                  <a:srgbClr val="C00000"/>
                </a:solidFill>
              </a:rPr>
              <a:t> </a:t>
            </a:r>
            <a:r>
              <a:rPr lang="en-IN" sz="2400" dirty="0" smtClean="0"/>
              <a:t>is a </a:t>
            </a:r>
            <a:r>
              <a:rPr lang="en-IN" sz="2400" b="1" dirty="0" smtClean="0">
                <a:solidFill>
                  <a:srgbClr val="7030A0"/>
                </a:solidFill>
              </a:rPr>
              <a:t>negative integer </a:t>
            </a:r>
            <a:r>
              <a:rPr lang="en-IN" sz="2400" dirty="0" smtClean="0"/>
              <a:t>in the range of       </a:t>
            </a:r>
            <a:r>
              <a:rPr lang="en-IN" sz="2400" b="1" dirty="0" smtClean="0">
                <a:solidFill>
                  <a:srgbClr val="00B050"/>
                </a:solidFill>
              </a:rPr>
              <a:t>-20000. to. -20999 </a:t>
            </a:r>
            <a:r>
              <a:rPr lang="en-IN" sz="2400" dirty="0" smtClean="0"/>
              <a:t>and the </a:t>
            </a:r>
            <a:r>
              <a:rPr lang="en-IN" sz="2400" b="1" dirty="0" smtClean="0">
                <a:solidFill>
                  <a:srgbClr val="C00000"/>
                </a:solidFill>
              </a:rPr>
              <a:t>message</a:t>
            </a:r>
            <a:r>
              <a:rPr lang="en-IN" sz="2400" dirty="0" smtClean="0"/>
              <a:t> is a </a:t>
            </a:r>
            <a:r>
              <a:rPr lang="en-IN" sz="2400" b="1" dirty="0" smtClean="0">
                <a:solidFill>
                  <a:srgbClr val="002060"/>
                </a:solidFill>
              </a:rPr>
              <a:t>character string </a:t>
            </a:r>
            <a:r>
              <a:rPr lang="en-IN" sz="2400" dirty="0" smtClean="0"/>
              <a:t>up to </a:t>
            </a:r>
            <a:r>
              <a:rPr lang="en-IN" sz="2400" b="1" dirty="0" smtClean="0">
                <a:solidFill>
                  <a:schemeClr val="accent1"/>
                </a:solidFill>
              </a:rPr>
              <a:t>2048</a:t>
            </a:r>
            <a:r>
              <a:rPr lang="en-IN" sz="2400" dirty="0" smtClean="0"/>
              <a:t> bytes long.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DECLARE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b="1" dirty="0" err="1" smtClean="0">
                <a:solidFill>
                  <a:srgbClr val="0070C0"/>
                </a:solidFill>
              </a:rPr>
              <a:t>sno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err="1" smtClean="0">
                <a:solidFill>
                  <a:srgbClr val="0070C0"/>
                </a:solidFill>
              </a:rPr>
              <a:t>student.rollno%type</a:t>
            </a:r>
            <a:r>
              <a:rPr lang="en-IN" b="1" dirty="0" smtClean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	</a:t>
            </a:r>
            <a:r>
              <a:rPr lang="en-IN" b="1" dirty="0" err="1" smtClean="0">
                <a:solidFill>
                  <a:srgbClr val="0070C0"/>
                </a:solidFill>
              </a:rPr>
              <a:t>snm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err="1" smtClean="0">
                <a:solidFill>
                  <a:srgbClr val="0070C0"/>
                </a:solidFill>
              </a:rPr>
              <a:t>student.sname%type</a:t>
            </a:r>
            <a:r>
              <a:rPr lang="en-IN" b="1" dirty="0" smtClean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	</a:t>
            </a:r>
            <a:r>
              <a:rPr lang="en-IN" b="1" dirty="0" err="1" smtClean="0">
                <a:solidFill>
                  <a:srgbClr val="0070C0"/>
                </a:solidFill>
              </a:rPr>
              <a:t>crno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err="1" smtClean="0">
                <a:solidFill>
                  <a:srgbClr val="0070C0"/>
                </a:solidFill>
              </a:rPr>
              <a:t>student.total_course%type</a:t>
            </a:r>
            <a:r>
              <a:rPr lang="en-IN" b="1" dirty="0" smtClean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BEGIN 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sno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:= &amp;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rollno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snm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:= '&amp;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sname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';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crno</a:t>
            </a:r>
            <a:r>
              <a:rPr lang="en-IN" b="1" smtClean="0">
                <a:solidFill>
                  <a:schemeClr val="accent6">
                    <a:lumMod val="75000"/>
                  </a:schemeClr>
                </a:solidFill>
              </a:rPr>
              <a:t>:=&amp;total_courses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	IF (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crno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&gt; 3) THEN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	     </a:t>
            </a:r>
            <a:r>
              <a:rPr lang="en-IN" sz="2800" b="1" dirty="0" err="1" smtClean="0">
                <a:solidFill>
                  <a:srgbClr val="002060"/>
                </a:solidFill>
              </a:rPr>
              <a:t>raise_application_error</a:t>
            </a:r>
            <a:r>
              <a:rPr lang="en-IN" sz="2800" b="1" dirty="0" smtClean="0">
                <a:solidFill>
                  <a:srgbClr val="002060"/>
                </a:solidFill>
              </a:rPr>
              <a:t> (-20001, ‘Total course cannot exceed 3’));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 END IF;</a:t>
            </a:r>
            <a:endParaRPr lang="en-I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b="1" dirty="0" smtClean="0">
                <a:solidFill>
                  <a:srgbClr val="00B050"/>
                </a:solidFill>
              </a:rPr>
              <a:t>INSERT into student values(</a:t>
            </a:r>
            <a:r>
              <a:rPr lang="en-IN" b="1" dirty="0" err="1" smtClean="0">
                <a:solidFill>
                  <a:srgbClr val="00B050"/>
                </a:solidFill>
              </a:rPr>
              <a:t>sno</a:t>
            </a:r>
            <a:r>
              <a:rPr lang="en-IN" b="1" dirty="0" smtClean="0">
                <a:solidFill>
                  <a:srgbClr val="00B050"/>
                </a:solidFill>
              </a:rPr>
              <a:t>, </a:t>
            </a:r>
            <a:r>
              <a:rPr lang="en-IN" b="1" dirty="0" err="1" smtClean="0">
                <a:solidFill>
                  <a:srgbClr val="00B050"/>
                </a:solidFill>
              </a:rPr>
              <a:t>snm</a:t>
            </a:r>
            <a:r>
              <a:rPr lang="en-IN" b="1" dirty="0" smtClean="0">
                <a:solidFill>
                  <a:srgbClr val="00B050"/>
                </a:solidFill>
              </a:rPr>
              <a:t>, </a:t>
            </a:r>
            <a:r>
              <a:rPr lang="en-IN" b="1" dirty="0" err="1" smtClean="0">
                <a:solidFill>
                  <a:srgbClr val="00B050"/>
                </a:solidFill>
              </a:rPr>
              <a:t>crno</a:t>
            </a:r>
            <a:r>
              <a:rPr lang="en-IN" b="1" dirty="0" smtClean="0">
                <a:solidFill>
                  <a:srgbClr val="00B050"/>
                </a:solidFill>
              </a:rPr>
              <a:t>);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r>
              <a:rPr lang="en-IN" dirty="0" smtClean="0"/>
              <a:t>;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Introduction To Exceptions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Exceptions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C00000"/>
                </a:solidFill>
              </a:rPr>
              <a:t>Run Time Errors </a:t>
            </a:r>
            <a:r>
              <a:rPr lang="en-IN" sz="2400" dirty="0" err="1" smtClean="0"/>
              <a:t>i.e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errors which appear </a:t>
            </a:r>
            <a:r>
              <a:rPr lang="en-IN" sz="2400" dirty="0" smtClean="0"/>
              <a:t>during the </a:t>
            </a:r>
            <a:r>
              <a:rPr lang="en-IN" sz="2400" b="1" dirty="0" smtClean="0">
                <a:solidFill>
                  <a:srgbClr val="002060"/>
                </a:solidFill>
              </a:rPr>
              <a:t>execution time </a:t>
            </a:r>
            <a:r>
              <a:rPr lang="en-IN" sz="2400" dirty="0" smtClean="0"/>
              <a:t>of our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program.</a:t>
            </a:r>
          </a:p>
          <a:p>
            <a:endParaRPr lang="en-US" sz="2400" dirty="0" smtClean="0"/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Whenever</a:t>
            </a:r>
            <a:r>
              <a:rPr lang="en-US" sz="2400" dirty="0" smtClean="0"/>
              <a:t> an </a:t>
            </a:r>
            <a:r>
              <a:rPr lang="en-US" sz="2400" b="1" dirty="0" smtClean="0">
                <a:solidFill>
                  <a:srgbClr val="7030A0"/>
                </a:solidFill>
              </a:rPr>
              <a:t>exception occurs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PL-SQL</a:t>
            </a:r>
            <a:r>
              <a:rPr lang="en-US" sz="2400" dirty="0" smtClean="0"/>
              <a:t> takes </a:t>
            </a:r>
            <a:r>
              <a:rPr lang="en-US" sz="2400" b="1" dirty="0" smtClean="0">
                <a:solidFill>
                  <a:srgbClr val="00B050"/>
                </a:solidFill>
              </a:rPr>
              <a:t>2 steps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lvl="1"/>
            <a:r>
              <a:rPr lang="en-US" dirty="0" smtClean="0"/>
              <a:t>It </a:t>
            </a:r>
            <a:r>
              <a:rPr lang="en-US" b="1" dirty="0" smtClean="0">
                <a:solidFill>
                  <a:srgbClr val="0070C0"/>
                </a:solidFill>
              </a:rPr>
              <a:t>immediately terminates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</a:p>
          <a:p>
            <a:endParaRPr lang="en-US" sz="2200" dirty="0" smtClean="0"/>
          </a:p>
          <a:p>
            <a:pPr lvl="1"/>
            <a:r>
              <a:rPr lang="en-US" dirty="0" smtClean="0"/>
              <a:t>It </a:t>
            </a:r>
            <a:r>
              <a:rPr lang="en-US" b="1" dirty="0" smtClean="0">
                <a:solidFill>
                  <a:srgbClr val="C00000"/>
                </a:solidFill>
              </a:rPr>
              <a:t>displays</a:t>
            </a:r>
            <a:r>
              <a:rPr lang="en-US" dirty="0" smtClean="0"/>
              <a:t> an </a:t>
            </a:r>
            <a:r>
              <a:rPr lang="en-US" b="1" dirty="0" smtClean="0">
                <a:solidFill>
                  <a:srgbClr val="7030A0"/>
                </a:solidFill>
              </a:rPr>
              <a:t>error message </a:t>
            </a:r>
            <a:r>
              <a:rPr lang="en-US" b="1" dirty="0" smtClean="0">
                <a:solidFill>
                  <a:srgbClr val="00B050"/>
                </a:solidFill>
              </a:rPr>
              <a:t>related to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exception</a:t>
            </a:r>
            <a:endParaRPr lang="en-IN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Introduction To Exceptions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Both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steps</a:t>
            </a:r>
            <a:r>
              <a:rPr lang="en-US" sz="2400" dirty="0" smtClean="0"/>
              <a:t> are </a:t>
            </a:r>
            <a:r>
              <a:rPr lang="en-US" sz="2400" b="1" dirty="0" smtClean="0">
                <a:solidFill>
                  <a:srgbClr val="7030A0"/>
                </a:solidFill>
              </a:rPr>
              <a:t>very unfriendly 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So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00B050"/>
                </a:solidFill>
              </a:rPr>
              <a:t>make our code </a:t>
            </a:r>
            <a:r>
              <a:rPr lang="en-US" sz="2400" b="1" dirty="0" smtClean="0">
                <a:solidFill>
                  <a:srgbClr val="7030A0"/>
                </a:solidFill>
              </a:rPr>
              <a:t>user friendly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strongly </a:t>
            </a:r>
            <a:r>
              <a:rPr lang="en-US" sz="2400" b="1" dirty="0" smtClean="0">
                <a:solidFill>
                  <a:srgbClr val="002060"/>
                </a:solidFill>
              </a:rPr>
              <a:t>recommends</a:t>
            </a:r>
            <a:r>
              <a:rPr lang="en-US" sz="2400" dirty="0" smtClean="0"/>
              <a:t> us to use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Exception Handling Mechanism </a:t>
            </a:r>
            <a:r>
              <a:rPr lang="en-US" sz="2400" dirty="0" smtClean="0"/>
              <a:t>in our code.</a:t>
            </a:r>
          </a:p>
          <a:p>
            <a:endParaRPr lang="en-US" sz="2400" dirty="0" smtClean="0"/>
          </a:p>
          <a:p>
            <a:r>
              <a:rPr lang="en-IN" sz="2400" dirty="0" smtClean="0"/>
              <a:t>Using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Exception Handling </a:t>
            </a:r>
            <a:r>
              <a:rPr lang="en-IN" sz="2400" dirty="0" smtClean="0"/>
              <a:t>we can </a:t>
            </a:r>
            <a:r>
              <a:rPr lang="en-IN" sz="2400" b="1" dirty="0" smtClean="0">
                <a:solidFill>
                  <a:srgbClr val="0070C0"/>
                </a:solidFill>
              </a:rPr>
              <a:t>test</a:t>
            </a:r>
            <a:r>
              <a:rPr lang="en-IN" sz="2400" dirty="0" smtClean="0"/>
              <a:t> the code and </a:t>
            </a:r>
            <a:r>
              <a:rPr lang="en-IN" sz="2400" b="1" dirty="0" smtClean="0">
                <a:solidFill>
                  <a:srgbClr val="00B050"/>
                </a:solidFill>
              </a:rPr>
              <a:t>avoid it </a:t>
            </a:r>
            <a:r>
              <a:rPr lang="en-IN" sz="2400" dirty="0" smtClean="0"/>
              <a:t>from </a:t>
            </a:r>
            <a:r>
              <a:rPr lang="en-IN" sz="2400" b="1" dirty="0" smtClean="0">
                <a:solidFill>
                  <a:srgbClr val="C00000"/>
                </a:solidFill>
              </a:rPr>
              <a:t>exiting abruptly</a:t>
            </a:r>
            <a:r>
              <a:rPr lang="en-IN" sz="2400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Syntax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BEGIN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IN" sz="2400" i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i="1" dirty="0" smtClean="0">
                <a:solidFill>
                  <a:srgbClr val="002060"/>
                </a:solidFill>
              </a:rPr>
              <a:t>-- executable section</a:t>
            </a:r>
            <a:r>
              <a:rPr lang="en-IN" sz="2400" b="1" dirty="0" smtClean="0">
                <a:solidFill>
                  <a:srgbClr val="002060"/>
                </a:solidFill>
              </a:rPr>
              <a:t> ... </a:t>
            </a:r>
          </a:p>
          <a:p>
            <a:pPr>
              <a:buNone/>
            </a:pPr>
            <a:r>
              <a:rPr lang="en-IN" sz="2400" b="1" i="1" dirty="0" smtClean="0">
                <a:solidFill>
                  <a:srgbClr val="002060"/>
                </a:solidFill>
              </a:rPr>
              <a:t>	-- exception-handling section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EXCEPTION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rgbClr val="002060"/>
                </a:solidFill>
              </a:rPr>
              <a:t>WHEN e1 THEN </a:t>
            </a:r>
          </a:p>
          <a:p>
            <a:pPr>
              <a:buNone/>
            </a:pPr>
            <a:r>
              <a:rPr lang="en-IN" sz="2400" i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i="1" dirty="0" smtClean="0">
                <a:solidFill>
                  <a:srgbClr val="00B050"/>
                </a:solidFill>
              </a:rPr>
              <a:t>-- exception_handler1</a:t>
            </a:r>
            <a:r>
              <a:rPr lang="en-IN" sz="2400" b="1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rgbClr val="002060"/>
                </a:solidFill>
              </a:rPr>
              <a:t>WHEN e2 THEN </a:t>
            </a:r>
          </a:p>
          <a:p>
            <a:pPr>
              <a:buNone/>
            </a:pPr>
            <a:r>
              <a:rPr lang="en-IN" sz="2400" i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i="1" dirty="0" smtClean="0">
                <a:solidFill>
                  <a:srgbClr val="00B050"/>
                </a:solidFill>
              </a:rPr>
              <a:t>-- exception_handler1</a:t>
            </a:r>
            <a:r>
              <a:rPr lang="en-IN" sz="2400" b="1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rgbClr val="002060"/>
                </a:solidFill>
              </a:rPr>
              <a:t>WHEN OTHERS THEN </a:t>
            </a:r>
          </a:p>
          <a:p>
            <a:pPr>
              <a:buNone/>
            </a:pPr>
            <a:r>
              <a:rPr lang="en-IN" sz="2400" i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i="1" dirty="0" smtClean="0">
                <a:solidFill>
                  <a:srgbClr val="00B050"/>
                </a:solidFill>
              </a:rPr>
              <a:t>-- </a:t>
            </a:r>
            <a:r>
              <a:rPr lang="en-IN" sz="2400" b="1" i="1" dirty="0" err="1" smtClean="0">
                <a:solidFill>
                  <a:srgbClr val="00B050"/>
                </a:solidFill>
              </a:rPr>
              <a:t>other_exception_handler</a:t>
            </a:r>
            <a:r>
              <a:rPr lang="en-IN" sz="2400" b="1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WA PL_SQL </a:t>
            </a:r>
            <a:r>
              <a:rPr lang="en-IN" sz="2400" dirty="0" smtClean="0"/>
              <a:t>script to </a:t>
            </a:r>
            <a:r>
              <a:rPr lang="en-IN" sz="2400" b="1" dirty="0" smtClean="0">
                <a:solidFill>
                  <a:srgbClr val="C00000"/>
                </a:solidFill>
              </a:rPr>
              <a:t>accept</a:t>
            </a:r>
            <a:r>
              <a:rPr lang="en-IN" sz="2400" dirty="0" smtClean="0"/>
              <a:t> </a:t>
            </a:r>
            <a:r>
              <a:rPr lang="en-IN" sz="2400" b="1" dirty="0" err="1" smtClean="0">
                <a:solidFill>
                  <a:srgbClr val="7030A0"/>
                </a:solidFill>
              </a:rPr>
              <a:t>bookname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2 integers </a:t>
            </a:r>
            <a:r>
              <a:rPr lang="en-IN" sz="2400" dirty="0" smtClean="0"/>
              <a:t>from the user 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display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B050"/>
                </a:solidFill>
              </a:rPr>
              <a:t>result of their division </a:t>
            </a:r>
            <a:r>
              <a:rPr lang="en-IN" sz="2400" dirty="0" smtClean="0"/>
              <a:t>. Handle the </a:t>
            </a:r>
            <a:r>
              <a:rPr lang="en-IN" sz="2400" b="1" dirty="0" smtClean="0">
                <a:solidFill>
                  <a:srgbClr val="002060"/>
                </a:solidFill>
              </a:rPr>
              <a:t>ZERO_DIVIDE</a:t>
            </a:r>
            <a:r>
              <a:rPr lang="en-IN" sz="2400" dirty="0" smtClean="0"/>
              <a:t> exception that </a:t>
            </a:r>
            <a:r>
              <a:rPr lang="en-IN" sz="2400" b="1" dirty="0" smtClean="0">
                <a:solidFill>
                  <a:srgbClr val="0070C0"/>
                </a:solidFill>
              </a:rPr>
              <a:t>might occur</a:t>
            </a:r>
            <a:endParaRPr lang="en-IN" sz="2400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r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071811"/>
            <a:ext cx="8715436" cy="328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Exceptions Thrown By </a:t>
            </a:r>
            <a:br>
              <a:rPr lang="en-US" sz="3200" b="1" dirty="0" smtClean="0"/>
            </a:br>
            <a:r>
              <a:rPr lang="en-US" sz="3200" b="1" dirty="0" smtClean="0"/>
              <a:t>Select Into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NO_DATA_FOUND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When</a:t>
            </a:r>
            <a:r>
              <a:rPr lang="en-IN" dirty="0" smtClean="0"/>
              <a:t> a </a:t>
            </a:r>
            <a:r>
              <a:rPr lang="en-IN" b="1" dirty="0" smtClean="0">
                <a:solidFill>
                  <a:srgbClr val="C00000"/>
                </a:solidFill>
              </a:rPr>
              <a:t>SELECT...INTO </a:t>
            </a:r>
            <a:r>
              <a:rPr lang="en-IN" dirty="0" smtClean="0"/>
              <a:t>clause </a:t>
            </a:r>
            <a:r>
              <a:rPr lang="en-IN" i="1" dirty="0" smtClean="0">
                <a:solidFill>
                  <a:srgbClr val="7030A0"/>
                </a:solidFill>
              </a:rPr>
              <a:t>does not return any row </a:t>
            </a:r>
            <a:r>
              <a:rPr lang="en-IN" dirty="0" smtClean="0"/>
              <a:t>from a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table.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TOO_MANY_ROWS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When</a:t>
            </a:r>
            <a:r>
              <a:rPr lang="en-IN" dirty="0" smtClean="0"/>
              <a:t> we  </a:t>
            </a:r>
            <a:r>
              <a:rPr lang="en-IN" b="1" dirty="0" smtClean="0">
                <a:solidFill>
                  <a:srgbClr val="C00000"/>
                </a:solidFill>
              </a:rPr>
              <a:t>SELECT</a:t>
            </a:r>
            <a:r>
              <a:rPr lang="en-IN" dirty="0" smtClean="0"/>
              <a:t> or </a:t>
            </a:r>
            <a:r>
              <a:rPr lang="en-IN" b="1" dirty="0" smtClean="0">
                <a:solidFill>
                  <a:srgbClr val="0070C0"/>
                </a:solidFill>
              </a:rPr>
              <a:t>fetch </a:t>
            </a:r>
            <a:r>
              <a:rPr lang="en-IN" b="1" dirty="0" smtClean="0">
                <a:solidFill>
                  <a:srgbClr val="7030A0"/>
                </a:solidFill>
              </a:rPr>
              <a:t>more than one row </a:t>
            </a:r>
            <a:r>
              <a:rPr lang="en-IN" dirty="0" smtClean="0"/>
              <a:t>into a </a:t>
            </a:r>
            <a:r>
              <a:rPr lang="en-IN" b="1" dirty="0" smtClean="0">
                <a:solidFill>
                  <a:srgbClr val="002060"/>
                </a:solidFill>
              </a:rPr>
              <a:t>record</a:t>
            </a:r>
            <a:r>
              <a:rPr lang="en-IN" dirty="0" smtClean="0"/>
              <a:t> or </a:t>
            </a:r>
            <a:r>
              <a:rPr lang="en-IN" b="1" dirty="0" smtClean="0">
                <a:solidFill>
                  <a:srgbClr val="002060"/>
                </a:solidFill>
              </a:rPr>
              <a:t>variable.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WA PL-SQL script 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C00000"/>
                </a:solidFill>
              </a:rPr>
              <a:t>accept</a:t>
            </a:r>
            <a:r>
              <a:rPr lang="en-US" sz="2400" dirty="0" smtClean="0"/>
              <a:t> a </a:t>
            </a:r>
            <a:r>
              <a:rPr lang="en-US" sz="2400" b="1" dirty="0" err="1" smtClean="0">
                <a:solidFill>
                  <a:srgbClr val="7030A0"/>
                </a:solidFill>
              </a:rPr>
              <a:t>bookid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from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user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2060"/>
                </a:solidFill>
              </a:rPr>
              <a:t>display</a:t>
            </a:r>
            <a:r>
              <a:rPr lang="en-US" sz="2400" dirty="0" smtClean="0"/>
              <a:t> the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bookname</a:t>
            </a:r>
            <a:r>
              <a:rPr lang="en-US" sz="2400" dirty="0" smtClean="0"/>
              <a:t> and 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bookprice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rgbClr val="00B050"/>
                </a:solidFill>
              </a:rPr>
              <a:t>that book . </a:t>
            </a:r>
            <a:r>
              <a:rPr lang="en-US" sz="2400" dirty="0" smtClean="0"/>
              <a:t>In case the given </a:t>
            </a:r>
            <a:r>
              <a:rPr lang="en-US" sz="2400" b="1" dirty="0" err="1" smtClean="0">
                <a:solidFill>
                  <a:srgbClr val="7030A0"/>
                </a:solidFill>
              </a:rPr>
              <a:t>bookid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1"/>
                </a:solidFill>
              </a:rPr>
              <a:t>does not exists </a:t>
            </a:r>
            <a:r>
              <a:rPr lang="en-US" sz="2400" dirty="0" smtClean="0"/>
              <a:t>display the </a:t>
            </a:r>
            <a:r>
              <a:rPr lang="en-US" sz="2400" b="1" dirty="0" smtClean="0">
                <a:solidFill>
                  <a:srgbClr val="7030A0"/>
                </a:solidFill>
              </a:rPr>
              <a:t>message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book not found.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urs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500174"/>
            <a:ext cx="8715436" cy="4857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9761</TotalTime>
  <Words>718</Words>
  <Application>Microsoft Office PowerPoint</Application>
  <PresentationFormat>On-screen Show (4:3)</PresentationFormat>
  <Paragraphs>282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Slide 1</vt:lpstr>
      <vt:lpstr>Today’s Agenda</vt:lpstr>
      <vt:lpstr> Introduction To Exceptions</vt:lpstr>
      <vt:lpstr> Introduction To Exceptions</vt:lpstr>
      <vt:lpstr> Syntax</vt:lpstr>
      <vt:lpstr> Example</vt:lpstr>
      <vt:lpstr> Exceptions Thrown By  Select Into</vt:lpstr>
      <vt:lpstr> Example</vt:lpstr>
      <vt:lpstr> Example</vt:lpstr>
      <vt:lpstr> List Of Oracle’s  Built In Exceptions</vt:lpstr>
      <vt:lpstr> Handling Numbered  Exceptions</vt:lpstr>
      <vt:lpstr> Handling Numbered  Exceptions</vt:lpstr>
      <vt:lpstr> Example</vt:lpstr>
      <vt:lpstr> Example</vt:lpstr>
      <vt:lpstr> Exercise</vt:lpstr>
      <vt:lpstr> User Defined Exceptions</vt:lpstr>
      <vt:lpstr> Syntax Of  User Defined Exceptions</vt:lpstr>
      <vt:lpstr> Example</vt:lpstr>
      <vt:lpstr> Example</vt:lpstr>
      <vt:lpstr> Resuming After Exception</vt:lpstr>
      <vt:lpstr> Exercise</vt:lpstr>
      <vt:lpstr> Using Raise_Application_Error</vt:lpstr>
      <vt:lpstr> Using Raise_Application_Error</vt:lpstr>
      <vt:lpstr>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868</cp:revision>
  <dcterms:created xsi:type="dcterms:W3CDTF">2015-12-21T13:46:48Z</dcterms:created>
  <dcterms:modified xsi:type="dcterms:W3CDTF">2020-09-07T04:36:10Z</dcterms:modified>
</cp:coreProperties>
</file>