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089" r:id="rId4"/>
    <p:sldId id="1124" r:id="rId5"/>
    <p:sldId id="1131" r:id="rId6"/>
    <p:sldId id="1106" r:id="rId7"/>
    <p:sldId id="1107" r:id="rId8"/>
    <p:sldId id="1125" r:id="rId9"/>
    <p:sldId id="1126" r:id="rId10"/>
    <p:sldId id="1127" r:id="rId11"/>
    <p:sldId id="1128" r:id="rId12"/>
    <p:sldId id="1103" r:id="rId13"/>
    <p:sldId id="1130" r:id="rId14"/>
    <p:sldId id="1093" r:id="rId15"/>
    <p:sldId id="1136" r:id="rId16"/>
    <p:sldId id="1137" r:id="rId17"/>
    <p:sldId id="1139" r:id="rId18"/>
    <p:sldId id="1129" r:id="rId19"/>
    <p:sldId id="1132" r:id="rId20"/>
    <p:sldId id="1133" r:id="rId21"/>
    <p:sldId id="1134" r:id="rId22"/>
    <p:sldId id="113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A Procedure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standalone procedure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B050"/>
                </a:solidFill>
              </a:rPr>
              <a:t>called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two ways </a:t>
            </a:r>
            <a:r>
              <a:rPr lang="en-IN" sz="2400" dirty="0" smtClean="0"/>
              <a:t>−</a:t>
            </a: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Using</a:t>
            </a:r>
            <a:r>
              <a:rPr lang="en-IN" b="1" dirty="0" smtClean="0"/>
              <a:t> the </a:t>
            </a:r>
            <a:r>
              <a:rPr lang="en-IN" b="1" dirty="0" smtClean="0">
                <a:solidFill>
                  <a:srgbClr val="7030A0"/>
                </a:solidFill>
              </a:rPr>
              <a:t>EXECUTE</a:t>
            </a:r>
            <a:r>
              <a:rPr lang="en-IN" b="1" dirty="0" smtClean="0"/>
              <a:t> keyword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Calling</a:t>
            </a:r>
            <a:r>
              <a:rPr lang="en-IN" b="1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name of the procedure </a:t>
            </a:r>
            <a:r>
              <a:rPr lang="en-IN" b="1" dirty="0" smtClean="0"/>
              <a:t>from a </a:t>
            </a:r>
            <a:r>
              <a:rPr lang="en-IN" b="1" dirty="0" smtClean="0">
                <a:solidFill>
                  <a:srgbClr val="0070C0"/>
                </a:solidFill>
              </a:rPr>
              <a:t>PL/SQL block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Defining: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PROCEDURE </a:t>
            </a:r>
            <a:r>
              <a:rPr lang="en-IN" sz="2400" b="1" dirty="0" smtClean="0">
                <a:solidFill>
                  <a:srgbClr val="00B050"/>
                </a:solidFill>
              </a:rPr>
              <a:t>greetings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002060"/>
                </a:solidFill>
              </a:rPr>
              <a:t>('Hello World!');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 </a:t>
            </a: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Compiling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Calling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600" b="1" dirty="0" smtClean="0">
                <a:solidFill>
                  <a:srgbClr val="00B050"/>
                </a:solidFill>
              </a:rPr>
              <a:t>greetings;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END; </a:t>
            </a:r>
          </a:p>
          <a:p>
            <a:pPr>
              <a:buNone/>
            </a:pPr>
            <a:r>
              <a:rPr lang="en-IN" dirty="0" smtClean="0"/>
              <a:t>/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AddNos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accepts 2 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adds them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1"/>
                </a:solidFill>
              </a:rPr>
              <a:t>displays the result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Finally</a:t>
            </a:r>
            <a:r>
              <a:rPr lang="en-US" sz="2400" dirty="0" smtClean="0"/>
              <a:t> call it by </a:t>
            </a:r>
            <a:r>
              <a:rPr lang="en-US" sz="2400" b="1" dirty="0" smtClean="0">
                <a:solidFill>
                  <a:srgbClr val="00B050"/>
                </a:solidFill>
              </a:rPr>
              <a:t>accepting input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REPACE PROCEDURE </a:t>
            </a:r>
            <a:r>
              <a:rPr lang="en-IN" sz="2400" b="1" dirty="0" err="1" smtClean="0">
                <a:solidFill>
                  <a:srgbClr val="00B050"/>
                </a:solidFill>
              </a:rPr>
              <a:t>AddNos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7030A0"/>
                </a:solidFill>
              </a:rPr>
              <a:t>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number, </a:t>
            </a:r>
            <a:r>
              <a:rPr lang="en-IN" sz="2400" b="1" dirty="0" smtClean="0">
                <a:solidFill>
                  <a:srgbClr val="7030A0"/>
                </a:solidFill>
              </a:rPr>
              <a:t>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number) </a:t>
            </a:r>
            <a:r>
              <a:rPr lang="en-IN" sz="2400" b="1" dirty="0" smtClean="0">
                <a:solidFill>
                  <a:srgbClr val="00B050"/>
                </a:solidFill>
              </a:rPr>
              <a:t>IS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c := </a:t>
            </a:r>
            <a:r>
              <a:rPr lang="en-IN" sz="2400" b="1" dirty="0" err="1" smtClean="0">
                <a:solidFill>
                  <a:srgbClr val="002060"/>
                </a:solidFill>
              </a:rPr>
              <a:t>a+b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</a:rPr>
              <a:t>dbms_output.put_line</a:t>
            </a:r>
            <a:r>
              <a:rPr lang="en-IN" sz="2400" b="1" dirty="0" smtClean="0">
                <a:solidFill>
                  <a:srgbClr val="002060"/>
                </a:solidFill>
              </a:rPr>
              <a:t>('Sum of two </a:t>
            </a:r>
            <a:r>
              <a:rPr lang="en-IN" sz="2400" b="1" dirty="0" err="1" smtClean="0">
                <a:solidFill>
                  <a:srgbClr val="002060"/>
                </a:solidFill>
              </a:rPr>
              <a:t>nos</a:t>
            </a:r>
            <a:r>
              <a:rPr lang="en-IN" sz="2400" b="1" dirty="0" smtClean="0">
                <a:solidFill>
                  <a:srgbClr val="002060"/>
                </a:solidFill>
              </a:rPr>
              <a:t>= '|| c);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err="1" smtClean="0">
                <a:solidFill>
                  <a:srgbClr val="00B050"/>
                </a:solidFill>
              </a:rPr>
              <a:t>AddNos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x number;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y number;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x := &amp;x;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y := &amp;y;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rgbClr val="00B050"/>
                </a:solidFill>
              </a:rPr>
              <a:t>AddNos</a:t>
            </a:r>
            <a:r>
              <a:rPr lang="en-IN" sz="2400" b="1" dirty="0" smtClean="0">
                <a:solidFill>
                  <a:srgbClr val="00B050"/>
                </a:solidFill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</a:rPr>
              <a:t>x,y</a:t>
            </a:r>
            <a:r>
              <a:rPr lang="en-IN" sz="2400" b="1" dirty="0" smtClean="0">
                <a:solidFill>
                  <a:srgbClr val="00B050"/>
                </a:solidFill>
              </a:rPr>
              <a:t>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DisplayInfo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accepts a </a:t>
            </a:r>
            <a:r>
              <a:rPr lang="en-IN" sz="2400" b="1" dirty="0" err="1" smtClean="0">
                <a:solidFill>
                  <a:srgbClr val="7030A0"/>
                </a:solidFill>
              </a:rPr>
              <a:t>bookid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,and </a:t>
            </a:r>
            <a:r>
              <a:rPr lang="en-IN" sz="2400" b="1" dirty="0" smtClean="0">
                <a:solidFill>
                  <a:srgbClr val="0070C0"/>
                </a:solidFill>
              </a:rPr>
              <a:t>searches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displays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price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belonging to that </a:t>
            </a:r>
            <a:r>
              <a:rPr lang="en-IN" sz="2400" b="1" dirty="0" smtClean="0">
                <a:solidFill>
                  <a:srgbClr val="7030A0"/>
                </a:solidFill>
              </a:rPr>
              <a:t>id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00B050"/>
                </a:solidFill>
              </a:rPr>
              <a:t>ALLBOOKS</a:t>
            </a:r>
            <a:r>
              <a:rPr lang="en-IN" sz="2400" dirty="0" smtClean="0"/>
              <a:t> 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case </a:t>
            </a:r>
            <a:r>
              <a:rPr lang="en-IN" sz="2400" b="1" dirty="0" smtClean="0">
                <a:solidFill>
                  <a:srgbClr val="0070C0"/>
                </a:solidFill>
              </a:rPr>
              <a:t>no book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7030A0"/>
                </a:solidFill>
              </a:rPr>
              <a:t>given id </a:t>
            </a:r>
            <a:r>
              <a:rPr lang="en-IN" sz="2400" dirty="0" smtClean="0"/>
              <a:t>is found then the </a:t>
            </a:r>
            <a:r>
              <a:rPr lang="en-IN" sz="2400" b="1" dirty="0" smtClean="0">
                <a:solidFill>
                  <a:srgbClr val="00B050"/>
                </a:solidFill>
              </a:rPr>
              <a:t>procedure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should display </a:t>
            </a:r>
            <a:r>
              <a:rPr lang="en-IN" sz="2400" dirty="0" smtClean="0"/>
              <a:t>the message </a:t>
            </a:r>
            <a:r>
              <a:rPr lang="en-IN" sz="2400" b="1" u="sng" dirty="0" smtClean="0">
                <a:solidFill>
                  <a:srgbClr val="0070C0"/>
                </a:solidFill>
              </a:rPr>
              <a:t>book not found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Finally</a:t>
            </a:r>
            <a:r>
              <a:rPr lang="en-US" sz="2400" dirty="0" smtClean="0"/>
              <a:t> call it by </a:t>
            </a:r>
            <a:r>
              <a:rPr lang="en-US" sz="2400" b="1" dirty="0" smtClean="0">
                <a:solidFill>
                  <a:srgbClr val="00B050"/>
                </a:solidFill>
              </a:rPr>
              <a:t>accepting input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15435" cy="221457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findMin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accepts 2 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finds the minimum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1"/>
                </a:solidFill>
              </a:rPr>
              <a:t>returns it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REPACE PROCEDURE </a:t>
            </a:r>
            <a:r>
              <a:rPr lang="en-IN" sz="2400" b="1" dirty="0" err="1" smtClean="0">
                <a:solidFill>
                  <a:srgbClr val="00B050"/>
                </a:solidFill>
              </a:rPr>
              <a:t>findMin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7030A0"/>
                </a:solidFill>
              </a:rPr>
              <a:t>x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7030A0"/>
                </a:solidFill>
              </a:rPr>
              <a:t> y </a:t>
            </a:r>
            <a:r>
              <a:rPr lang="en-IN" sz="2400" b="1" dirty="0" smtClean="0">
                <a:solidFill>
                  <a:srgbClr val="0070C0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z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OUT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) </a:t>
            </a:r>
            <a:r>
              <a:rPr lang="en-IN" sz="2400" b="1" dirty="0" smtClean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x &lt; 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THEN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z:= x;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z:= y;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 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Procedures And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Benefits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Procedure V/s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Syntax Of Creating A Procedure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Parameter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Examples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DECLARE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</a:rPr>
              <a:t>a number;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	b number;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	c number;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200" b="1" dirty="0" smtClean="0">
                <a:solidFill>
                  <a:srgbClr val="002060"/>
                </a:solidFill>
              </a:rPr>
              <a:t>a:= &amp;a;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	b:= &amp;b;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200" b="1" dirty="0" err="1" smtClean="0">
                <a:solidFill>
                  <a:srgbClr val="00B050"/>
                </a:solidFill>
              </a:rPr>
              <a:t>findMin</a:t>
            </a:r>
            <a:r>
              <a:rPr lang="en-IN" sz="2200" b="1" dirty="0" smtClean="0">
                <a:solidFill>
                  <a:srgbClr val="00B050"/>
                </a:solidFill>
              </a:rPr>
              <a:t>(a, b, c);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(' Minimum of (23, 45) : ' || c); 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Create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rgbClr val="00B050"/>
                </a:solidFill>
              </a:rPr>
              <a:t>SquareNum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7030A0"/>
                </a:solidFill>
              </a:rPr>
              <a:t>accepts a no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argument 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chemeClr val="accent1"/>
                </a:solidFill>
              </a:rPr>
              <a:t>calculates and returns its square.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PROCEDURE </a:t>
            </a:r>
            <a:r>
              <a:rPr lang="en-IN" sz="2400" b="1" dirty="0" err="1" smtClean="0">
                <a:solidFill>
                  <a:srgbClr val="00B050"/>
                </a:solidFill>
              </a:rPr>
              <a:t>squareNum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7030A0"/>
                </a:solidFill>
              </a:rPr>
              <a:t>x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 OUT 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) </a:t>
            </a:r>
            <a:r>
              <a:rPr lang="en-IN" sz="2400" b="1" dirty="0" smtClean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x := x * x;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Procedures And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Procedures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Functions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subprograms </a:t>
            </a:r>
            <a:r>
              <a:rPr lang="en-IN" sz="2400" dirty="0" smtClean="0"/>
              <a:t>which can be </a:t>
            </a:r>
            <a:r>
              <a:rPr lang="en-IN" sz="2400" b="1" dirty="0" smtClean="0">
                <a:solidFill>
                  <a:srgbClr val="00B050"/>
                </a:solidFill>
              </a:rPr>
              <a:t>created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saved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database objects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0070C0"/>
                </a:solidFill>
              </a:rPr>
              <a:t>stored procedure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function</a:t>
            </a:r>
            <a:r>
              <a:rPr lang="en-IN" sz="2400" dirty="0" smtClean="0"/>
              <a:t> created, </a:t>
            </a:r>
            <a:r>
              <a:rPr lang="en-IN" sz="2400" b="1" dirty="0" smtClean="0">
                <a:solidFill>
                  <a:srgbClr val="C00000"/>
                </a:solidFill>
              </a:rPr>
              <a:t>remains useless </a:t>
            </a:r>
            <a:r>
              <a:rPr lang="en-IN" sz="2400" dirty="0" smtClean="0"/>
              <a:t>unless it is </a:t>
            </a:r>
            <a:r>
              <a:rPr lang="en-IN" sz="2400" b="1" dirty="0" smtClean="0">
                <a:solidFill>
                  <a:srgbClr val="00B050"/>
                </a:solidFill>
              </a:rPr>
              <a:t>called.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Therefore, </a:t>
            </a:r>
            <a:r>
              <a:rPr lang="en-IN" sz="2400" b="1" dirty="0" smtClean="0">
                <a:solidFill>
                  <a:srgbClr val="C00000"/>
                </a:solidFill>
              </a:rPr>
              <a:t>after creating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stored procedure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function</a:t>
            </a:r>
            <a:r>
              <a:rPr lang="en-IN" sz="2400" dirty="0" smtClean="0"/>
              <a:t> it is </a:t>
            </a:r>
            <a:r>
              <a:rPr lang="en-IN" sz="2400" b="1" dirty="0" smtClean="0">
                <a:solidFill>
                  <a:srgbClr val="002060"/>
                </a:solidFill>
              </a:rPr>
              <a:t>necessary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make a call </a:t>
            </a:r>
            <a:r>
              <a:rPr lang="en-IN" sz="2400" dirty="0" smtClean="0"/>
              <a:t>for that </a:t>
            </a:r>
            <a:r>
              <a:rPr lang="en-IN" sz="2400" b="1" dirty="0" smtClean="0">
                <a:solidFill>
                  <a:srgbClr val="0070C0"/>
                </a:solidFill>
              </a:rPr>
              <a:t>stored procedure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function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another PL/SQL block </a:t>
            </a:r>
            <a:r>
              <a:rPr lang="en-IN" sz="2400" dirty="0" smtClean="0"/>
              <a:t>in order to </a:t>
            </a:r>
            <a:r>
              <a:rPr lang="en-IN" sz="2400" b="1" dirty="0" smtClean="0">
                <a:solidFill>
                  <a:srgbClr val="00B050"/>
                </a:solidFill>
              </a:rPr>
              <a:t>serve the purpose </a:t>
            </a:r>
            <a:r>
              <a:rPr lang="en-IN" sz="2400" dirty="0" smtClean="0"/>
              <a:t>for which it has been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created</a:t>
            </a:r>
            <a:r>
              <a:rPr lang="en-IN" sz="2400" dirty="0" smtClean="0"/>
              <a:t>.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Procedures And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Whenever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block of code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stored procedure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function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written</a:t>
            </a:r>
            <a:r>
              <a:rPr lang="en-IN" sz="2400" dirty="0" smtClean="0"/>
              <a:t> it is then</a:t>
            </a:r>
            <a:r>
              <a:rPr lang="en-IN" sz="2400" b="1" dirty="0" smtClean="0">
                <a:solidFill>
                  <a:schemeClr val="accent1"/>
                </a:solidFill>
              </a:rPr>
              <a:t> automatically compiled </a:t>
            </a:r>
            <a:r>
              <a:rPr lang="en-IN" sz="2400" dirty="0" smtClean="0"/>
              <a:t>by the </a:t>
            </a:r>
            <a:r>
              <a:rPr lang="en-IN" sz="2400" b="1" dirty="0" smtClean="0">
                <a:solidFill>
                  <a:srgbClr val="00B050"/>
                </a:solidFill>
              </a:rPr>
              <a:t>oracle engine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Once it is </a:t>
            </a:r>
            <a:r>
              <a:rPr lang="en-IN" sz="2400" b="1" dirty="0" smtClean="0">
                <a:solidFill>
                  <a:srgbClr val="002060"/>
                </a:solidFill>
              </a:rPr>
              <a:t>compiled</a:t>
            </a:r>
            <a:r>
              <a:rPr lang="en-IN" sz="2400" dirty="0" smtClean="0"/>
              <a:t>, it is then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stored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00B050"/>
                </a:solidFill>
              </a:rPr>
              <a:t>oracle engine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 as a 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database object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Now , </a:t>
            </a:r>
            <a:r>
              <a:rPr lang="en-IN" sz="2400" b="1" dirty="0" smtClean="0">
                <a:solidFill>
                  <a:srgbClr val="002060"/>
                </a:solidFill>
              </a:rPr>
              <a:t>whenever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calling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procedure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function </a:t>
            </a:r>
            <a:r>
              <a:rPr lang="en-IN" sz="2400" dirty="0" smtClean="0"/>
              <a:t>is done ,the </a:t>
            </a:r>
            <a:r>
              <a:rPr lang="en-IN" sz="2400" b="1" dirty="0" smtClean="0">
                <a:solidFill>
                  <a:srgbClr val="00B050"/>
                </a:solidFill>
              </a:rPr>
              <a:t>oracle engine </a:t>
            </a:r>
            <a:r>
              <a:rPr lang="en-IN" sz="2400" dirty="0" smtClean="0"/>
              <a:t>loads the </a:t>
            </a:r>
            <a:r>
              <a:rPr lang="en-IN" sz="2400" b="1" dirty="0" smtClean="0">
                <a:solidFill>
                  <a:srgbClr val="C00000"/>
                </a:solidFill>
              </a:rPr>
              <a:t>compiled code </a:t>
            </a:r>
            <a:r>
              <a:rPr lang="en-IN" sz="2400" dirty="0" smtClean="0"/>
              <a:t>into a </a:t>
            </a:r>
            <a:r>
              <a:rPr lang="en-IN" sz="2400" b="1" dirty="0" smtClean="0">
                <a:solidFill>
                  <a:srgbClr val="0070C0"/>
                </a:solidFill>
              </a:rPr>
              <a:t>memory</a:t>
            </a:r>
            <a:r>
              <a:rPr lang="en-IN" sz="2400" dirty="0" smtClean="0"/>
              <a:t> due to which </a:t>
            </a:r>
            <a:r>
              <a:rPr lang="en-IN" sz="2400" b="1" dirty="0" smtClean="0">
                <a:solidFill>
                  <a:srgbClr val="00B050"/>
                </a:solidFill>
              </a:rPr>
              <a:t>execution</a:t>
            </a:r>
            <a:r>
              <a:rPr lang="en-IN" sz="2400" dirty="0" smtClean="0"/>
              <a:t> becomes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faster.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Procedures V/s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8307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119"/>
                <a:gridCol w="4252119"/>
              </a:tblGrid>
              <a:tr h="74872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</a:tr>
              <a:tr h="74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procedure cannot return a value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MUST return a value</a:t>
                      </a:r>
                      <a:endParaRPr lang="en-IN" b="1" dirty="0"/>
                    </a:p>
                  </a:txBody>
                  <a:tcPr/>
                </a:tc>
              </a:tr>
              <a:tr h="74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called from SELECT statement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called from SELECT statement</a:t>
                      </a:r>
                      <a:endParaRPr lang="en-IN" b="1" dirty="0" smtClean="0"/>
                    </a:p>
                  </a:txBody>
                  <a:tcPr/>
                </a:tc>
              </a:tr>
              <a:tr h="129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OUT parameter to return the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RETURN to return the value, but</a:t>
                      </a:r>
                      <a:r>
                        <a:rPr kumimoji="0" lang="en-IN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use OUT also.</a:t>
                      </a:r>
                      <a:endParaRPr kumimoji="0" lang="en-IN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data type will not be specified at the time of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data type is mandatory at the time of creation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Creating A Procedure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CREATE OR REPLACE PROCEDURE &lt;</a:t>
            </a:r>
            <a:r>
              <a:rPr lang="en-IN" sz="2400" b="1" dirty="0" err="1" smtClean="0">
                <a:solidFill>
                  <a:srgbClr val="002060"/>
                </a:solidFill>
              </a:rPr>
              <a:t>procedure_name</a:t>
            </a:r>
            <a:r>
              <a:rPr lang="en-IN" sz="2400" b="1" dirty="0" smtClean="0">
                <a:solidFill>
                  <a:srgbClr val="002060"/>
                </a:solidFill>
              </a:rPr>
              <a:t>&gt;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variable_name</a:t>
            </a:r>
            <a:r>
              <a:rPr lang="en-IN" sz="2400" b="1" dirty="0" smtClean="0">
                <a:solidFill>
                  <a:srgbClr val="002060"/>
                </a:solidFill>
              </a:rPr>
              <a:t>&gt;IN/OUT/IN OUT &lt;</a:t>
            </a:r>
            <a:r>
              <a:rPr lang="en-IN" sz="2400" b="1" dirty="0" err="1" smtClean="0">
                <a:solidFill>
                  <a:srgbClr val="002060"/>
                </a:solidFill>
              </a:rPr>
              <a:t>datatype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variable_name</a:t>
            </a:r>
            <a:r>
              <a:rPr lang="en-IN" sz="2400" b="1" dirty="0" smtClean="0">
                <a:solidFill>
                  <a:srgbClr val="002060"/>
                </a:solidFill>
              </a:rPr>
              <a:t>&gt;IN/OUT/IN OUT &lt;</a:t>
            </a:r>
            <a:r>
              <a:rPr lang="en-IN" sz="2400" b="1" dirty="0" err="1" smtClean="0">
                <a:solidFill>
                  <a:srgbClr val="002060"/>
                </a:solidFill>
              </a:rPr>
              <a:t>datatype</a:t>
            </a:r>
            <a:r>
              <a:rPr lang="en-IN" sz="2400" b="1" dirty="0" smtClean="0">
                <a:solidFill>
                  <a:srgbClr val="002060"/>
                </a:solidFill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,...) </a:t>
            </a:r>
            <a:r>
              <a:rPr lang="en-IN" sz="2400" b="1" dirty="0" smtClean="0">
                <a:solidFill>
                  <a:srgbClr val="00B050"/>
                </a:solidFill>
              </a:rPr>
              <a:t>IS/AS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variable/constant declaration;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-- PL/SQL subprogram body;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-- Exception Handling block 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smtClean="0">
                <a:solidFill>
                  <a:srgbClr val="002060"/>
                </a:solidFill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</a:rPr>
              <a:t>procedure_name</a:t>
            </a:r>
            <a:r>
              <a:rPr lang="en-IN" sz="2400" b="1" dirty="0" smtClean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 REPLACE PROCEDURE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00B050"/>
                </a:solidFill>
              </a:rPr>
              <a:t>keyword</a:t>
            </a:r>
            <a:r>
              <a:rPr lang="en-IN" sz="2400" dirty="0" smtClean="0"/>
              <a:t> used for </a:t>
            </a:r>
            <a:r>
              <a:rPr lang="en-IN" sz="2400" b="1" dirty="0" smtClean="0">
                <a:solidFill>
                  <a:srgbClr val="0070C0"/>
                </a:solidFill>
              </a:rPr>
              <a:t>specifying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procedure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002060"/>
                </a:solidFill>
              </a:rPr>
              <a:t>created.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err="1" smtClean="0">
                <a:solidFill>
                  <a:srgbClr val="0070C0"/>
                </a:solidFill>
              </a:rPr>
              <a:t>procedure_name</a:t>
            </a:r>
            <a:r>
              <a:rPr lang="en-IN" sz="2400" dirty="0" smtClean="0"/>
              <a:t> is for </a:t>
            </a:r>
            <a:r>
              <a:rPr lang="en-IN" sz="2400" b="1" dirty="0" smtClean="0">
                <a:solidFill>
                  <a:srgbClr val="C00000"/>
                </a:solidFill>
              </a:rPr>
              <a:t>procedure's name </a:t>
            </a:r>
            <a:r>
              <a:rPr lang="en-IN" sz="2400" dirty="0" smtClean="0"/>
              <a:t>and </a:t>
            </a:r>
            <a:r>
              <a:rPr lang="en-IN" sz="2400" b="1" dirty="0" err="1" smtClean="0">
                <a:solidFill>
                  <a:srgbClr val="7030A0"/>
                </a:solidFill>
              </a:rPr>
              <a:t>variable_name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variable name </a:t>
            </a:r>
            <a:r>
              <a:rPr lang="en-IN" sz="2400" dirty="0" smtClean="0"/>
              <a:t>for variable used in the </a:t>
            </a:r>
            <a:r>
              <a:rPr lang="en-IN" sz="2400" b="1" dirty="0" smtClean="0">
                <a:solidFill>
                  <a:srgbClr val="00B050"/>
                </a:solidFill>
              </a:rPr>
              <a:t>stored procedure.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BEGIN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EXCEPTION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END 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keywords </a:t>
            </a:r>
            <a:r>
              <a:rPr lang="en-IN" sz="2400" dirty="0" smtClean="0"/>
              <a:t>used to </a:t>
            </a:r>
            <a:r>
              <a:rPr lang="en-IN" sz="2400" b="1" dirty="0" smtClean="0">
                <a:solidFill>
                  <a:srgbClr val="7030A0"/>
                </a:solidFill>
              </a:rPr>
              <a:t>indicate different sections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being </a:t>
            </a:r>
            <a:r>
              <a:rPr lang="en-IN" sz="2400" b="1" dirty="0" smtClean="0">
                <a:solidFill>
                  <a:srgbClr val="C00000"/>
                </a:solidFill>
              </a:rPr>
              <a:t>created.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IN/OUT/IN OUT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parameter modes.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1" y="1428735"/>
          <a:ext cx="8786876" cy="4929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8"/>
                <a:gridCol w="4393438"/>
              </a:tblGrid>
              <a:tr h="41030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2799034">
                <a:tc>
                  <a:txBody>
                    <a:bodyPr/>
                    <a:lstStyle/>
                    <a:p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IN parameter lets you pass a value to the subprogram. 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read-only parameter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Inside the subprogram, an IN parameter acts like a constant. It cannot be assigned a value. You can pass a constant, literal, initialized variable, or expression as an IN parameter. You can also initialize it to a default value; however, in that case, it is omitted from the subprogram call. 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default mode of parameter passing. </a:t>
                      </a:r>
                      <a:endParaRPr lang="en-IN" sz="1600" dirty="0"/>
                    </a:p>
                  </a:txBody>
                  <a:tcPr/>
                </a:tc>
              </a:tr>
              <a:tr h="17198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OUT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OUT parameter returns a value to the calling program. Inside the subprogram, an OUT parameter acts like a variable. You can change its value and reference the value after assigning it. 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actual parameter must be 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1" y="1428735"/>
          <a:ext cx="8786876" cy="3209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8"/>
                <a:gridCol w="4393438"/>
              </a:tblGrid>
              <a:tr h="41030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2799034">
                <a:tc>
                  <a:txBody>
                    <a:bodyPr/>
                    <a:lstStyle/>
                    <a:p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OUT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OUT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 passes an initial value to a subprogram and returns an updated value to the caller. It can be assigned a value and the value can be read.</a:t>
                      </a:r>
                    </a:p>
                    <a:p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actual parameter corresponding to an IN OUT formal parameter must be a variable, not a constant or an expression. Formal parameter must be assigned a value. </a:t>
                      </a: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parameter is passed by value.</a:t>
                      </a:r>
                      <a:endParaRPr kumimoji="0" lang="en-IN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9834</TotalTime>
  <Words>454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Procedures And Functions</vt:lpstr>
      <vt:lpstr> Procedures And Functions</vt:lpstr>
      <vt:lpstr> Procedures V/s Functions</vt:lpstr>
      <vt:lpstr> Syntax Of Creating A Procedure</vt:lpstr>
      <vt:lpstr> Explanation</vt:lpstr>
      <vt:lpstr> Explanation</vt:lpstr>
      <vt:lpstr> Explanation</vt:lpstr>
      <vt:lpstr> Executing A Procedure</vt:lpstr>
      <vt:lpstr> Example</vt:lpstr>
      <vt:lpstr> Exercise</vt:lpstr>
      <vt:lpstr> Defining</vt:lpstr>
      <vt:lpstr> Calling</vt:lpstr>
      <vt:lpstr> Exercise</vt:lpstr>
      <vt:lpstr> Defining</vt:lpstr>
      <vt:lpstr> Calling</vt:lpstr>
      <vt:lpstr> Exercise</vt:lpstr>
      <vt:lpstr> Defining</vt:lpstr>
      <vt:lpstr> Calling</vt:lpstr>
      <vt:lpstr> Exercise</vt:lpstr>
      <vt:lpstr> Defining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874</cp:revision>
  <dcterms:created xsi:type="dcterms:W3CDTF">2015-12-21T13:46:48Z</dcterms:created>
  <dcterms:modified xsi:type="dcterms:W3CDTF">2020-09-07T04:36:07Z</dcterms:modified>
</cp:coreProperties>
</file>