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1107" r:id="rId4"/>
    <p:sldId id="1151" r:id="rId5"/>
    <p:sldId id="1150" r:id="rId6"/>
    <p:sldId id="1149" r:id="rId7"/>
    <p:sldId id="1103" r:id="rId8"/>
    <p:sldId id="1152" r:id="rId9"/>
    <p:sldId id="1130" r:id="rId10"/>
    <p:sldId id="1153" r:id="rId11"/>
    <p:sldId id="1154" r:id="rId12"/>
    <p:sldId id="1093" r:id="rId13"/>
    <p:sldId id="1155" r:id="rId14"/>
    <p:sldId id="1136" r:id="rId15"/>
    <p:sldId id="1156" r:id="rId16"/>
    <p:sldId id="1158" r:id="rId17"/>
    <p:sldId id="1159" r:id="rId18"/>
    <p:sldId id="1129" r:id="rId19"/>
    <p:sldId id="1162" r:id="rId20"/>
    <p:sldId id="1140" r:id="rId21"/>
    <p:sldId id="1160" r:id="rId22"/>
    <p:sldId id="1161" r:id="rId23"/>
    <p:sldId id="114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Package Body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package specification </a:t>
            </a:r>
            <a:r>
              <a:rPr lang="en-IN" sz="2400" dirty="0" smtClean="0"/>
              <a:t>has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cursors</a:t>
            </a:r>
            <a:r>
              <a:rPr lang="en-IN" sz="2400" dirty="0" smtClean="0"/>
              <a:t> or </a:t>
            </a:r>
            <a:r>
              <a:rPr lang="en-IN" sz="2400" b="1" dirty="0" smtClean="0">
                <a:solidFill>
                  <a:srgbClr val="7030A0"/>
                </a:solidFill>
              </a:rPr>
              <a:t>subprograms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00B050"/>
                </a:solidFill>
              </a:rPr>
              <a:t>package body </a:t>
            </a:r>
            <a:r>
              <a:rPr lang="en-IN" sz="2400" dirty="0" smtClean="0"/>
              <a:t>is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</a:rPr>
              <a:t>mandatory.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Otherwise</a:t>
            </a:r>
            <a:r>
              <a:rPr lang="en-IN" sz="2400" dirty="0" smtClean="0"/>
              <a:t>, it is </a:t>
            </a:r>
            <a:r>
              <a:rPr lang="en-IN" sz="2400" b="1" dirty="0" smtClean="0">
                <a:solidFill>
                  <a:srgbClr val="00B050"/>
                </a:solidFill>
              </a:rPr>
              <a:t>optional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</a:t>
            </a:r>
            <a:br>
              <a:rPr lang="en-US" sz="3000" b="1" dirty="0" smtClean="0"/>
            </a:br>
            <a:r>
              <a:rPr lang="en-US" sz="3000" b="1" dirty="0" smtClean="0"/>
              <a:t>Package Body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0367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700" b="1" dirty="0" smtClean="0">
                <a:solidFill>
                  <a:schemeClr val="accent6">
                    <a:lumMod val="75000"/>
                  </a:schemeClr>
                </a:solidFill>
              </a:rPr>
              <a:t>CREATE OR REPLACE PACKAGE BODY </a:t>
            </a:r>
            <a:r>
              <a:rPr lang="en-IN" sz="1700" b="1" dirty="0" smtClean="0">
                <a:solidFill>
                  <a:srgbClr val="002060"/>
                </a:solidFill>
              </a:rPr>
              <a:t>&lt;</a:t>
            </a:r>
            <a:r>
              <a:rPr lang="en-IN" sz="1700" b="1" dirty="0" err="1" smtClean="0">
                <a:solidFill>
                  <a:srgbClr val="002060"/>
                </a:solidFill>
              </a:rPr>
              <a:t>package_name</a:t>
            </a:r>
            <a:r>
              <a:rPr lang="en-IN" sz="1700" b="1" dirty="0" smtClean="0">
                <a:solidFill>
                  <a:srgbClr val="002060"/>
                </a:solidFill>
              </a:rPr>
              <a:t>&gt;</a:t>
            </a:r>
            <a:r>
              <a:rPr lang="en-IN" sz="1700" b="1" dirty="0" smtClean="0">
                <a:solidFill>
                  <a:srgbClr val="00B050"/>
                </a:solidFill>
              </a:rPr>
              <a:t> IS/AS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FUNCTION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0070C0"/>
                </a:solidFill>
              </a:rPr>
              <a:t>&lt;</a:t>
            </a:r>
            <a:r>
              <a:rPr lang="en-IN" sz="1700" b="1" dirty="0" err="1" smtClean="0">
                <a:solidFill>
                  <a:srgbClr val="0070C0"/>
                </a:solidFill>
              </a:rPr>
              <a:t>function_name</a:t>
            </a:r>
            <a:r>
              <a:rPr lang="en-IN" sz="1700" b="1" dirty="0" smtClean="0">
                <a:solidFill>
                  <a:srgbClr val="0070C0"/>
                </a:solidFill>
              </a:rPr>
              <a:t>&gt; </a:t>
            </a:r>
            <a:r>
              <a:rPr lang="en-IN" sz="1700" b="1" dirty="0" smtClean="0">
                <a:solidFill>
                  <a:srgbClr val="C00000"/>
                </a:solidFill>
              </a:rPr>
              <a:t>(&lt;list of arguments&gt;) </a:t>
            </a:r>
            <a:r>
              <a:rPr lang="en-IN" sz="1700" b="1" dirty="0" smtClean="0">
                <a:solidFill>
                  <a:srgbClr val="002060"/>
                </a:solidFill>
              </a:rPr>
              <a:t>RETURN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&lt;</a:t>
            </a:r>
            <a:r>
              <a:rPr lang="en-IN" sz="1700" b="1" dirty="0" err="1" smtClean="0">
                <a:solidFill>
                  <a:srgbClr val="002060"/>
                </a:solidFill>
              </a:rPr>
              <a:t>datatype</a:t>
            </a:r>
            <a:r>
              <a:rPr lang="en-IN" sz="1700" b="1" dirty="0" smtClean="0">
                <a:solidFill>
                  <a:srgbClr val="002060"/>
                </a:solidFill>
              </a:rPr>
              <a:t>&gt;</a:t>
            </a:r>
            <a:r>
              <a:rPr lang="en-IN" sz="1700" b="1" dirty="0" smtClean="0">
                <a:solidFill>
                  <a:srgbClr val="00B050"/>
                </a:solidFill>
              </a:rPr>
              <a:t>IS/AS </a:t>
            </a:r>
          </a:p>
          <a:p>
            <a:pPr>
              <a:buNone/>
            </a:pPr>
            <a:r>
              <a:rPr lang="en-IN" sz="1700" dirty="0" smtClean="0"/>
              <a:t>		</a:t>
            </a:r>
            <a:r>
              <a:rPr lang="en-IN" sz="1700" b="1" dirty="0" smtClean="0">
                <a:solidFill>
                  <a:srgbClr val="00B050"/>
                </a:solidFill>
              </a:rPr>
              <a:t>-- local variable declaration;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1700" dirty="0" smtClean="0"/>
              <a:t>		</a:t>
            </a:r>
            <a:r>
              <a:rPr lang="en-IN" sz="1700" b="1" dirty="0" smtClean="0">
                <a:solidFill>
                  <a:srgbClr val="00B050"/>
                </a:solidFill>
              </a:rPr>
              <a:t>-- executable statements;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EXCEPTION </a:t>
            </a:r>
          </a:p>
          <a:p>
            <a:pPr>
              <a:buNone/>
            </a:pPr>
            <a:r>
              <a:rPr lang="en-IN" sz="1700" dirty="0" smtClean="0"/>
              <a:t>		</a:t>
            </a:r>
            <a:r>
              <a:rPr lang="en-IN" sz="1700" b="1" dirty="0" smtClean="0">
                <a:solidFill>
                  <a:srgbClr val="00B050"/>
                </a:solidFill>
              </a:rPr>
              <a:t>-- error handling statements;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END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0070C0"/>
                </a:solidFill>
              </a:rPr>
              <a:t>&lt;</a:t>
            </a:r>
            <a:r>
              <a:rPr lang="en-IN" sz="1700" b="1" dirty="0" err="1" smtClean="0">
                <a:solidFill>
                  <a:srgbClr val="0070C0"/>
                </a:solidFill>
              </a:rPr>
              <a:t>function_name</a:t>
            </a:r>
            <a:r>
              <a:rPr lang="en-IN" sz="1700" b="1" dirty="0" smtClean="0">
                <a:solidFill>
                  <a:srgbClr val="0070C0"/>
                </a:solidFill>
              </a:rPr>
              <a:t>&gt;;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PROCEDURE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&lt;</a:t>
            </a:r>
            <a:r>
              <a:rPr lang="en-IN" sz="1700" b="1" dirty="0" err="1" smtClean="0">
                <a:solidFill>
                  <a:srgbClr val="002060"/>
                </a:solidFill>
              </a:rPr>
              <a:t>procedure_name</a:t>
            </a:r>
            <a:r>
              <a:rPr lang="en-IN" sz="1700" b="1" dirty="0" smtClean="0">
                <a:solidFill>
                  <a:srgbClr val="002060"/>
                </a:solidFill>
              </a:rPr>
              <a:t>&gt; </a:t>
            </a:r>
            <a:r>
              <a:rPr lang="en-IN" sz="1700" b="1" dirty="0" smtClean="0">
                <a:solidFill>
                  <a:srgbClr val="C00000"/>
                </a:solidFill>
              </a:rPr>
              <a:t>(&lt;list of arguments&gt;)</a:t>
            </a:r>
            <a:r>
              <a:rPr lang="en-IN" sz="1700" b="1" dirty="0" smtClean="0">
                <a:solidFill>
                  <a:srgbClr val="00B050"/>
                </a:solidFill>
              </a:rPr>
              <a:t>IS/AS </a:t>
            </a:r>
          </a:p>
          <a:p>
            <a:pPr>
              <a:buNone/>
            </a:pPr>
            <a:r>
              <a:rPr lang="en-IN" sz="1700" dirty="0" smtClean="0"/>
              <a:t>		</a:t>
            </a:r>
            <a:r>
              <a:rPr lang="en-IN" sz="1700" b="1" dirty="0" smtClean="0">
                <a:solidFill>
                  <a:srgbClr val="7030A0"/>
                </a:solidFill>
              </a:rPr>
              <a:t>-- local variable declaration;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1700" dirty="0" smtClean="0"/>
              <a:t>		</a:t>
            </a:r>
            <a:r>
              <a:rPr lang="en-IN" sz="1700" b="1" dirty="0" smtClean="0">
                <a:solidFill>
                  <a:srgbClr val="7030A0"/>
                </a:solidFill>
              </a:rPr>
              <a:t>-- executable statements;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EXCEPTION </a:t>
            </a:r>
          </a:p>
          <a:p>
            <a:pPr>
              <a:buNone/>
            </a:pPr>
            <a:r>
              <a:rPr lang="en-IN" sz="1700" dirty="0" smtClean="0"/>
              <a:t>		</a:t>
            </a:r>
            <a:r>
              <a:rPr lang="en-IN" sz="1700" b="1" dirty="0" smtClean="0">
                <a:solidFill>
                  <a:srgbClr val="7030A0"/>
                </a:solidFill>
              </a:rPr>
              <a:t>-- error handling statements;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rgbClr val="C00000"/>
                </a:solidFill>
              </a:rPr>
              <a:t>END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&lt;</a:t>
            </a:r>
            <a:r>
              <a:rPr lang="en-IN" sz="1700" b="1" dirty="0" err="1" smtClean="0">
                <a:solidFill>
                  <a:srgbClr val="002060"/>
                </a:solidFill>
              </a:rPr>
              <a:t>procedure_name</a:t>
            </a:r>
            <a:r>
              <a:rPr lang="en-IN" sz="1700" b="1" dirty="0" smtClean="0">
                <a:solidFill>
                  <a:srgbClr val="002060"/>
                </a:solidFill>
              </a:rPr>
              <a:t>&gt;; </a:t>
            </a:r>
          </a:p>
          <a:p>
            <a:pPr>
              <a:buNone/>
            </a:pPr>
            <a:r>
              <a:rPr lang="en-IN" sz="17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1700" b="1" dirty="0" smtClean="0">
                <a:solidFill>
                  <a:srgbClr val="002060"/>
                </a:solidFill>
              </a:rPr>
              <a:t>&lt;</a:t>
            </a:r>
            <a:r>
              <a:rPr lang="en-IN" sz="1700" b="1" dirty="0" err="1" smtClean="0">
                <a:solidFill>
                  <a:srgbClr val="002060"/>
                </a:solidFill>
              </a:rPr>
              <a:t>package_name</a:t>
            </a:r>
            <a:r>
              <a:rPr lang="en-IN" sz="1700" b="1" dirty="0" smtClean="0">
                <a:solidFill>
                  <a:srgbClr val="002060"/>
                </a:solidFill>
              </a:rPr>
              <a:t>&gt;;</a:t>
            </a:r>
            <a:endParaRPr lang="en-IN" sz="17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Using A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Creating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package</a:t>
            </a:r>
            <a:r>
              <a:rPr lang="en-IN" sz="2400" dirty="0" smtClean="0"/>
              <a:t> only </a:t>
            </a:r>
            <a:r>
              <a:rPr lang="en-IN" sz="2400" b="1" dirty="0" smtClean="0">
                <a:solidFill>
                  <a:srgbClr val="7030A0"/>
                </a:solidFill>
              </a:rPr>
              <a:t>defines it</a:t>
            </a:r>
            <a:r>
              <a:rPr lang="en-IN" sz="2400" dirty="0" smtClean="0"/>
              <a:t>, to </a:t>
            </a:r>
            <a:r>
              <a:rPr lang="en-IN" sz="2400" b="1" dirty="0" smtClean="0">
                <a:solidFill>
                  <a:srgbClr val="00B050"/>
                </a:solidFill>
              </a:rPr>
              <a:t>use it </a:t>
            </a:r>
            <a:r>
              <a:rPr lang="en-IN" sz="2400" dirty="0" smtClean="0"/>
              <a:t>we must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refer it </a:t>
            </a:r>
            <a:r>
              <a:rPr lang="en-IN" sz="2400" dirty="0" smtClean="0"/>
              <a:t>using the </a:t>
            </a:r>
            <a:r>
              <a:rPr lang="en-IN" sz="2400" b="1" dirty="0" smtClean="0">
                <a:solidFill>
                  <a:srgbClr val="002060"/>
                </a:solidFill>
              </a:rPr>
              <a:t>package 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Following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syntax </a:t>
            </a:r>
            <a:r>
              <a:rPr lang="en-IN" sz="2400" dirty="0" smtClean="0"/>
              <a:t>for </a:t>
            </a:r>
            <a:r>
              <a:rPr lang="en-IN" sz="2400" b="1" dirty="0" smtClean="0">
                <a:solidFill>
                  <a:srgbClr val="C00000"/>
                </a:solidFill>
              </a:rPr>
              <a:t>referring a package object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 lvl="1"/>
            <a:r>
              <a:rPr lang="en-IN" b="1" dirty="0" err="1" smtClean="0">
                <a:solidFill>
                  <a:srgbClr val="002060"/>
                </a:solidFill>
              </a:rPr>
              <a:t>Packagename.objectname</a:t>
            </a:r>
            <a:r>
              <a:rPr lang="en-IN" b="1" dirty="0" smtClean="0">
                <a:solidFill>
                  <a:srgbClr val="002060"/>
                </a:solidFill>
              </a:rPr>
              <a:t>;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Object</a:t>
            </a:r>
            <a:r>
              <a:rPr lang="en-IN" sz="2400" dirty="0" smtClean="0"/>
              <a:t> can be a </a:t>
            </a:r>
            <a:r>
              <a:rPr lang="en-IN" sz="2400" b="1" dirty="0" smtClean="0">
                <a:solidFill>
                  <a:srgbClr val="0070C0"/>
                </a:solidFill>
              </a:rPr>
              <a:t>function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procedure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7030A0"/>
                </a:solidFill>
              </a:rPr>
              <a:t>has been declared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package specification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defined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package body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Below</a:t>
            </a:r>
            <a:r>
              <a:rPr lang="en-IN" sz="2400" dirty="0" smtClean="0"/>
              <a:t> we have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Students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7030A0"/>
                </a:solidFill>
              </a:rPr>
              <a:t>Student's data </a:t>
            </a:r>
            <a:r>
              <a:rPr lang="en-IN" sz="2400" dirty="0" smtClean="0"/>
              <a:t>in it.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Create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package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7030A0"/>
                </a:solidFill>
              </a:rPr>
              <a:t>Student_pkg</a:t>
            </a:r>
            <a:r>
              <a:rPr lang="en-US" sz="2400" dirty="0" smtClean="0"/>
              <a:t> containing a </a:t>
            </a:r>
            <a:r>
              <a:rPr lang="en-US" sz="2400" b="1" dirty="0" smtClean="0">
                <a:solidFill>
                  <a:srgbClr val="00B050"/>
                </a:solidFill>
              </a:rPr>
              <a:t>procedure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update_course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course name </a:t>
            </a:r>
            <a:r>
              <a:rPr lang="en-US" sz="2400" dirty="0" smtClean="0"/>
              <a:t>for a </a:t>
            </a:r>
            <a:r>
              <a:rPr lang="en-US" sz="2400" b="1" dirty="0" smtClean="0">
                <a:solidFill>
                  <a:schemeClr val="accent1"/>
                </a:solidFill>
              </a:rPr>
              <a:t>student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7030A0"/>
                </a:solidFill>
              </a:rPr>
              <a:t>given roll no </a:t>
            </a:r>
            <a:r>
              <a:rPr lang="en-US" sz="2400" dirty="0" smtClean="0"/>
              <a:t>and a </a:t>
            </a:r>
            <a:r>
              <a:rPr lang="en-US" sz="2400" b="1" dirty="0" smtClean="0">
                <a:solidFill>
                  <a:srgbClr val="00B050"/>
                </a:solidFill>
              </a:rPr>
              <a:t>function</a:t>
            </a:r>
            <a:r>
              <a:rPr lang="en-US" sz="2400" dirty="0" smtClean="0"/>
              <a:t> called </a:t>
            </a:r>
            <a:r>
              <a:rPr lang="en-US" sz="2400" b="1" dirty="0" err="1" smtClean="0">
                <a:solidFill>
                  <a:srgbClr val="002060"/>
                </a:solidFill>
              </a:rPr>
              <a:t>delete_stud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remove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student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given roll no.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2143116"/>
          <a:ext cx="7929620" cy="2206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405"/>
                <a:gridCol w="1982405"/>
                <a:gridCol w="1982405"/>
                <a:gridCol w="1982405"/>
              </a:tblGrid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ROLLNO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COURSE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Anu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BSC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Asha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BCOM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Arpit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BCA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Chetan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BCA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 ( Package Spec)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PACKAGE </a:t>
            </a:r>
            <a:r>
              <a:rPr lang="en-IN" sz="2400" b="1" dirty="0" err="1" smtClean="0">
                <a:solidFill>
                  <a:srgbClr val="002060"/>
                </a:solidFill>
              </a:rPr>
              <a:t>pkg_student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IS 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PROCEDURE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update_course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cname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student.course%type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IN" sz="2400" dirty="0" smtClean="0"/>
              <a:t>; 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delete_stud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rgbClr val="00B050"/>
                </a:solidFill>
              </a:rPr>
              <a:t>RETURN </a:t>
            </a:r>
            <a:r>
              <a:rPr lang="en-IN" sz="2400" b="1" dirty="0" err="1" smtClean="0">
                <a:solidFill>
                  <a:srgbClr val="002060"/>
                </a:solidFill>
              </a:rPr>
              <a:t>boolean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  <a:r>
              <a:rPr lang="en-IN" sz="2400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pkg_student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 ( Package Body)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PACKAGE BODY </a:t>
            </a:r>
            <a:r>
              <a:rPr lang="en-IN" sz="2400" b="1" dirty="0" err="1" smtClean="0">
                <a:solidFill>
                  <a:srgbClr val="002060"/>
                </a:solidFill>
              </a:rPr>
              <a:t>pkg_student</a:t>
            </a:r>
            <a:r>
              <a:rPr lang="en-IN" sz="2400" b="1" dirty="0" smtClean="0">
                <a:solidFill>
                  <a:srgbClr val="00B05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PROCEDURE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update_course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cname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students.course%type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IN" sz="2400" b="1" dirty="0" smtClean="0">
                <a:solidFill>
                  <a:srgbClr val="00B050"/>
                </a:solidFill>
              </a:rPr>
              <a:t>IS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BEGIN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Update students set course=</a:t>
            </a:r>
            <a:r>
              <a:rPr lang="en-IN" sz="2400" b="1" dirty="0" err="1" smtClean="0">
                <a:solidFill>
                  <a:srgbClr val="0070C0"/>
                </a:solidFill>
              </a:rPr>
              <a:t>cname</a:t>
            </a:r>
            <a:r>
              <a:rPr lang="en-IN" sz="2400" b="1" dirty="0" smtClean="0">
                <a:solidFill>
                  <a:srgbClr val="0070C0"/>
                </a:solidFill>
              </a:rPr>
              <a:t> where </a:t>
            </a:r>
            <a:r>
              <a:rPr lang="en-IN" sz="2400" b="1" dirty="0" err="1" smtClean="0">
                <a:solidFill>
                  <a:srgbClr val="0070C0"/>
                </a:solidFill>
              </a:rPr>
              <a:t>rollno</a:t>
            </a:r>
            <a:r>
              <a:rPr lang="en-IN" sz="2400" b="1" dirty="0" smtClean="0">
                <a:solidFill>
                  <a:srgbClr val="0070C0"/>
                </a:solidFill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</a:rPr>
              <a:t>sno</a:t>
            </a:r>
            <a:r>
              <a:rPr lang="en-IN" sz="2400" b="1" dirty="0" smtClean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IN" sz="2400" b="1" dirty="0" smtClean="0">
                <a:solidFill>
                  <a:srgbClr val="7030A0"/>
                </a:solidFill>
              </a:rPr>
              <a:t>SQL%FOUND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		</a:t>
            </a:r>
            <a:r>
              <a:rPr lang="en-IN" sz="2400" b="1" dirty="0" err="1" smtClean="0">
                <a:solidFill>
                  <a:srgbClr val="00206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002060"/>
                </a:solidFill>
              </a:rPr>
              <a:t>('RECORD UPDATED');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dirty="0" smtClean="0"/>
              <a:t>			</a:t>
            </a:r>
            <a:r>
              <a:rPr lang="en-IN" sz="2400" b="1" dirty="0" err="1" smtClean="0">
                <a:solidFill>
                  <a:srgbClr val="00206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002060"/>
                </a:solidFill>
              </a:rPr>
              <a:t>('RECORD NOT FOUND'); </a:t>
            </a: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END IF;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END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updateRecord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 ( Package Body)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delete_stud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rgbClr val="002060"/>
                </a:solidFill>
              </a:rPr>
              <a:t>RETURN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IS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2400" dirty="0" smtClean="0"/>
              <a:t>			</a:t>
            </a:r>
            <a:r>
              <a:rPr lang="en-IN" sz="2400" b="1" dirty="0" smtClean="0">
                <a:solidFill>
                  <a:srgbClr val="0070C0"/>
                </a:solidFill>
              </a:rPr>
              <a:t>Delete from student where </a:t>
            </a:r>
            <a:r>
              <a:rPr lang="en-IN" sz="2400" b="1" dirty="0" err="1" smtClean="0">
                <a:solidFill>
                  <a:srgbClr val="0070C0"/>
                </a:solidFill>
              </a:rPr>
              <a:t>r</a:t>
            </a:r>
            <a:r>
              <a:rPr lang="en-IN" sz="2400" b="1" dirty="0" err="1" smtClean="0">
                <a:solidFill>
                  <a:srgbClr val="0070C0"/>
                </a:solidFill>
              </a:rPr>
              <a:t>ollno</a:t>
            </a:r>
            <a:r>
              <a:rPr lang="en-IN" sz="2400" b="1" dirty="0" smtClean="0">
                <a:solidFill>
                  <a:srgbClr val="0070C0"/>
                </a:solidFill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</a:rPr>
              <a:t>sno</a:t>
            </a:r>
            <a:r>
              <a:rPr lang="en-IN" sz="2400" b="1" dirty="0" smtClean="0">
                <a:solidFill>
                  <a:srgbClr val="0070C0"/>
                </a:solidFill>
              </a:rPr>
              <a:t>; 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dirty="0" smtClean="0"/>
              <a:t>			</a:t>
            </a:r>
            <a:r>
              <a:rPr lang="en-IN" sz="2400" b="1" dirty="0" smtClean="0">
                <a:solidFill>
                  <a:srgbClr val="7030A0"/>
                </a:solidFill>
              </a:rPr>
              <a:t>RETURN SQL%FOUND;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END </a:t>
            </a:r>
            <a:r>
              <a:rPr lang="en-IN" sz="2400" b="1" dirty="0" err="1" smtClean="0">
                <a:solidFill>
                  <a:srgbClr val="002060"/>
                </a:solidFill>
              </a:rPr>
              <a:t>deleteRecord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pkg_student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DECLARE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err="1" smtClean="0">
                <a:solidFill>
                  <a:srgbClr val="002060"/>
                </a:solidFill>
              </a:rPr>
              <a:t>sno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student.rollno%type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	</a:t>
            </a:r>
            <a:r>
              <a:rPr lang="en-IN" sz="2400" b="1" dirty="0" err="1" smtClean="0">
                <a:solidFill>
                  <a:srgbClr val="002060"/>
                </a:solidFill>
              </a:rPr>
              <a:t>cname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student.course%type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err="1" smtClean="0">
                <a:solidFill>
                  <a:srgbClr val="0070C0"/>
                </a:solidFill>
              </a:rPr>
              <a:t>sno</a:t>
            </a:r>
            <a:r>
              <a:rPr lang="en-IN" sz="2400" b="1" dirty="0" smtClean="0">
                <a:solidFill>
                  <a:srgbClr val="0070C0"/>
                </a:solidFill>
              </a:rPr>
              <a:t> := &amp;</a:t>
            </a:r>
            <a:r>
              <a:rPr lang="en-IN" sz="2400" b="1" dirty="0" err="1" smtClean="0">
                <a:solidFill>
                  <a:srgbClr val="0070C0"/>
                </a:solidFill>
              </a:rPr>
              <a:t>sno</a:t>
            </a:r>
            <a:r>
              <a:rPr lang="en-IN" sz="2400" b="1" dirty="0" smtClean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	</a:t>
            </a:r>
            <a:r>
              <a:rPr lang="en-IN" sz="2400" b="1" dirty="0" err="1" smtClean="0">
                <a:solidFill>
                  <a:srgbClr val="0070C0"/>
                </a:solidFill>
              </a:rPr>
              <a:t>cname</a:t>
            </a:r>
            <a:r>
              <a:rPr lang="en-IN" sz="2400" b="1" dirty="0" smtClean="0">
                <a:solidFill>
                  <a:srgbClr val="0070C0"/>
                </a:solidFill>
              </a:rPr>
              <a:t>:=‘&amp;course’;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err="1" smtClean="0">
                <a:solidFill>
                  <a:srgbClr val="00B050"/>
                </a:solidFill>
              </a:rPr>
              <a:t>pkg_student.update_course</a:t>
            </a:r>
            <a:r>
              <a:rPr lang="en-IN" sz="2400" b="1" dirty="0" smtClean="0">
                <a:solidFill>
                  <a:srgbClr val="00B050"/>
                </a:solidFill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</a:rPr>
              <a:t>sno,cname</a:t>
            </a:r>
            <a:r>
              <a:rPr lang="en-IN" sz="2400" b="1" dirty="0" smtClean="0">
                <a:solidFill>
                  <a:srgbClr val="00B050"/>
                </a:solidFill>
              </a:rPr>
              <a:t>);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B050"/>
                </a:solidFill>
              </a:rPr>
              <a:t>pkg_student.delete_stud</a:t>
            </a:r>
            <a:r>
              <a:rPr lang="en-IN" sz="2400" b="1" dirty="0" smtClean="0">
                <a:solidFill>
                  <a:srgbClr val="00B050"/>
                </a:solidFill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</a:rPr>
              <a:t>sno</a:t>
            </a:r>
            <a:r>
              <a:rPr lang="en-IN" sz="2400" b="1" dirty="0" smtClean="0">
                <a:solidFill>
                  <a:srgbClr val="00B050"/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THEN </a:t>
            </a:r>
            <a:r>
              <a:rPr lang="en-IN" sz="2400" dirty="0" smtClean="0"/>
              <a:t>					</a:t>
            </a:r>
            <a:r>
              <a:rPr lang="en-IN" sz="2400" b="1" dirty="0" err="1" smtClean="0">
                <a:solidFill>
                  <a:srgbClr val="7030A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7030A0"/>
                </a:solidFill>
              </a:rPr>
              <a:t>('RECORD DELETED');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		</a:t>
            </a:r>
            <a:r>
              <a:rPr lang="en-IN" sz="2400" b="1" dirty="0" err="1" smtClean="0">
                <a:solidFill>
                  <a:srgbClr val="7030A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7030A0"/>
                </a:solidFill>
              </a:rPr>
              <a:t>('RECORD NOT FOUND');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IF;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Overloading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more than one program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same scope </a:t>
            </a:r>
            <a:r>
              <a:rPr lang="en-IN" sz="2400" dirty="0" smtClean="0"/>
              <a:t>share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same name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programs</a:t>
            </a:r>
            <a:r>
              <a:rPr lang="en-IN" sz="2400" dirty="0" smtClean="0"/>
              <a:t> are said to be </a:t>
            </a:r>
            <a:r>
              <a:rPr lang="en-IN" sz="2400" b="1" u="sng" dirty="0" smtClean="0">
                <a:solidFill>
                  <a:srgbClr val="00B050"/>
                </a:solidFill>
              </a:rPr>
              <a:t>overloaded. 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 supports the </a:t>
            </a:r>
            <a:r>
              <a:rPr lang="en-IN" sz="2400" b="1" dirty="0" smtClean="0">
                <a:solidFill>
                  <a:srgbClr val="00B050"/>
                </a:solidFill>
              </a:rPr>
              <a:t>overloading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procedures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functions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package specifications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bodies.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Overloading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Each overloaded version </a:t>
            </a:r>
            <a:r>
              <a:rPr lang="en-IN" sz="2400" dirty="0" smtClean="0"/>
              <a:t>must </a:t>
            </a:r>
            <a:r>
              <a:rPr lang="en-IN" sz="2400" b="1" dirty="0" smtClean="0">
                <a:solidFill>
                  <a:srgbClr val="00B050"/>
                </a:solidFill>
              </a:rPr>
              <a:t>differ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7030A0"/>
                </a:solidFill>
              </a:rPr>
              <a:t>all other overloaded versions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at least </a:t>
            </a:r>
            <a:r>
              <a:rPr lang="en-IN" sz="2400" dirty="0" smtClean="0"/>
              <a:t>one of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respects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Number of parameters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Order of the parameters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Data types of the parameters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Packages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Benefits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Components Of A Package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C00000"/>
                </a:solidFill>
                <a:latin typeface="Corbel" pitchFamily="34" charset="0"/>
              </a:rPr>
              <a:t>Dropping Package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PACKAGE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addition</a:t>
            </a:r>
            <a:r>
              <a:rPr lang="en-IN" sz="2400" b="1" dirty="0" smtClean="0">
                <a:solidFill>
                  <a:srgbClr val="00B050"/>
                </a:solidFill>
              </a:rPr>
              <a:t> IS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adding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integer,m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 smtClean="0">
                <a:solidFill>
                  <a:srgbClr val="002060"/>
                </a:solidFill>
              </a:rPr>
              <a:t>RETURN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integer;</a:t>
            </a:r>
            <a:br>
              <a:rPr lang="en-IN" sz="2400" b="1" dirty="0" smtClean="0">
                <a:solidFill>
                  <a:srgbClr val="C00000"/>
                </a:solidFill>
              </a:rPr>
            </a:b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adding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date,m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 smtClean="0">
                <a:solidFill>
                  <a:srgbClr val="002060"/>
                </a:solidFill>
              </a:rPr>
              <a:t>RETURN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date;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addition;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PACKAGE BODY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addition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IS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adding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integer,m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 smtClean="0">
                <a:solidFill>
                  <a:srgbClr val="002060"/>
                </a:solidFill>
              </a:rPr>
              <a:t>RETURN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BEGIN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return </a:t>
            </a:r>
            <a:r>
              <a:rPr lang="en-IN" sz="2400" b="1" dirty="0" err="1" smtClean="0">
                <a:solidFill>
                  <a:srgbClr val="0070C0"/>
                </a:solidFill>
              </a:rPr>
              <a:t>n+m</a:t>
            </a:r>
            <a:r>
              <a:rPr lang="en-IN" sz="2400" b="1" dirty="0" smtClean="0">
                <a:solidFill>
                  <a:srgbClr val="0070C0"/>
                </a:solidFill>
              </a:rPr>
              <a:t>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>
                <a:solidFill>
                  <a:srgbClr val="C00000"/>
                </a:solidFill>
              </a:rPr>
              <a:t>END;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adding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date,m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 smtClean="0">
                <a:solidFill>
                  <a:srgbClr val="002060"/>
                </a:solidFill>
              </a:rPr>
              <a:t>RETURN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date</a:t>
            </a:r>
            <a:r>
              <a:rPr lang="en-IN" sz="2400" b="1" dirty="0" smtClean="0">
                <a:solidFill>
                  <a:srgbClr val="00B050"/>
                </a:solidFill>
              </a:rPr>
              <a:t> IS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BEGIN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return </a:t>
            </a:r>
            <a:r>
              <a:rPr lang="en-IN" sz="2400" b="1" dirty="0" err="1" smtClean="0">
                <a:solidFill>
                  <a:srgbClr val="0070C0"/>
                </a:solidFill>
              </a:rPr>
              <a:t>n+m</a:t>
            </a:r>
            <a:r>
              <a:rPr lang="en-IN" sz="2400" b="1" dirty="0" smtClean="0">
                <a:solidFill>
                  <a:srgbClr val="0070C0"/>
                </a:solidFill>
              </a:rPr>
              <a:t>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>
                <a:solidFill>
                  <a:srgbClr val="C00000"/>
                </a:solidFill>
              </a:rPr>
              <a:t>END;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addition;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BEGIN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(‘adding 3 and 6 using overloaded function adding:’ || </a:t>
            </a:r>
            <a:r>
              <a:rPr lang="en-IN" sz="2400" b="1" dirty="0" err="1" smtClean="0">
                <a:solidFill>
                  <a:srgbClr val="002060"/>
                </a:solidFill>
              </a:rPr>
              <a:t>addition.adding</a:t>
            </a:r>
            <a:r>
              <a:rPr lang="en-IN" sz="2400" b="1" dirty="0" smtClean="0">
                <a:solidFill>
                  <a:srgbClr val="002060"/>
                </a:solidFill>
              </a:rPr>
              <a:t>(3,6)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(’10 days from today using overloaded function adding:’ || </a:t>
            </a:r>
            <a:r>
              <a:rPr lang="en-IN" sz="2400" b="1" dirty="0" err="1" smtClean="0">
                <a:solidFill>
                  <a:srgbClr val="002060"/>
                </a:solidFill>
              </a:rPr>
              <a:t>addition.adding</a:t>
            </a:r>
            <a:r>
              <a:rPr lang="en-IN" sz="2400" b="1" dirty="0" smtClean="0">
                <a:solidFill>
                  <a:srgbClr val="002060"/>
                </a:solidFill>
              </a:rPr>
              <a:t>(sysdate,10)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END;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A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drop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package</a:t>
            </a:r>
            <a:r>
              <a:rPr lang="en-IN" sz="2400" dirty="0" smtClean="0"/>
              <a:t>, we use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PACKAGE</a:t>
            </a:r>
            <a:r>
              <a:rPr lang="en-IN" sz="2400" dirty="0" smtClean="0"/>
              <a:t> statement with the </a:t>
            </a:r>
            <a:r>
              <a:rPr lang="en-IN" sz="2400" b="1" dirty="0" smtClean="0">
                <a:solidFill>
                  <a:srgbClr val="00B050"/>
                </a:solidFill>
              </a:rPr>
              <a:t>following syntax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PACKAGE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[BODY] </a:t>
            </a:r>
            <a:r>
              <a:rPr lang="en-IN" sz="2400" b="1" dirty="0" err="1" smtClean="0">
                <a:solidFill>
                  <a:srgbClr val="002060"/>
                </a:solidFill>
              </a:rPr>
              <a:t>package_name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If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C00000"/>
                </a:solidFill>
              </a:rPr>
              <a:t>want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drop only the body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package</a:t>
            </a:r>
            <a:r>
              <a:rPr lang="en-IN" sz="2400" dirty="0" smtClean="0"/>
              <a:t>, we need to </a:t>
            </a:r>
            <a:r>
              <a:rPr lang="en-IN" sz="2400" b="1" dirty="0" smtClean="0">
                <a:solidFill>
                  <a:srgbClr val="00B050"/>
                </a:solidFill>
              </a:rPr>
              <a:t>specify</a:t>
            </a:r>
            <a:r>
              <a:rPr lang="en-IN" sz="2400" dirty="0" smtClean="0"/>
              <a:t> the </a:t>
            </a:r>
            <a:r>
              <a:rPr lang="en-IN" sz="2400" b="1" dirty="0" smtClean="0">
                <a:solidFill>
                  <a:srgbClr val="002060"/>
                </a:solidFill>
              </a:rPr>
              <a:t>BODY</a:t>
            </a:r>
            <a:r>
              <a:rPr lang="en-IN" sz="2400" dirty="0" smtClean="0"/>
              <a:t> keyword.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If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C00000"/>
                </a:solidFill>
              </a:rPr>
              <a:t>omit</a:t>
            </a:r>
            <a:r>
              <a:rPr lang="en-IN" sz="2400" dirty="0" smtClean="0"/>
              <a:t>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IN" sz="2400" dirty="0" smtClean="0"/>
              <a:t> keyword, then the statement </a:t>
            </a:r>
            <a:r>
              <a:rPr lang="en-IN" sz="2400" b="1" dirty="0" smtClean="0">
                <a:solidFill>
                  <a:srgbClr val="00B050"/>
                </a:solidFill>
              </a:rPr>
              <a:t>drops both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body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1"/>
                </a:solidFill>
              </a:rPr>
              <a:t>specification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1"/>
                </a:solidFill>
              </a:rPr>
              <a:t>package.</a:t>
            </a:r>
          </a:p>
          <a:p>
            <a:endParaRPr lang="en-I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Packages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package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7030A0"/>
                </a:solidFill>
              </a:rPr>
              <a:t>way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logically storing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subprograms</a:t>
            </a:r>
            <a:r>
              <a:rPr lang="en-IN" sz="2400" dirty="0" smtClean="0"/>
              <a:t> like </a:t>
            </a:r>
            <a:r>
              <a:rPr lang="en-IN" sz="2400" b="1" dirty="0" smtClean="0">
                <a:solidFill>
                  <a:srgbClr val="C00000"/>
                </a:solidFill>
              </a:rPr>
              <a:t>procedure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function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into a </a:t>
            </a:r>
            <a:r>
              <a:rPr lang="en-IN" sz="2400" b="1" dirty="0" smtClean="0">
                <a:solidFill>
                  <a:srgbClr val="0070C0"/>
                </a:solidFill>
              </a:rPr>
              <a:t>single common unit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package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7030A0"/>
                </a:solidFill>
              </a:rPr>
              <a:t>defined</a:t>
            </a:r>
            <a:r>
              <a:rPr lang="en-IN" sz="2400" dirty="0" smtClean="0"/>
              <a:t> as an </a:t>
            </a:r>
            <a:r>
              <a:rPr lang="en-IN" sz="2400" b="1" dirty="0" smtClean="0">
                <a:solidFill>
                  <a:srgbClr val="00B050"/>
                </a:solidFill>
              </a:rPr>
              <a:t>Oracle object </a:t>
            </a:r>
            <a:r>
              <a:rPr lang="en-IN" sz="2400" dirty="0" smtClean="0"/>
              <a:t>that is </a:t>
            </a:r>
            <a:r>
              <a:rPr lang="en-IN" sz="2400" b="1" dirty="0" smtClean="0">
                <a:solidFill>
                  <a:srgbClr val="7030A0"/>
                </a:solidFill>
              </a:rPr>
              <a:t>compiled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stored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Once</a:t>
            </a:r>
            <a:r>
              <a:rPr lang="en-IN" sz="2400" dirty="0" smtClean="0"/>
              <a:t> it is </a:t>
            </a:r>
            <a:r>
              <a:rPr lang="en-IN" sz="2400" b="1" dirty="0" smtClean="0">
                <a:solidFill>
                  <a:srgbClr val="7030A0"/>
                </a:solidFill>
              </a:rPr>
              <a:t>compiled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stored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 it </a:t>
            </a:r>
            <a:r>
              <a:rPr lang="en-IN" sz="2400" b="1" dirty="0" smtClean="0">
                <a:solidFill>
                  <a:srgbClr val="002060"/>
                </a:solidFill>
              </a:rPr>
              <a:t>can be used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C00000"/>
                </a:solidFill>
              </a:rPr>
              <a:t>all the users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 who have </a:t>
            </a:r>
            <a:r>
              <a:rPr lang="en-IN" sz="2400" b="1" dirty="0" smtClean="0">
                <a:solidFill>
                  <a:schemeClr val="accent1"/>
                </a:solidFill>
              </a:rPr>
              <a:t>executable permissions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rgbClr val="00B050"/>
                </a:solidFill>
              </a:rPr>
              <a:t>Oracle database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Packages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lsql-pack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Benefits Of Using A Package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REUSABILITY:</a:t>
            </a:r>
            <a:r>
              <a:rPr lang="en-IN" sz="2400" b="1" u="sng" dirty="0" smtClean="0"/>
              <a:t> </a:t>
            </a:r>
            <a:r>
              <a:rPr lang="en-IN" sz="2400" dirty="0" smtClean="0"/>
              <a:t>Whenever a </a:t>
            </a:r>
            <a:r>
              <a:rPr lang="en-IN" sz="2400" b="1" dirty="0" smtClean="0">
                <a:solidFill>
                  <a:srgbClr val="0070C0"/>
                </a:solidFill>
              </a:rPr>
              <a:t>package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, it is </a:t>
            </a:r>
            <a:r>
              <a:rPr lang="en-IN" sz="2400" b="1" dirty="0" smtClean="0">
                <a:solidFill>
                  <a:srgbClr val="00B050"/>
                </a:solidFill>
              </a:rPr>
              <a:t>compiled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stored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. So, we </a:t>
            </a:r>
            <a:r>
              <a:rPr lang="en-IN" sz="2400" b="1" dirty="0" smtClean="0">
                <a:solidFill>
                  <a:srgbClr val="002060"/>
                </a:solidFill>
              </a:rPr>
              <a:t>write the code once </a:t>
            </a:r>
            <a:r>
              <a:rPr lang="en-IN" sz="2400" dirty="0" smtClean="0"/>
              <a:t>which can be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reused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C00000"/>
                </a:solidFill>
              </a:rPr>
              <a:t>other applications</a:t>
            </a:r>
            <a:r>
              <a:rPr lang="en-IN" sz="2400" dirty="0" smtClean="0"/>
              <a:t>.</a:t>
            </a:r>
          </a:p>
          <a:p>
            <a:endParaRPr lang="en-IN" sz="2400" b="1" dirty="0" smtClean="0"/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OVERLOADING:</a:t>
            </a:r>
            <a:r>
              <a:rPr lang="en-IN" sz="2400" b="1" u="sng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Two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more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procedures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functions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created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002060"/>
                </a:solidFill>
              </a:rPr>
              <a:t>package</a:t>
            </a:r>
            <a:r>
              <a:rPr lang="en-IN" sz="2400" dirty="0" smtClean="0"/>
              <a:t> with the </a:t>
            </a:r>
            <a:r>
              <a:rPr lang="en-IN" sz="2400" b="1" dirty="0" smtClean="0">
                <a:solidFill>
                  <a:schemeClr val="accent1"/>
                </a:solidFill>
              </a:rPr>
              <a:t>same name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b="1" dirty="0" smtClean="0"/>
          </a:p>
          <a:p>
            <a:r>
              <a:rPr lang="en-IN" sz="2400" b="1" u="sng" dirty="0" smtClean="0">
                <a:solidFill>
                  <a:srgbClr val="7030A0"/>
                </a:solidFill>
              </a:rPr>
              <a:t>IMPROVES PERFORMANCE: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Package code </a:t>
            </a:r>
            <a:r>
              <a:rPr lang="en-IN" sz="2400" dirty="0" smtClean="0"/>
              <a:t>gets </a:t>
            </a:r>
            <a:r>
              <a:rPr lang="en-IN" sz="2400" b="1" dirty="0" smtClean="0">
                <a:solidFill>
                  <a:srgbClr val="0070C0"/>
                </a:solidFill>
              </a:rPr>
              <a:t>loaded</a:t>
            </a:r>
            <a:r>
              <a:rPr lang="en-IN" sz="2400" dirty="0" smtClean="0"/>
              <a:t> inside the </a:t>
            </a:r>
            <a:r>
              <a:rPr lang="en-IN" sz="2400" b="1" dirty="0" smtClean="0">
                <a:solidFill>
                  <a:srgbClr val="C00000"/>
                </a:solidFill>
              </a:rPr>
              <a:t>SGA</a:t>
            </a:r>
            <a:r>
              <a:rPr lang="en-IN" sz="2400" dirty="0" smtClean="0"/>
              <a:t>(system global area) of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at </a:t>
            </a:r>
            <a:r>
              <a:rPr lang="en-IN" sz="2400" b="1" dirty="0" smtClean="0">
                <a:solidFill>
                  <a:srgbClr val="002060"/>
                </a:solidFill>
              </a:rPr>
              <a:t>first call itself </a:t>
            </a:r>
            <a:r>
              <a:rPr lang="en-IN" sz="2400" dirty="0" smtClean="0"/>
              <a:t>due to which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other subsequent calls </a:t>
            </a:r>
            <a:r>
              <a:rPr lang="en-IN" sz="2400" dirty="0" smtClean="0"/>
              <a:t>will work </a:t>
            </a:r>
            <a:r>
              <a:rPr lang="en-IN" sz="2400" b="1" dirty="0" smtClean="0">
                <a:solidFill>
                  <a:srgbClr val="C00000"/>
                </a:solidFill>
              </a:rPr>
              <a:t>very fast.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Components Of A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Package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7030A0"/>
                </a:solidFill>
              </a:rPr>
              <a:t>two</a:t>
            </a:r>
            <a:r>
              <a:rPr lang="en-IN" sz="2400" dirty="0" smtClean="0"/>
              <a:t> basic </a:t>
            </a:r>
            <a:r>
              <a:rPr lang="en-IN" sz="2400" b="1" dirty="0" smtClean="0">
                <a:solidFill>
                  <a:srgbClr val="C00000"/>
                </a:solidFill>
              </a:rPr>
              <a:t>components:</a:t>
            </a:r>
          </a:p>
          <a:p>
            <a:endParaRPr lang="en-IN" sz="2400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Specification: </a:t>
            </a:r>
            <a:r>
              <a:rPr lang="en-IN" dirty="0" smtClean="0"/>
              <a:t>It is the </a:t>
            </a:r>
            <a:r>
              <a:rPr lang="en-IN" b="1" dirty="0" smtClean="0">
                <a:solidFill>
                  <a:schemeClr val="accent1"/>
                </a:solidFill>
              </a:rPr>
              <a:t>declaration section </a:t>
            </a:r>
            <a:r>
              <a:rPr lang="en-IN" dirty="0" smtClean="0"/>
              <a:t>of a </a:t>
            </a:r>
            <a:r>
              <a:rPr lang="en-IN" b="1" dirty="0" smtClean="0">
                <a:solidFill>
                  <a:srgbClr val="C00000"/>
                </a:solidFill>
              </a:rPr>
              <a:t>Package</a:t>
            </a:r>
          </a:p>
          <a:p>
            <a:endParaRPr lang="en-IN" sz="2200" b="1" dirty="0" smtClean="0"/>
          </a:p>
          <a:p>
            <a:endParaRPr lang="en-IN" sz="2200" b="1" dirty="0" smtClean="0"/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Body:</a:t>
            </a:r>
            <a:r>
              <a:rPr lang="en-IN" dirty="0" smtClean="0"/>
              <a:t> It is the </a:t>
            </a:r>
            <a:r>
              <a:rPr lang="en-IN" b="1" dirty="0" smtClean="0">
                <a:solidFill>
                  <a:schemeClr val="accent1"/>
                </a:solidFill>
              </a:rPr>
              <a:t>definition section </a:t>
            </a:r>
            <a:r>
              <a:rPr lang="en-IN" dirty="0" smtClean="0"/>
              <a:t>of a </a:t>
            </a:r>
            <a:r>
              <a:rPr lang="en-IN" b="1" dirty="0" smtClean="0">
                <a:solidFill>
                  <a:srgbClr val="C00000"/>
                </a:solidFill>
              </a:rPr>
              <a:t>Package.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Package Specification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package specification </a:t>
            </a:r>
            <a:r>
              <a:rPr lang="en-IN" sz="2400" dirty="0" smtClean="0"/>
              <a:t>is where we </a:t>
            </a:r>
            <a:r>
              <a:rPr lang="en-IN" sz="2400" b="1" dirty="0" smtClean="0">
                <a:solidFill>
                  <a:srgbClr val="C00000"/>
                </a:solidFill>
              </a:rPr>
              <a:t>declare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public items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scope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package items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00B050"/>
                </a:solidFill>
              </a:rPr>
              <a:t>schema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package.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 other words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7030A0"/>
                </a:solidFill>
              </a:rPr>
              <a:t>access items </a:t>
            </a:r>
            <a:r>
              <a:rPr lang="en-IN" sz="2400" b="1" dirty="0" smtClean="0">
                <a:solidFill>
                  <a:srgbClr val="C00000"/>
                </a:solidFill>
              </a:rPr>
              <a:t>declared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002060"/>
                </a:solidFill>
              </a:rPr>
              <a:t>package specification</a:t>
            </a:r>
            <a:r>
              <a:rPr lang="en-IN" sz="2400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chemeClr val="accent1"/>
                </a:solidFill>
              </a:rPr>
              <a:t>anywhere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B050"/>
                </a:solidFill>
              </a:rPr>
              <a:t>schema</a:t>
            </a:r>
            <a:r>
              <a:rPr lang="en-IN" sz="2400" dirty="0" smtClean="0"/>
              <a:t> e.g., we can </a:t>
            </a:r>
            <a:r>
              <a:rPr lang="en-IN" sz="2400" b="1" dirty="0" smtClean="0">
                <a:solidFill>
                  <a:srgbClr val="7030A0"/>
                </a:solidFill>
              </a:rPr>
              <a:t>access items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0070C0"/>
                </a:solidFill>
              </a:rPr>
              <a:t>package specification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other packages.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Package Specification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package specification </a:t>
            </a:r>
            <a:r>
              <a:rPr lang="en-IN" sz="2400" b="1" dirty="0" smtClean="0">
                <a:solidFill>
                  <a:srgbClr val="00B050"/>
                </a:solidFill>
              </a:rPr>
              <a:t>does not contain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C00000"/>
                </a:solidFill>
              </a:rPr>
              <a:t>implementations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7030A0"/>
                </a:solidFill>
              </a:rPr>
              <a:t>public items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example</a:t>
            </a:r>
            <a:r>
              <a:rPr lang="en-IN" sz="2400" dirty="0" smtClean="0"/>
              <a:t>, in case of </a:t>
            </a:r>
            <a:r>
              <a:rPr lang="en-IN" sz="2400" b="1" dirty="0" smtClean="0">
                <a:solidFill>
                  <a:srgbClr val="7030A0"/>
                </a:solidFill>
              </a:rPr>
              <a:t>procedures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00B050"/>
                </a:solidFill>
              </a:rPr>
              <a:t>functions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package specification </a:t>
            </a:r>
            <a:r>
              <a:rPr lang="en-IN" sz="2400" dirty="0" smtClean="0"/>
              <a:t>contains </a:t>
            </a:r>
            <a:r>
              <a:rPr lang="en-IN" sz="2400" b="1" dirty="0" smtClean="0">
                <a:solidFill>
                  <a:srgbClr val="C00000"/>
                </a:solidFill>
              </a:rPr>
              <a:t>only their headers</a:t>
            </a:r>
            <a:r>
              <a:rPr lang="en-IN" sz="2400" dirty="0" smtClean="0"/>
              <a:t>, but </a:t>
            </a:r>
            <a:r>
              <a:rPr lang="en-IN" sz="2400" b="1" dirty="0" smtClean="0">
                <a:solidFill>
                  <a:srgbClr val="002060"/>
                </a:solidFill>
              </a:rPr>
              <a:t>not their bodies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</a:t>
            </a:r>
            <a:br>
              <a:rPr lang="en-US" sz="3000" b="1" dirty="0" smtClean="0"/>
            </a:br>
            <a:r>
              <a:rPr lang="en-US" sz="3000" b="1" dirty="0" smtClean="0"/>
              <a:t>Package Specification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PACKAGE </a:t>
            </a:r>
            <a:r>
              <a:rPr lang="en-IN" sz="2400" b="1" dirty="0" err="1" smtClean="0">
                <a:solidFill>
                  <a:srgbClr val="002060"/>
                </a:solidFill>
              </a:rPr>
              <a:t>package_name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IS | AS </a:t>
            </a:r>
            <a:r>
              <a:rPr lang="en-IN" sz="2400" b="1" dirty="0" err="1" smtClean="0">
                <a:solidFill>
                  <a:srgbClr val="C00000"/>
                </a:solidFill>
              </a:rPr>
              <a:t>variable_declaration</a:t>
            </a:r>
            <a:r>
              <a:rPr lang="en-IN" sz="2400" b="1" dirty="0" smtClean="0">
                <a:solidFill>
                  <a:srgbClr val="C00000"/>
                </a:solidFill>
              </a:rPr>
              <a:t> ... ;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b="1" dirty="0" err="1" smtClean="0">
                <a:solidFill>
                  <a:srgbClr val="0070C0"/>
                </a:solidFill>
              </a:rPr>
              <a:t>constant_declaration</a:t>
            </a:r>
            <a:r>
              <a:rPr lang="en-IN" sz="2400" b="1" dirty="0" smtClean="0">
                <a:solidFill>
                  <a:srgbClr val="0070C0"/>
                </a:solidFill>
              </a:rPr>
              <a:t> ...;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b="1" dirty="0" err="1" smtClean="0">
                <a:solidFill>
                  <a:srgbClr val="7030A0"/>
                </a:solidFill>
              </a:rPr>
              <a:t>exception_declaration</a:t>
            </a:r>
            <a:r>
              <a:rPr lang="en-IN" sz="2400" b="1" dirty="0" smtClean="0">
                <a:solidFill>
                  <a:srgbClr val="7030A0"/>
                </a:solidFill>
              </a:rPr>
              <a:t> ...;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b="1" dirty="0" err="1" smtClean="0">
                <a:solidFill>
                  <a:srgbClr val="00B050"/>
                </a:solidFill>
              </a:rPr>
              <a:t>cursor_specification</a:t>
            </a:r>
            <a:r>
              <a:rPr lang="en-IN" sz="2400" b="1" dirty="0" smtClean="0">
                <a:solidFill>
                  <a:srgbClr val="00B050"/>
                </a:solidFill>
              </a:rPr>
              <a:t> ...;</a:t>
            </a:r>
          </a:p>
          <a:p>
            <a:pPr>
              <a:buNone/>
            </a:pPr>
            <a:r>
              <a:rPr lang="en-IN" sz="2400" dirty="0" smtClean="0"/>
              <a:t>    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PROCEDURE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procedure_name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param_name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[IN|OUT|N OUT]</a:t>
            </a:r>
            <a:r>
              <a:rPr lang="en-IN" sz="2400" dirty="0" smtClean="0"/>
              <a:t> 	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datatype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,…);</a:t>
            </a:r>
          </a:p>
          <a:p>
            <a:pPr>
              <a:buNone/>
            </a:pPr>
            <a:r>
              <a:rPr lang="en-IN" sz="2400" dirty="0" smtClean="0"/>
              <a:t>    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FUNCTION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IN" sz="2400" dirty="0" smtClean="0"/>
              <a:t> (</a:t>
            </a:r>
            <a:r>
              <a:rPr lang="en-IN" sz="2400" b="1" dirty="0" err="1" smtClean="0">
                <a:solidFill>
                  <a:srgbClr val="C00000"/>
                </a:solidFill>
              </a:rPr>
              <a:t>param_name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[IN|OUT|N OUT] 	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datatype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,…)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datatype</a:t>
            </a:r>
            <a:r>
              <a:rPr lang="en-IN" sz="2400" b="1" dirty="0" smtClean="0">
                <a:solidFill>
                  <a:srgbClr val="002060"/>
                </a:solidFill>
              </a:rPr>
              <a:t> ;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err="1" smtClean="0">
                <a:solidFill>
                  <a:srgbClr val="002060"/>
                </a:solidFill>
              </a:rPr>
              <a:t>package_name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10167</TotalTime>
  <Words>444</Words>
  <Application>Microsoft Office PowerPoint</Application>
  <PresentationFormat>On-screen Show (4:3)</PresentationFormat>
  <Paragraphs>201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Introduction To Packages</vt:lpstr>
      <vt:lpstr> Introduction To Packages</vt:lpstr>
      <vt:lpstr> Benefits Of Using A Package</vt:lpstr>
      <vt:lpstr> Components Of A Package</vt:lpstr>
      <vt:lpstr> Package Specification</vt:lpstr>
      <vt:lpstr> Package Specification</vt:lpstr>
      <vt:lpstr> Syntax Of  Package Specification</vt:lpstr>
      <vt:lpstr> Package Body</vt:lpstr>
      <vt:lpstr> Syntax Of  Package Body</vt:lpstr>
      <vt:lpstr> Using A Package</vt:lpstr>
      <vt:lpstr> Example</vt:lpstr>
      <vt:lpstr> Solution ( Package Spec)</vt:lpstr>
      <vt:lpstr> Solution ( Package Body)</vt:lpstr>
      <vt:lpstr> Solution ( Package Body)</vt:lpstr>
      <vt:lpstr> Calling</vt:lpstr>
      <vt:lpstr> Overloading</vt:lpstr>
      <vt:lpstr> Overloading</vt:lpstr>
      <vt:lpstr> Example</vt:lpstr>
      <vt:lpstr> Example</vt:lpstr>
      <vt:lpstr> Calling</vt:lpstr>
      <vt:lpstr> Dropping A Package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906</cp:revision>
  <dcterms:created xsi:type="dcterms:W3CDTF">2015-12-21T13:46:48Z</dcterms:created>
  <dcterms:modified xsi:type="dcterms:W3CDTF">2020-09-11T04:42:27Z</dcterms:modified>
</cp:coreProperties>
</file>