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1107" r:id="rId4"/>
    <p:sldId id="1177" r:id="rId5"/>
    <p:sldId id="1163" r:id="rId6"/>
    <p:sldId id="1176" r:id="rId7"/>
    <p:sldId id="1150" r:id="rId8"/>
    <p:sldId id="1149" r:id="rId9"/>
    <p:sldId id="1164" r:id="rId10"/>
    <p:sldId id="1103" r:id="rId11"/>
    <p:sldId id="1165" r:id="rId12"/>
    <p:sldId id="1152" r:id="rId13"/>
    <p:sldId id="1166" r:id="rId14"/>
    <p:sldId id="1167" r:id="rId15"/>
    <p:sldId id="1168" r:id="rId16"/>
    <p:sldId id="1153" r:id="rId17"/>
    <p:sldId id="1169" r:id="rId18"/>
    <p:sldId id="1170" r:id="rId19"/>
    <p:sldId id="1178" r:id="rId20"/>
    <p:sldId id="1171" r:id="rId21"/>
    <p:sldId id="1172" r:id="rId22"/>
    <p:sldId id="1173" r:id="rId23"/>
    <p:sldId id="1175" r:id="rId24"/>
    <p:sldId id="11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Trigger Pseudo Variables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:NEW </a:t>
            </a:r>
            <a:r>
              <a:rPr lang="en-IN" sz="2400" dirty="0" smtClean="0"/>
              <a:t>– It </a:t>
            </a:r>
            <a:r>
              <a:rPr lang="en-IN" sz="2400" b="1" dirty="0" smtClean="0">
                <a:solidFill>
                  <a:srgbClr val="0070C0"/>
                </a:solidFill>
              </a:rPr>
              <a:t>holds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new value </a:t>
            </a:r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columns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base table/view</a:t>
            </a:r>
            <a:r>
              <a:rPr lang="en-IN" sz="2400" dirty="0" smtClean="0"/>
              <a:t> during the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trigger execution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:OLD </a:t>
            </a:r>
            <a:r>
              <a:rPr lang="en-IN" sz="2400" dirty="0" smtClean="0"/>
              <a:t>– It </a:t>
            </a:r>
            <a:r>
              <a:rPr lang="en-IN" sz="2400" b="1" dirty="0" smtClean="0">
                <a:solidFill>
                  <a:srgbClr val="0070C0"/>
                </a:solidFill>
              </a:rPr>
              <a:t>holds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old value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columns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base table/view </a:t>
            </a:r>
            <a:r>
              <a:rPr lang="en-IN" sz="2400" dirty="0" smtClean="0"/>
              <a:t>during the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trigger execution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On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next slide </a:t>
            </a:r>
            <a:r>
              <a:rPr lang="en-IN" sz="2400" dirty="0" smtClean="0"/>
              <a:t>a 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00B050"/>
                </a:solidFill>
              </a:rPr>
              <a:t>specify</a:t>
            </a:r>
            <a:r>
              <a:rPr lang="en-IN" sz="2400" dirty="0" smtClean="0"/>
              <a:t> which </a:t>
            </a:r>
            <a:r>
              <a:rPr lang="en-IN" sz="2400" b="1" dirty="0" smtClean="0">
                <a:solidFill>
                  <a:schemeClr val="accent1"/>
                </a:solidFill>
              </a:rPr>
              <a:t>clause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valid</a:t>
            </a:r>
            <a:r>
              <a:rPr lang="en-IN" sz="2400" dirty="0" smtClean="0"/>
              <a:t> for which </a:t>
            </a:r>
            <a:r>
              <a:rPr lang="en-IN" sz="2400" b="1" dirty="0" smtClean="0">
                <a:solidFill>
                  <a:srgbClr val="C00000"/>
                </a:solidFill>
              </a:rPr>
              <a:t>DML statement </a:t>
            </a:r>
            <a:r>
              <a:rPr lang="en-IN" sz="2400" dirty="0" smtClean="0"/>
              <a:t>(INSERT/UPDATE/DELETE).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Trigger Pseudo Variables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14280" y="1527173"/>
          <a:ext cx="8786875" cy="4830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7375"/>
                <a:gridCol w="1757375"/>
                <a:gridCol w="1757375"/>
                <a:gridCol w="1757375"/>
                <a:gridCol w="1757375"/>
              </a:tblGrid>
              <a:tr h="8670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/>
                        <a:t>INSERT</a:t>
                      </a:r>
                      <a:endParaRPr lang="en-IN" sz="2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/>
                        <a:t>UPDATE</a:t>
                      </a:r>
                      <a:endParaRPr lang="en-IN" sz="2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/>
                        <a:t>DELETE</a:t>
                      </a:r>
                      <a:endParaRPr lang="en-IN" sz="2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8186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:NEW</a:t>
                      </a: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INVALID. There is no new value in delete case.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200" marR="76200" marT="76200" marB="76200"/>
                </a:tc>
              </a:tr>
              <a:tr h="198186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:OLD</a:t>
                      </a: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INVALID. There is no old value in insert case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Rules Regarding </a:t>
            </a:r>
            <a:br>
              <a:rPr lang="en-US" sz="3000" b="1" dirty="0" smtClean="0"/>
            </a:br>
            <a:r>
              <a:rPr lang="en-US" sz="3000" b="1" dirty="0" smtClean="0"/>
              <a:t>:new And :old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C00000"/>
                </a:solidFill>
              </a:rPr>
              <a:t>trigge</a:t>
            </a:r>
            <a:r>
              <a:rPr lang="en-IN" sz="2400" dirty="0" smtClean="0"/>
              <a:t>r is an </a:t>
            </a:r>
            <a:r>
              <a:rPr lang="en-IN" sz="2400" b="1" dirty="0" smtClean="0">
                <a:solidFill>
                  <a:srgbClr val="0070C0"/>
                </a:solidFill>
              </a:rPr>
              <a:t>after trigger </a:t>
            </a:r>
            <a:r>
              <a:rPr lang="en-IN" sz="2400" dirty="0" smtClean="0"/>
              <a:t>then we </a:t>
            </a:r>
            <a:r>
              <a:rPr lang="en-IN" sz="2400" b="1" dirty="0" smtClean="0">
                <a:solidFill>
                  <a:srgbClr val="00B050"/>
                </a:solidFill>
              </a:rPr>
              <a:t>cannot change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field value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chemeClr val="accent1"/>
                </a:solidFill>
              </a:rPr>
              <a:t>:new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00B050"/>
                </a:solidFill>
              </a:rPr>
              <a:t>change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field values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chemeClr val="accent1"/>
                </a:solidFill>
              </a:rPr>
              <a:t>:new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before trigger </a:t>
            </a:r>
            <a:r>
              <a:rPr lang="en-US" sz="2400" dirty="0" smtClean="0"/>
              <a:t>but it is </a:t>
            </a:r>
            <a:r>
              <a:rPr lang="en-US" sz="2400" b="1" dirty="0" smtClean="0">
                <a:solidFill>
                  <a:srgbClr val="7030A0"/>
                </a:solidFill>
              </a:rPr>
              <a:t>not allowed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chemeClr val="accent1"/>
                </a:solidFill>
              </a:rPr>
              <a:t>:old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Suppose</a:t>
            </a:r>
            <a:r>
              <a:rPr lang="en-US" sz="2400" dirty="0" smtClean="0"/>
              <a:t> we have the </a:t>
            </a:r>
            <a:r>
              <a:rPr lang="en-US" sz="2400" b="1" dirty="0" smtClean="0">
                <a:solidFill>
                  <a:srgbClr val="C00000"/>
                </a:solidFill>
              </a:rPr>
              <a:t>following table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database: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B050"/>
                </a:solidFill>
              </a:rPr>
              <a:t>prevents</a:t>
            </a:r>
            <a:r>
              <a:rPr lang="en-IN" sz="2400" dirty="0" smtClean="0"/>
              <a:t> users from </a:t>
            </a:r>
            <a:r>
              <a:rPr lang="en-IN" sz="2400" b="1" dirty="0" smtClean="0">
                <a:solidFill>
                  <a:srgbClr val="7030A0"/>
                </a:solidFill>
              </a:rPr>
              <a:t>updating </a:t>
            </a:r>
            <a:r>
              <a:rPr lang="en-IN" sz="2400" b="1" dirty="0" smtClean="0">
                <a:solidFill>
                  <a:schemeClr val="accent1"/>
                </a:solidFill>
              </a:rPr>
              <a:t>credit</a:t>
            </a:r>
            <a:r>
              <a:rPr lang="en-IN" sz="2400" dirty="0" smtClean="0"/>
              <a:t> for a </a:t>
            </a:r>
            <a:r>
              <a:rPr lang="en-IN" sz="2400" b="1" dirty="0" smtClean="0">
                <a:solidFill>
                  <a:srgbClr val="002060"/>
                </a:solidFill>
              </a:rPr>
              <a:t>customer</a:t>
            </a:r>
            <a:r>
              <a:rPr lang="en-IN" sz="2400" dirty="0" smtClean="0"/>
              <a:t> if the </a:t>
            </a:r>
            <a:r>
              <a:rPr lang="en-IN" sz="2400" b="1" dirty="0" smtClean="0">
                <a:solidFill>
                  <a:srgbClr val="00B050"/>
                </a:solidFill>
              </a:rPr>
              <a:t>new credit </a:t>
            </a:r>
            <a:r>
              <a:rPr lang="en-IN" sz="2400" b="1" dirty="0" smtClean="0">
                <a:solidFill>
                  <a:srgbClr val="7030A0"/>
                </a:solidFill>
              </a:rPr>
              <a:t>increases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more than double</a:t>
            </a:r>
            <a:r>
              <a:rPr lang="en-IN" sz="2400" dirty="0" smtClean="0"/>
              <a:t>: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ustomers-tab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344035"/>
            <a:ext cx="1928826" cy="1942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customers_update_credit_trg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BEFORE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UPDATE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ON customers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EACH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ROW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IF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:</a:t>
            </a:r>
            <a:r>
              <a:rPr lang="en-IN" sz="2400" b="1" dirty="0" err="1" smtClean="0">
                <a:solidFill>
                  <a:srgbClr val="0070C0"/>
                </a:solidFill>
              </a:rPr>
              <a:t>NEW.credit_limit</a:t>
            </a:r>
            <a:r>
              <a:rPr lang="en-IN" sz="2400" b="1" smtClean="0">
                <a:solidFill>
                  <a:srgbClr val="0070C0"/>
                </a:solidFill>
              </a:rPr>
              <a:t>  &gt; 2 * </a:t>
            </a:r>
            <a:r>
              <a:rPr lang="en-IN" sz="2400" b="1" dirty="0" smtClean="0">
                <a:solidFill>
                  <a:srgbClr val="0070C0"/>
                </a:solidFill>
              </a:rPr>
              <a:t>:</a:t>
            </a:r>
            <a:r>
              <a:rPr lang="en-IN" sz="2400" b="1" dirty="0" err="1" smtClean="0">
                <a:solidFill>
                  <a:srgbClr val="0070C0"/>
                </a:solidFill>
              </a:rPr>
              <a:t>OLD.credit_limit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THEN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raise_application_error</a:t>
            </a:r>
            <a:r>
              <a:rPr lang="en-IN" sz="2400" b="1" dirty="0" smtClean="0">
                <a:solidFill>
                  <a:srgbClr val="C00000"/>
                </a:solidFill>
              </a:rPr>
              <a:t>(-20101,'The new credit ' || 	:</a:t>
            </a:r>
            <a:r>
              <a:rPr lang="en-IN" sz="2400" b="1" dirty="0" err="1" smtClean="0">
                <a:solidFill>
                  <a:srgbClr val="C00000"/>
                </a:solidFill>
              </a:rPr>
              <a:t>NEW.credit_limit</a:t>
            </a:r>
            <a:r>
              <a:rPr lang="en-IN" sz="2400" b="1" dirty="0" smtClean="0">
                <a:solidFill>
                  <a:srgbClr val="C00000"/>
                </a:solidFill>
              </a:rPr>
              <a:t> || ' cannot increase to more than 	double, the current credit ' || :</a:t>
            </a:r>
            <a:r>
              <a:rPr lang="en-IN" sz="2400" b="1" dirty="0" err="1" smtClean="0">
                <a:solidFill>
                  <a:srgbClr val="C00000"/>
                </a:solidFill>
              </a:rPr>
              <a:t>OLD.credit_limit</a:t>
            </a:r>
            <a:r>
              <a:rPr lang="en-IN" sz="2400" b="1" dirty="0" smtClean="0">
                <a:solidFill>
                  <a:srgbClr val="C00000"/>
                </a:solidFill>
              </a:rPr>
              <a:t>);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END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IF</a:t>
            </a:r>
            <a:r>
              <a:rPr lang="en-IN" sz="2400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END;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Testing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First, </a:t>
            </a:r>
            <a:r>
              <a:rPr lang="en-IN" sz="2400" b="1" dirty="0" smtClean="0">
                <a:solidFill>
                  <a:srgbClr val="0070C0"/>
                </a:solidFill>
              </a:rPr>
              <a:t>find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credit limit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customer id 10</a:t>
            </a:r>
            <a:r>
              <a:rPr lang="en-IN" sz="2400" dirty="0" smtClean="0"/>
              <a:t>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credit_limit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customers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customer_id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= 10;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Here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CREDIT_LIMIT </a:t>
            </a:r>
          </a:p>
          <a:p>
            <a:pPr>
              <a:buNone/>
            </a:pPr>
            <a:r>
              <a:rPr lang="en-IN" sz="2400" b="1" i="1" dirty="0" smtClean="0">
                <a:solidFill>
                  <a:srgbClr val="002060"/>
                </a:solidFill>
              </a:rPr>
              <a:t>------------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2000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Testing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IN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100" b="1" dirty="0" smtClean="0">
                <a:solidFill>
                  <a:srgbClr val="002060"/>
                </a:solidFill>
              </a:rPr>
              <a:t>customers</a:t>
            </a:r>
            <a:r>
              <a:rPr lang="en-IN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IN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100" b="1" dirty="0" err="1" smtClean="0">
                <a:solidFill>
                  <a:srgbClr val="0070C0"/>
                </a:solidFill>
              </a:rPr>
              <a:t>credit_limit</a:t>
            </a:r>
            <a:r>
              <a:rPr lang="en-IN" sz="2100" b="1" dirty="0" smtClean="0">
                <a:solidFill>
                  <a:srgbClr val="0070C0"/>
                </a:solidFill>
              </a:rPr>
              <a:t> = 5000 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IN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100" b="1" dirty="0" err="1" smtClean="0">
                <a:solidFill>
                  <a:srgbClr val="0070C0"/>
                </a:solidFill>
              </a:rPr>
              <a:t>customer_id</a:t>
            </a:r>
            <a:r>
              <a:rPr lang="en-IN" sz="2100" b="1" dirty="0" smtClean="0">
                <a:solidFill>
                  <a:srgbClr val="0070C0"/>
                </a:solidFill>
              </a:rPr>
              <a:t> = 10; 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output</a:t>
            </a:r>
            <a:r>
              <a:rPr lang="en-IN" sz="2400" dirty="0" smtClean="0"/>
              <a:t> is as </a:t>
            </a:r>
            <a:r>
              <a:rPr lang="en-IN" sz="2400" b="1" dirty="0" smtClean="0">
                <a:solidFill>
                  <a:srgbClr val="0070C0"/>
                </a:solidFill>
              </a:rPr>
              <a:t>follows: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ORA-20101:</a:t>
            </a:r>
            <a:r>
              <a:rPr lang="en-IN" b="1" dirty="0" smtClean="0"/>
              <a:t> The </a:t>
            </a:r>
            <a:r>
              <a:rPr lang="en-IN" b="1" dirty="0" smtClean="0">
                <a:solidFill>
                  <a:srgbClr val="0070C0"/>
                </a:solidFill>
              </a:rPr>
              <a:t>new credit </a:t>
            </a:r>
            <a:r>
              <a:rPr lang="en-IN" b="1" dirty="0" smtClean="0"/>
              <a:t>5000 </a:t>
            </a:r>
            <a:r>
              <a:rPr lang="en-IN" b="1" dirty="0" smtClean="0">
                <a:solidFill>
                  <a:srgbClr val="7030A0"/>
                </a:solidFill>
              </a:rPr>
              <a:t>cannot increase </a:t>
            </a:r>
            <a:r>
              <a:rPr lang="en-IN" b="1" dirty="0" smtClean="0"/>
              <a:t>more than </a:t>
            </a:r>
            <a:r>
              <a:rPr lang="en-IN" b="1" dirty="0" smtClean="0">
                <a:solidFill>
                  <a:srgbClr val="C00000"/>
                </a:solidFill>
              </a:rPr>
              <a:t>double</a:t>
            </a:r>
            <a:r>
              <a:rPr lang="en-IN" b="1" dirty="0" smtClean="0"/>
              <a:t>, the </a:t>
            </a:r>
            <a:r>
              <a:rPr lang="en-IN" b="1" dirty="0" smtClean="0">
                <a:solidFill>
                  <a:srgbClr val="0070C0"/>
                </a:solidFill>
              </a:rPr>
              <a:t>current credit </a:t>
            </a:r>
            <a:r>
              <a:rPr lang="en-IN" b="1" dirty="0" smtClean="0"/>
              <a:t>2000 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ORA-06512: </a:t>
            </a:r>
            <a:r>
              <a:rPr lang="en-IN" b="1" dirty="0" smtClean="0"/>
              <a:t>at "</a:t>
            </a:r>
            <a:r>
              <a:rPr lang="en-IN" b="1" dirty="0" smtClean="0">
                <a:solidFill>
                  <a:srgbClr val="7030A0"/>
                </a:solidFill>
              </a:rPr>
              <a:t>OT.CUSTOMERS_UPDATE_CREDIT_TRG</a:t>
            </a:r>
            <a:r>
              <a:rPr lang="en-IN" b="1" dirty="0" smtClean="0"/>
              <a:t>", line 4 </a:t>
            </a:r>
            <a:r>
              <a:rPr lang="en-IN" b="1" dirty="0" smtClean="0">
                <a:solidFill>
                  <a:srgbClr val="00B050"/>
                </a:solidFill>
              </a:rPr>
              <a:t>ORA-04088: </a:t>
            </a:r>
            <a:r>
              <a:rPr lang="en-IN" b="1" dirty="0" smtClean="0"/>
              <a:t>error </a:t>
            </a:r>
            <a:r>
              <a:rPr lang="en-IN" b="1" dirty="0" smtClean="0">
                <a:solidFill>
                  <a:srgbClr val="C00000"/>
                </a:solidFill>
              </a:rPr>
              <a:t>during execution </a:t>
            </a:r>
            <a:r>
              <a:rPr lang="en-IN" b="1" dirty="0" smtClean="0"/>
              <a:t>of trigger </a:t>
            </a:r>
            <a:r>
              <a:rPr lang="en-IN" b="1" dirty="0" smtClean="0">
                <a:solidFill>
                  <a:srgbClr val="0070C0"/>
                </a:solidFill>
              </a:rPr>
              <a:t>'OT.CUSTOMERS_UPDATE_CREDIT_TRG</a:t>
            </a:r>
            <a:r>
              <a:rPr lang="en-IN" sz="1900" dirty="0" smtClean="0">
                <a:solidFill>
                  <a:srgbClr val="0070C0"/>
                </a:solidFill>
              </a:rPr>
              <a:t>'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chemeClr val="accent1"/>
                </a:solidFill>
              </a:rPr>
              <a:t>checkprice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B050"/>
                </a:solidFill>
              </a:rPr>
              <a:t>prevents</a:t>
            </a:r>
            <a:r>
              <a:rPr lang="en-IN" sz="2400" dirty="0" smtClean="0"/>
              <a:t> users from </a:t>
            </a:r>
            <a:r>
              <a:rPr lang="en-IN" sz="2400" b="1" dirty="0" smtClean="0">
                <a:solidFill>
                  <a:srgbClr val="7030A0"/>
                </a:solidFill>
              </a:rPr>
              <a:t>updating </a:t>
            </a:r>
            <a:r>
              <a:rPr lang="en-IN" sz="2400" dirty="0" smtClean="0"/>
              <a:t>or</a:t>
            </a:r>
            <a:r>
              <a:rPr lang="en-IN" sz="2400" b="1" dirty="0" smtClean="0">
                <a:solidFill>
                  <a:srgbClr val="7030A0"/>
                </a:solidFill>
              </a:rPr>
              <a:t> inserting </a:t>
            </a:r>
            <a:r>
              <a:rPr lang="en-IN" sz="2400" dirty="0" smtClean="0"/>
              <a:t>any record in </a:t>
            </a:r>
            <a:r>
              <a:rPr lang="en-IN" sz="2400" b="1" dirty="0" smtClean="0">
                <a:solidFill>
                  <a:srgbClr val="C00000"/>
                </a:solidFill>
              </a:rPr>
              <a:t>ALLBOOKS table </a:t>
            </a:r>
            <a:r>
              <a:rPr lang="en-IN" sz="2400" dirty="0" smtClean="0"/>
              <a:t>with </a:t>
            </a:r>
            <a:r>
              <a:rPr lang="en-IN" sz="2400" b="1" dirty="0" err="1" smtClean="0">
                <a:solidFill>
                  <a:srgbClr val="0070C0"/>
                </a:solidFill>
              </a:rPr>
              <a:t>bookprice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other than the range </a:t>
            </a:r>
            <a:r>
              <a:rPr lang="en-IN" sz="2400" b="1" dirty="0" smtClean="0">
                <a:solidFill>
                  <a:srgbClr val="00B050"/>
                </a:solidFill>
              </a:rPr>
              <a:t>500 to 700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chemeClr val="accent1"/>
                </a:solidFill>
              </a:rPr>
              <a:t>checkday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B050"/>
                </a:solidFill>
              </a:rPr>
              <a:t>prevents</a:t>
            </a:r>
            <a:r>
              <a:rPr lang="en-IN" sz="2400" dirty="0" smtClean="0"/>
              <a:t> users from </a:t>
            </a:r>
            <a:r>
              <a:rPr lang="en-IN" sz="2400" b="1" dirty="0" smtClean="0">
                <a:solidFill>
                  <a:srgbClr val="7030A0"/>
                </a:solidFill>
              </a:rPr>
              <a:t>updating </a:t>
            </a:r>
            <a:r>
              <a:rPr lang="en-IN" sz="2400" dirty="0" smtClean="0"/>
              <a:t>or</a:t>
            </a:r>
            <a:r>
              <a:rPr lang="en-IN" sz="2400" b="1" dirty="0" smtClean="0">
                <a:solidFill>
                  <a:srgbClr val="7030A0"/>
                </a:solidFill>
              </a:rPr>
              <a:t> inserting </a:t>
            </a:r>
            <a:r>
              <a:rPr lang="en-IN" sz="2400" dirty="0" smtClean="0"/>
              <a:t>any record in </a:t>
            </a:r>
            <a:r>
              <a:rPr lang="en-IN" sz="2400" b="1" dirty="0" smtClean="0">
                <a:solidFill>
                  <a:srgbClr val="C00000"/>
                </a:solidFill>
              </a:rPr>
              <a:t>EMP table </a:t>
            </a:r>
            <a:r>
              <a:rPr lang="en-IN" sz="2400" dirty="0" smtClean="0"/>
              <a:t>with </a:t>
            </a:r>
            <a:r>
              <a:rPr lang="en-IN" sz="2400" b="1" dirty="0" err="1" smtClean="0">
                <a:solidFill>
                  <a:srgbClr val="0070C0"/>
                </a:solidFill>
              </a:rPr>
              <a:t>hiredate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that falls on weekends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chemeClr val="accent1"/>
                </a:solidFill>
              </a:rPr>
              <a:t>pricediff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B050"/>
                </a:solidFill>
              </a:rPr>
              <a:t>displays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price diff </a:t>
            </a:r>
            <a:r>
              <a:rPr lang="en-IN" sz="2400" dirty="0" smtClean="0"/>
              <a:t>whenever the </a:t>
            </a:r>
            <a:r>
              <a:rPr lang="en-IN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2400" dirty="0" smtClean="0"/>
              <a:t> column is </a:t>
            </a:r>
            <a:r>
              <a:rPr lang="en-IN" sz="2400" b="1" dirty="0" smtClean="0">
                <a:solidFill>
                  <a:schemeClr val="accent1"/>
                </a:solidFill>
              </a:rPr>
              <a:t>updated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ALLBOOKS</a:t>
            </a:r>
            <a:r>
              <a:rPr lang="en-IN" sz="2400" dirty="0" smtClean="0"/>
              <a:t> table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Trigger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Uses Of Trigger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Types Of Triggers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Trigger </a:t>
            </a:r>
            <a:r>
              <a:rPr lang="en-US" sz="2900" b="1" dirty="0" err="1" smtClean="0">
                <a:solidFill>
                  <a:srgbClr val="002060"/>
                </a:solidFill>
                <a:latin typeface="Corbel" pitchFamily="34" charset="0"/>
              </a:rPr>
              <a:t>Pseudovariables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Performing Audit Trail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Trigger</a:t>
            </a:r>
            <a:r>
              <a:rPr lang="en-US" sz="2400" dirty="0" smtClean="0"/>
              <a:t> can </a:t>
            </a:r>
            <a:r>
              <a:rPr lang="en-US" sz="2400" b="1" dirty="0" smtClean="0">
                <a:solidFill>
                  <a:srgbClr val="0070C0"/>
                </a:solidFill>
              </a:rPr>
              <a:t>also be used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perform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audit trail </a:t>
            </a:r>
            <a:r>
              <a:rPr lang="en-US" sz="2400" dirty="0" smtClean="0"/>
              <a:t>on tables.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example , if a </a:t>
            </a:r>
            <a:r>
              <a:rPr lang="en-US" sz="2400" b="1" dirty="0" smtClean="0">
                <a:solidFill>
                  <a:srgbClr val="0070C0"/>
                </a:solidFill>
              </a:rPr>
              <a:t>record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deleted</a:t>
            </a:r>
            <a:r>
              <a:rPr lang="en-US" sz="2400" dirty="0" smtClean="0"/>
              <a:t> from a </a:t>
            </a:r>
            <a:r>
              <a:rPr lang="en-US" sz="2400" b="1" dirty="0" smtClean="0">
                <a:solidFill>
                  <a:srgbClr val="C00000"/>
                </a:solidFill>
              </a:rPr>
              <a:t>table</a:t>
            </a:r>
            <a:r>
              <a:rPr lang="en-US" sz="2400" dirty="0" smtClean="0"/>
              <a:t> then we can use a </a:t>
            </a:r>
            <a:r>
              <a:rPr lang="en-US" sz="2400" b="1" dirty="0" smtClean="0">
                <a:solidFill>
                  <a:srgbClr val="0070C0"/>
                </a:solidFill>
              </a:rPr>
              <a:t>trigger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save the details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00B050"/>
                </a:solidFill>
              </a:rPr>
              <a:t>deleted record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another table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books_audit_trg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AFTER DELETE ON </a:t>
            </a:r>
            <a:r>
              <a:rPr lang="en-IN" sz="24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EACH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ROW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BEGIN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 INSERT INTO </a:t>
            </a:r>
            <a:r>
              <a:rPr lang="en-IN" sz="2400" b="1" dirty="0" smtClean="0">
                <a:solidFill>
                  <a:srgbClr val="C00000"/>
                </a:solidFill>
              </a:rPr>
              <a:t>audits</a:t>
            </a:r>
            <a:r>
              <a:rPr lang="en-IN" sz="2400" b="1" dirty="0" smtClean="0">
                <a:solidFill>
                  <a:srgbClr val="002060"/>
                </a:solidFill>
              </a:rPr>
              <a:t> (</a:t>
            </a:r>
            <a:r>
              <a:rPr lang="en-IN" sz="2400" b="1" dirty="0" err="1" smtClean="0">
                <a:solidFill>
                  <a:srgbClr val="0070C0"/>
                </a:solidFill>
              </a:rPr>
              <a:t>bookid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transaction_name</a:t>
            </a:r>
            <a:r>
              <a:rPr lang="en-IN" sz="2400" b="1" dirty="0" smtClean="0">
                <a:solidFill>
                  <a:srgbClr val="0070C0"/>
                </a:solidFill>
              </a:rPr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by_user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transaction_date</a:t>
            </a:r>
            <a:r>
              <a:rPr lang="en-IN" sz="2400" b="1" dirty="0" smtClean="0">
                <a:solidFill>
                  <a:srgbClr val="002060"/>
                </a:solidFill>
              </a:rPr>
              <a:t>) VALUES(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  <a:r>
              <a:rPr lang="en-IN" sz="2400" b="1" dirty="0" err="1" smtClean="0">
                <a:solidFill>
                  <a:srgbClr val="C00000"/>
                </a:solidFill>
              </a:rPr>
              <a:t>old.book_id</a:t>
            </a:r>
            <a:r>
              <a:rPr lang="en-IN" sz="2400" b="1" dirty="0" err="1" smtClean="0">
                <a:solidFill>
                  <a:srgbClr val="002060"/>
                </a:solidFill>
              </a:rPr>
              <a:t>,</a:t>
            </a:r>
            <a:r>
              <a:rPr lang="en-IN" sz="2400" b="1" dirty="0" err="1" smtClean="0">
                <a:solidFill>
                  <a:srgbClr val="C00000"/>
                </a:solidFill>
              </a:rPr>
              <a:t>’DELETE</a:t>
            </a:r>
            <a:r>
              <a:rPr lang="en-IN" sz="2400" b="1" dirty="0" smtClean="0">
                <a:solidFill>
                  <a:srgbClr val="C00000"/>
                </a:solidFill>
              </a:rPr>
              <a:t>’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SYSDATE</a:t>
            </a:r>
            <a:r>
              <a:rPr lang="en-IN" sz="2400" b="1" dirty="0" smtClean="0">
                <a:solidFill>
                  <a:srgbClr val="002060"/>
                </a:solidFill>
              </a:rPr>
              <a:t>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Modify </a:t>
            </a:r>
            <a:r>
              <a:rPr lang="en-IN" sz="2400" dirty="0" smtClean="0"/>
              <a:t>the previous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so that if </a:t>
            </a:r>
            <a:r>
              <a:rPr lang="en-IN" sz="2400" b="1" dirty="0" smtClean="0">
                <a:solidFill>
                  <a:srgbClr val="0070C0"/>
                </a:solidFill>
              </a:rPr>
              <a:t>update </a:t>
            </a:r>
            <a:r>
              <a:rPr lang="en-IN" sz="2400" dirty="0" smtClean="0"/>
              <a:t>is issued </a:t>
            </a:r>
            <a:r>
              <a:rPr lang="en-IN" sz="2400" b="1" dirty="0" smtClean="0">
                <a:solidFill>
                  <a:srgbClr val="7030A0"/>
                </a:solidFill>
              </a:rPr>
              <a:t>then also </a:t>
            </a:r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7030A0"/>
                </a:solidFill>
              </a:rPr>
              <a:t>records</a:t>
            </a:r>
            <a:r>
              <a:rPr lang="en-IN" sz="2400" dirty="0" smtClean="0"/>
              <a:t> that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Triggering Flags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When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70C0"/>
                </a:solidFill>
              </a:rPr>
              <a:t>trigger </a:t>
            </a:r>
            <a:r>
              <a:rPr lang="en-IN" sz="2400" dirty="0" smtClean="0"/>
              <a:t>is defined for </a:t>
            </a:r>
            <a:r>
              <a:rPr lang="en-IN" sz="2400" b="1" dirty="0" smtClean="0">
                <a:solidFill>
                  <a:srgbClr val="C00000"/>
                </a:solidFill>
              </a:rPr>
              <a:t>multiple DML events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provides us </a:t>
            </a:r>
            <a:r>
              <a:rPr lang="en-IN" sz="2400" b="1" dirty="0" smtClean="0">
                <a:solidFill>
                  <a:srgbClr val="7030A0"/>
                </a:solidFill>
              </a:rPr>
              <a:t>three flags </a:t>
            </a:r>
            <a:r>
              <a:rPr lang="en-IN" sz="2400" dirty="0" smtClean="0"/>
              <a:t>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INSERTING</a:t>
            </a:r>
            <a:r>
              <a:rPr lang="en-IN" sz="2400" dirty="0" smtClean="0"/>
              <a:t> ,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UPDATING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DELETING.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One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them </a:t>
            </a:r>
            <a:r>
              <a:rPr lang="en-US" sz="2400" dirty="0" smtClean="0"/>
              <a:t>becomes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depending on the </a:t>
            </a:r>
            <a:r>
              <a:rPr lang="en-US" sz="2400" b="1" dirty="0" smtClean="0">
                <a:solidFill>
                  <a:schemeClr val="accent1"/>
                </a:solidFill>
              </a:rPr>
              <a:t>triggering event.</a:t>
            </a:r>
            <a:endParaRPr lang="en-IN" sz="2400" b="1" dirty="0" smtClean="0">
              <a:solidFill>
                <a:schemeClr val="accent1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, </a:t>
            </a:r>
            <a:r>
              <a:rPr lang="en-IN" sz="2400" b="1" dirty="0" smtClean="0">
                <a:solidFill>
                  <a:srgbClr val="0070C0"/>
                </a:solidFill>
              </a:rPr>
              <a:t>event-specific code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B050"/>
                </a:solidFill>
              </a:rPr>
              <a:t>defined</a:t>
            </a:r>
            <a:r>
              <a:rPr lang="en-IN" sz="2400" dirty="0" smtClean="0"/>
              <a:t> using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INSERTING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UPDATING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DELETING</a:t>
            </a:r>
            <a:r>
              <a:rPr lang="en-IN" sz="2400" dirty="0" smtClean="0"/>
              <a:t> flags.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3200" b="1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books_audit_trg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AFTER UPDATE OR DELETE ON </a:t>
            </a:r>
            <a:r>
              <a:rPr lang="en-IN" sz="24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EACH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ROW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DECLARE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trans VARCHAR2(10);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BEGIN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if  </a:t>
            </a:r>
            <a:r>
              <a:rPr lang="en-US" sz="2400" b="1" dirty="0" smtClean="0">
                <a:solidFill>
                  <a:srgbClr val="C00000"/>
                </a:solidFill>
              </a:rPr>
              <a:t>UPDATING</a:t>
            </a:r>
            <a:r>
              <a:rPr lang="en-US" sz="2400" b="1" dirty="0" smtClean="0">
                <a:solidFill>
                  <a:srgbClr val="0070C0"/>
                </a:solidFill>
              </a:rPr>
              <a:t> then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trans:=‘UPDATE’;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else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trans:=‘DELTETE’;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end if;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INSERT INTO </a:t>
            </a:r>
            <a:r>
              <a:rPr lang="en-IN" sz="2400" b="1" dirty="0" smtClean="0">
                <a:solidFill>
                  <a:srgbClr val="C00000"/>
                </a:solidFill>
              </a:rPr>
              <a:t>audits</a:t>
            </a:r>
            <a:r>
              <a:rPr lang="en-IN" sz="2400" b="1" dirty="0" smtClean="0">
                <a:solidFill>
                  <a:srgbClr val="002060"/>
                </a:solidFill>
              </a:rPr>
              <a:t> (</a:t>
            </a:r>
            <a:r>
              <a:rPr lang="en-IN" sz="2400" b="1" dirty="0" err="1" smtClean="0">
                <a:solidFill>
                  <a:srgbClr val="0070C0"/>
                </a:solidFill>
              </a:rPr>
              <a:t>bookid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transaction_name</a:t>
            </a:r>
            <a:r>
              <a:rPr lang="en-IN" sz="2400" b="1" dirty="0" smtClean="0">
                <a:solidFill>
                  <a:srgbClr val="0070C0"/>
                </a:solidFill>
              </a:rPr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by_user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transaction_date</a:t>
            </a:r>
            <a:r>
              <a:rPr lang="en-IN" sz="2400" b="1" dirty="0" smtClean="0">
                <a:solidFill>
                  <a:srgbClr val="002060"/>
                </a:solidFill>
              </a:rPr>
              <a:t>) VALUES(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  <a:r>
              <a:rPr lang="en-IN" sz="2400" b="1" dirty="0" err="1" smtClean="0">
                <a:solidFill>
                  <a:srgbClr val="C00000"/>
                </a:solidFill>
              </a:rPr>
              <a:t>old.book_id</a:t>
            </a:r>
            <a:r>
              <a:rPr lang="en-IN" sz="2400" b="1" dirty="0" err="1" smtClean="0">
                <a:solidFill>
                  <a:srgbClr val="002060"/>
                </a:solidFill>
              </a:rPr>
              <a:t>,</a:t>
            </a:r>
            <a:r>
              <a:rPr lang="en-IN" sz="2400" b="1" dirty="0" err="1" smtClean="0">
                <a:solidFill>
                  <a:srgbClr val="C00000"/>
                </a:solidFill>
              </a:rPr>
              <a:t>trans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SYSDATE</a:t>
            </a:r>
            <a:r>
              <a:rPr lang="en-IN" sz="2400" b="1" dirty="0" smtClean="0">
                <a:solidFill>
                  <a:srgbClr val="002060"/>
                </a:solidFill>
              </a:rPr>
              <a:t>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Triggers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7030A0"/>
                </a:solidFill>
              </a:rPr>
              <a:t>blocks of PL/SQL code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00B050"/>
                </a:solidFill>
              </a:rPr>
              <a:t>Oracle engine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C00000"/>
                </a:solidFill>
              </a:rPr>
              <a:t>execute automatically </a:t>
            </a:r>
            <a:r>
              <a:rPr lang="en-IN" sz="2400" dirty="0" smtClean="0"/>
              <a:t>based on </a:t>
            </a:r>
            <a:r>
              <a:rPr lang="en-IN" sz="2400" b="1" dirty="0" smtClean="0">
                <a:solidFill>
                  <a:srgbClr val="0070C0"/>
                </a:solidFill>
              </a:rPr>
              <a:t>some action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event.</a:t>
            </a:r>
          </a:p>
          <a:p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0070C0"/>
                </a:solidFill>
              </a:rPr>
              <a:t>events</a:t>
            </a:r>
            <a:r>
              <a:rPr lang="en-IN" sz="2400" dirty="0" smtClean="0"/>
              <a:t> can be: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DDL statements </a:t>
            </a:r>
            <a:r>
              <a:rPr lang="en-IN" b="1" dirty="0" smtClean="0"/>
              <a:t>(</a:t>
            </a:r>
            <a:r>
              <a:rPr lang="en-IN" b="1" dirty="0" smtClean="0">
                <a:solidFill>
                  <a:srgbClr val="C00000"/>
                </a:solidFill>
              </a:rPr>
              <a:t>CREATE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ALTER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DROP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TRUNCATE</a:t>
            </a:r>
            <a:r>
              <a:rPr lang="en-IN" b="1" dirty="0" smtClean="0"/>
              <a:t>)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DML statements </a:t>
            </a:r>
            <a:r>
              <a:rPr lang="en-IN" b="1" dirty="0" smtClean="0"/>
              <a:t>(</a:t>
            </a:r>
            <a:r>
              <a:rPr lang="en-IN" b="1" dirty="0" smtClean="0">
                <a:solidFill>
                  <a:srgbClr val="C00000"/>
                </a:solidFill>
              </a:rPr>
              <a:t>INSERT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SELECT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UPDATE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DELETE</a:t>
            </a:r>
            <a:r>
              <a:rPr lang="en-IN" b="1" dirty="0" smtClean="0"/>
              <a:t>)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Database operation </a:t>
            </a:r>
            <a:r>
              <a:rPr lang="en-IN" b="1" dirty="0" smtClean="0"/>
              <a:t>like </a:t>
            </a:r>
            <a:r>
              <a:rPr lang="en-IN" b="1" dirty="0" smtClean="0">
                <a:solidFill>
                  <a:srgbClr val="0070C0"/>
                </a:solidFill>
              </a:rPr>
              <a:t>connecting</a:t>
            </a:r>
            <a:r>
              <a:rPr lang="en-IN" b="1" dirty="0" smtClean="0"/>
              <a:t> or </a:t>
            </a:r>
            <a:r>
              <a:rPr lang="en-IN" b="1" dirty="0" smtClean="0">
                <a:solidFill>
                  <a:srgbClr val="0070C0"/>
                </a:solidFill>
              </a:rPr>
              <a:t>disconnecting</a:t>
            </a:r>
            <a:r>
              <a:rPr lang="en-IN" b="1" dirty="0" smtClean="0"/>
              <a:t> to </a:t>
            </a:r>
            <a:r>
              <a:rPr lang="en-IN" b="1" dirty="0" smtClean="0">
                <a:solidFill>
                  <a:srgbClr val="00B050"/>
                </a:solidFill>
              </a:rPr>
              <a:t>Oracle </a:t>
            </a:r>
            <a:r>
              <a:rPr lang="en-IN" b="1" dirty="0" smtClean="0"/>
              <a:t>(LOGON, LOGOFF, SHUTDOWN)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Trigger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7"/>
            <a:ext cx="8858312" cy="513343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Uses Of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Following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use cases </a:t>
            </a:r>
            <a:r>
              <a:rPr lang="en-IN" sz="2400" dirty="0" smtClean="0"/>
              <a:t>where </a:t>
            </a:r>
            <a:r>
              <a:rPr lang="en-IN" sz="2400" b="1" dirty="0" smtClean="0">
                <a:solidFill>
                  <a:srgbClr val="7030A0"/>
                </a:solidFill>
              </a:rPr>
              <a:t>using triggers </a:t>
            </a:r>
            <a:r>
              <a:rPr lang="en-IN" sz="2400" dirty="0" smtClean="0"/>
              <a:t>proves </a:t>
            </a:r>
            <a:r>
              <a:rPr lang="en-IN" sz="2400" b="1" dirty="0" smtClean="0">
                <a:solidFill>
                  <a:srgbClr val="00B050"/>
                </a:solidFill>
              </a:rPr>
              <a:t>very helpful:</a:t>
            </a:r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Maintaining complex constraints </a:t>
            </a:r>
            <a:r>
              <a:rPr lang="en-IN" b="1" dirty="0" smtClean="0"/>
              <a:t>which is either </a:t>
            </a:r>
            <a:r>
              <a:rPr lang="en-IN" b="1" dirty="0" smtClean="0">
                <a:solidFill>
                  <a:srgbClr val="7030A0"/>
                </a:solidFill>
              </a:rPr>
              <a:t>impossible</a:t>
            </a:r>
            <a:r>
              <a:rPr lang="en-IN" b="1" dirty="0" smtClean="0"/>
              <a:t> or </a:t>
            </a:r>
            <a:r>
              <a:rPr lang="en-IN" b="1" dirty="0" smtClean="0">
                <a:solidFill>
                  <a:srgbClr val="C00000"/>
                </a:solidFill>
              </a:rPr>
              <a:t>very difficult </a:t>
            </a:r>
            <a:r>
              <a:rPr lang="en-IN" b="1" dirty="0" smtClean="0"/>
              <a:t>via </a:t>
            </a:r>
            <a:r>
              <a:rPr lang="en-IN" b="1" dirty="0" smtClean="0">
                <a:solidFill>
                  <a:srgbClr val="002060"/>
                </a:solidFill>
              </a:rPr>
              <a:t>normal constraint</a:t>
            </a:r>
            <a:r>
              <a:rPr lang="en-IN" b="1" dirty="0" smtClean="0"/>
              <a:t>(like primary, foreign, unique etc) applying technique.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Recording</a:t>
            </a:r>
            <a:r>
              <a:rPr lang="en-IN" b="1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changes</a:t>
            </a:r>
            <a:r>
              <a:rPr lang="en-IN" b="1" dirty="0" smtClean="0"/>
              <a:t> made on the </a:t>
            </a:r>
            <a:r>
              <a:rPr lang="en-IN" b="1" dirty="0" smtClean="0">
                <a:solidFill>
                  <a:srgbClr val="C00000"/>
                </a:solidFill>
              </a:rPr>
              <a:t>table.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Automatically </a:t>
            </a:r>
            <a:r>
              <a:rPr lang="en-IN" b="1" dirty="0" smtClean="0"/>
              <a:t>generating </a:t>
            </a:r>
            <a:r>
              <a:rPr lang="en-IN" b="1" dirty="0" smtClean="0">
                <a:solidFill>
                  <a:srgbClr val="7030A0"/>
                </a:solidFill>
              </a:rPr>
              <a:t>primary key </a:t>
            </a:r>
            <a:r>
              <a:rPr lang="en-IN" b="1" dirty="0" smtClean="0"/>
              <a:t>values.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Triggers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rigger-in-SQ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57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Creating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TRIGGER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BEFORE</a:t>
            </a:r>
            <a:r>
              <a:rPr lang="en-IN" sz="2400" dirty="0" smtClean="0"/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AFTER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INSERT</a:t>
            </a:r>
            <a:r>
              <a:rPr lang="en-IN" sz="2400" dirty="0" smtClean="0"/>
              <a:t>  | </a:t>
            </a:r>
            <a:r>
              <a:rPr lang="en-IN" sz="2400" b="1" dirty="0" smtClean="0">
                <a:solidFill>
                  <a:srgbClr val="C00000"/>
                </a:solidFill>
              </a:rPr>
              <a:t>UPDATE</a:t>
            </a:r>
            <a:r>
              <a:rPr lang="en-IN" sz="2400" dirty="0" smtClean="0"/>
              <a:t>  |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 </a:t>
            </a:r>
            <a:r>
              <a:rPr lang="en-IN" sz="2400" b="1" dirty="0" err="1" smtClean="0">
                <a:solidFill>
                  <a:srgbClr val="7030A0"/>
                </a:solidFill>
              </a:rPr>
              <a:t>table_name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[FOR EACH ROW]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DECLARE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1"/>
                </a:solidFill>
              </a:rPr>
              <a:t>Declaration-statements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BEGIN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1"/>
                </a:solidFill>
              </a:rPr>
              <a:t>Executable-statements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EXCEPTION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1"/>
                </a:solidFill>
              </a:rPr>
              <a:t>Exception-handling-statements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END;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Explanation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chemeClr val="accent1"/>
                </a:solidFill>
              </a:rPr>
              <a:t>Following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0070C0"/>
                </a:solidFill>
              </a:rPr>
              <a:t>explanation</a:t>
            </a:r>
            <a:r>
              <a:rPr lang="en-IN" sz="2400" dirty="0" smtClean="0"/>
              <a:t> of </a:t>
            </a:r>
            <a:r>
              <a:rPr lang="en-IN" sz="2400" dirty="0" smtClean="0">
                <a:solidFill>
                  <a:srgbClr val="00B050"/>
                </a:solidFill>
              </a:rPr>
              <a:t>statements</a:t>
            </a:r>
            <a:r>
              <a:rPr lang="en-IN" sz="2400" dirty="0" smtClean="0"/>
              <a:t> that are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present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7030A0"/>
                </a:solidFill>
              </a:rPr>
              <a:t>trigger creation.</a:t>
            </a:r>
          </a:p>
          <a:p>
            <a:pPr lvl="1"/>
            <a:endParaRPr lang="en-IN" sz="1900" b="1" dirty="0" smtClean="0">
              <a:solidFill>
                <a:srgbClr val="0070C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BEFORE</a:t>
            </a:r>
            <a:r>
              <a:rPr lang="en-IN" sz="1900" b="1" dirty="0" smtClean="0"/>
              <a:t>/ </a:t>
            </a:r>
            <a:r>
              <a:rPr lang="en-IN" sz="1900" b="1" dirty="0" smtClean="0">
                <a:solidFill>
                  <a:srgbClr val="0070C0"/>
                </a:solidFill>
              </a:rPr>
              <a:t>AFTER</a:t>
            </a:r>
            <a:r>
              <a:rPr lang="en-IN" sz="1900" b="1" dirty="0" smtClean="0"/>
              <a:t> will </a:t>
            </a:r>
            <a:r>
              <a:rPr lang="en-IN" sz="1900" b="1" dirty="0" smtClean="0">
                <a:solidFill>
                  <a:srgbClr val="00B050"/>
                </a:solidFill>
              </a:rPr>
              <a:t>specify</a:t>
            </a:r>
            <a:r>
              <a:rPr lang="en-IN" sz="1900" b="1" dirty="0" smtClean="0"/>
              <a:t> the </a:t>
            </a:r>
            <a:r>
              <a:rPr lang="en-IN" sz="1900" b="1" dirty="0" smtClean="0">
                <a:solidFill>
                  <a:srgbClr val="7030A0"/>
                </a:solidFill>
              </a:rPr>
              <a:t>event timings.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INSERT</a:t>
            </a:r>
            <a:r>
              <a:rPr lang="en-IN" sz="1900" b="1" dirty="0" smtClean="0"/>
              <a:t>/</a:t>
            </a:r>
            <a:r>
              <a:rPr lang="en-IN" sz="1900" b="1" dirty="0" smtClean="0">
                <a:solidFill>
                  <a:srgbClr val="C00000"/>
                </a:solidFill>
              </a:rPr>
              <a:t>UPDATE</a:t>
            </a:r>
            <a:r>
              <a:rPr lang="en-IN" sz="1900" b="1" dirty="0" smtClean="0"/>
              <a:t>/</a:t>
            </a:r>
            <a:r>
              <a:rPr lang="en-IN" sz="1900" b="1" dirty="0" smtClean="0">
                <a:solidFill>
                  <a:srgbClr val="C00000"/>
                </a:solidFill>
              </a:rPr>
              <a:t>DELETE</a:t>
            </a:r>
            <a:r>
              <a:rPr lang="en-IN" sz="1900" b="1" dirty="0" smtClean="0"/>
              <a:t>/etc. will </a:t>
            </a:r>
            <a:r>
              <a:rPr lang="en-IN" sz="1900" b="1" dirty="0" smtClean="0">
                <a:solidFill>
                  <a:srgbClr val="00B050"/>
                </a:solidFill>
              </a:rPr>
              <a:t>specify</a:t>
            </a:r>
            <a:r>
              <a:rPr lang="en-IN" sz="1900" b="1" dirty="0" smtClean="0"/>
              <a:t> the </a:t>
            </a:r>
            <a:r>
              <a:rPr lang="en-IN" sz="1900" b="1" dirty="0" smtClean="0">
                <a:solidFill>
                  <a:srgbClr val="7030A0"/>
                </a:solidFill>
              </a:rPr>
              <a:t>event </a:t>
            </a:r>
            <a:r>
              <a:rPr lang="en-IN" sz="1900" b="1" dirty="0" smtClean="0"/>
              <a:t>for which the </a:t>
            </a:r>
            <a:r>
              <a:rPr lang="en-IN" sz="1900" b="1" dirty="0" smtClean="0">
                <a:solidFill>
                  <a:srgbClr val="C00000"/>
                </a:solidFill>
              </a:rPr>
              <a:t>trigger </a:t>
            </a:r>
            <a:r>
              <a:rPr lang="en-IN" sz="1900" b="1" dirty="0" smtClean="0">
                <a:solidFill>
                  <a:srgbClr val="002060"/>
                </a:solidFill>
              </a:rPr>
              <a:t>needs</a:t>
            </a:r>
            <a:r>
              <a:rPr lang="en-IN" sz="1900" b="1" dirty="0" smtClean="0"/>
              <a:t> to be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fired.</a:t>
            </a:r>
          </a:p>
          <a:p>
            <a:pPr lvl="1"/>
            <a:endParaRPr lang="en-IN" sz="1900" b="1" dirty="0" smtClean="0">
              <a:solidFill>
                <a:srgbClr val="0070C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ON clause </a:t>
            </a:r>
            <a:r>
              <a:rPr lang="en-IN" sz="1900" b="1" dirty="0" smtClean="0"/>
              <a:t>will </a:t>
            </a:r>
            <a:r>
              <a:rPr lang="en-IN" sz="1900" b="1" dirty="0" smtClean="0">
                <a:solidFill>
                  <a:srgbClr val="00B050"/>
                </a:solidFill>
              </a:rPr>
              <a:t>specify</a:t>
            </a:r>
            <a:r>
              <a:rPr lang="en-IN" sz="1900" b="1" dirty="0" smtClean="0"/>
              <a:t> on </a:t>
            </a:r>
            <a:r>
              <a:rPr lang="en-IN" sz="1900" b="1" dirty="0" smtClean="0">
                <a:solidFill>
                  <a:srgbClr val="7030A0"/>
                </a:solidFill>
              </a:rPr>
              <a:t>which object </a:t>
            </a:r>
            <a:r>
              <a:rPr lang="en-IN" sz="1900" b="1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above-mentioned event </a:t>
            </a:r>
            <a:r>
              <a:rPr lang="en-IN" sz="1900" b="1" dirty="0" smtClean="0"/>
              <a:t>is </a:t>
            </a:r>
            <a:r>
              <a:rPr lang="en-IN" sz="1900" b="1" dirty="0" smtClean="0">
                <a:solidFill>
                  <a:srgbClr val="00B050"/>
                </a:solidFill>
              </a:rPr>
              <a:t>valid. </a:t>
            </a:r>
            <a:r>
              <a:rPr lang="en-IN" sz="1900" b="1" dirty="0" smtClean="0"/>
              <a:t>For example, this will be the table name on which the DML event may occur in the case of DML Trigger.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Command "</a:t>
            </a:r>
            <a:r>
              <a:rPr lang="en-IN" sz="1900" b="1" dirty="0" smtClean="0">
                <a:solidFill>
                  <a:srgbClr val="0070C0"/>
                </a:solidFill>
              </a:rPr>
              <a:t>FOR EACH ROW</a:t>
            </a:r>
            <a:r>
              <a:rPr lang="en-IN" sz="1900" b="1" dirty="0" smtClean="0"/>
              <a:t>" will specify the </a:t>
            </a:r>
            <a:r>
              <a:rPr lang="en-IN" sz="1900" b="1" dirty="0" smtClean="0">
                <a:solidFill>
                  <a:srgbClr val="C00000"/>
                </a:solidFill>
              </a:rPr>
              <a:t>ROW</a:t>
            </a:r>
            <a:r>
              <a:rPr lang="en-IN" sz="1900" b="1" dirty="0" smtClean="0"/>
              <a:t> level trigger.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The </a:t>
            </a:r>
            <a:r>
              <a:rPr lang="en-IN" sz="1900" b="1" dirty="0" smtClean="0">
                <a:solidFill>
                  <a:srgbClr val="002060"/>
                </a:solidFill>
              </a:rPr>
              <a:t>declaration part</a:t>
            </a:r>
            <a:r>
              <a:rPr lang="en-IN" sz="1900" b="1" dirty="0" smtClean="0"/>
              <a:t>, </a:t>
            </a:r>
            <a:r>
              <a:rPr lang="en-IN" sz="1900" b="1" dirty="0" smtClean="0">
                <a:solidFill>
                  <a:srgbClr val="002060"/>
                </a:solidFill>
              </a:rPr>
              <a:t>execution part</a:t>
            </a:r>
            <a:r>
              <a:rPr lang="en-IN" sz="1900" b="1" dirty="0" smtClean="0"/>
              <a:t>, </a:t>
            </a:r>
            <a:r>
              <a:rPr lang="en-IN" sz="1900" b="1" dirty="0" smtClean="0">
                <a:solidFill>
                  <a:srgbClr val="002060"/>
                </a:solidFill>
              </a:rPr>
              <a:t>exception handling part </a:t>
            </a:r>
            <a:r>
              <a:rPr lang="en-IN" sz="1900" b="1" dirty="0" smtClean="0"/>
              <a:t>is same as that of the other PL/SQL blocks. Declaration part and exception handling part are optional.</a:t>
            </a:r>
            <a:endParaRPr lang="en-IN" sz="19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Trigger Pseudo Variables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0070C0"/>
                </a:solidFill>
              </a:rPr>
              <a:t>row level trigger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trigger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fires for each related row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sometimes</a:t>
            </a:r>
            <a:r>
              <a:rPr lang="en-IN" sz="2400" dirty="0" smtClean="0"/>
              <a:t> it is </a:t>
            </a:r>
            <a:r>
              <a:rPr lang="en-IN" sz="2400" b="1" dirty="0" smtClean="0">
                <a:solidFill>
                  <a:srgbClr val="002060"/>
                </a:solidFill>
              </a:rPr>
              <a:t>required to know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column values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1"/>
                </a:solidFill>
              </a:rPr>
              <a:t>effected row  </a:t>
            </a:r>
            <a:r>
              <a:rPr lang="en-IN" sz="2400" b="1" dirty="0" smtClean="0">
                <a:solidFill>
                  <a:srgbClr val="0070C0"/>
                </a:solidFill>
              </a:rPr>
              <a:t>before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after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DML statement.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has </a:t>
            </a:r>
            <a:r>
              <a:rPr lang="en-IN" sz="2400" b="1" dirty="0" smtClean="0">
                <a:solidFill>
                  <a:srgbClr val="C00000"/>
                </a:solidFill>
              </a:rPr>
              <a:t>provided two clauses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ROW-level trigger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hold</a:t>
            </a:r>
            <a:r>
              <a:rPr lang="en-IN" sz="2400" dirty="0" smtClean="0"/>
              <a:t> these values. We can </a:t>
            </a:r>
            <a:r>
              <a:rPr lang="en-IN" sz="2400" b="1" dirty="0" smtClean="0">
                <a:solidFill>
                  <a:srgbClr val="7030A0"/>
                </a:solidFill>
              </a:rPr>
              <a:t>use these clauses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refer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rgbClr val="C00000"/>
                </a:solidFill>
              </a:rPr>
              <a:t>old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new</a:t>
            </a:r>
            <a:r>
              <a:rPr lang="en-IN" sz="2400" dirty="0" smtClean="0"/>
              <a:t> values </a:t>
            </a:r>
            <a:r>
              <a:rPr lang="en-IN" sz="2400" b="1" dirty="0" smtClean="0">
                <a:solidFill>
                  <a:srgbClr val="00B050"/>
                </a:solidFill>
              </a:rPr>
              <a:t>inside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trigger body.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10520</TotalTime>
  <Words>780</Words>
  <Application>Microsoft Office PowerPoint</Application>
  <PresentationFormat>On-screen Show (4:3)</PresentationFormat>
  <Paragraphs>174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 Introduction To Trigger</vt:lpstr>
      <vt:lpstr> Introduction To Trigger</vt:lpstr>
      <vt:lpstr> Uses Of Trigger</vt:lpstr>
      <vt:lpstr> Types Of Triggers</vt:lpstr>
      <vt:lpstr> Syntax Of Creating Trigger</vt:lpstr>
      <vt:lpstr> Syntax Explanation</vt:lpstr>
      <vt:lpstr> Trigger Pseudo Variables</vt:lpstr>
      <vt:lpstr> Trigger Pseudo Variables</vt:lpstr>
      <vt:lpstr> Trigger Pseudo Variables</vt:lpstr>
      <vt:lpstr> Rules Regarding  :new And :old</vt:lpstr>
      <vt:lpstr> Example</vt:lpstr>
      <vt:lpstr> Solution</vt:lpstr>
      <vt:lpstr> Testing</vt:lpstr>
      <vt:lpstr> Testing</vt:lpstr>
      <vt:lpstr> Exercise</vt:lpstr>
      <vt:lpstr> Exercise</vt:lpstr>
      <vt:lpstr> Exercise</vt:lpstr>
      <vt:lpstr> Performing Audit Trail</vt:lpstr>
      <vt:lpstr> Example</vt:lpstr>
      <vt:lpstr> Exercise</vt:lpstr>
      <vt:lpstr> Triggering Flags</vt:lpstr>
      <vt:lpstr>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927</cp:revision>
  <dcterms:created xsi:type="dcterms:W3CDTF">2015-12-21T13:46:48Z</dcterms:created>
  <dcterms:modified xsi:type="dcterms:W3CDTF">2020-09-15T22:18:11Z</dcterms:modified>
</cp:coreProperties>
</file>