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529" r:id="rId4"/>
    <p:sldId id="467" r:id="rId5"/>
    <p:sldId id="530" r:id="rId6"/>
    <p:sldId id="532" r:id="rId7"/>
    <p:sldId id="531" r:id="rId8"/>
    <p:sldId id="508" r:id="rId9"/>
    <p:sldId id="535" r:id="rId10"/>
    <p:sldId id="510" r:id="rId11"/>
    <p:sldId id="533" r:id="rId12"/>
    <p:sldId id="534" r:id="rId13"/>
    <p:sldId id="53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Rules To Remember About </a:t>
            </a:r>
            <a:br>
              <a:rPr lang="en-US" sz="3200" b="1" dirty="0" smtClean="0"/>
            </a:br>
            <a:r>
              <a:rPr lang="en-US" sz="3200" b="1" dirty="0" smtClean="0"/>
              <a:t>Tables &amp; Columns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table name </a:t>
            </a:r>
            <a:r>
              <a:rPr lang="en-IN" sz="2400" dirty="0" smtClean="0"/>
              <a:t>must be </a:t>
            </a:r>
            <a:r>
              <a:rPr lang="en-IN" sz="2400" b="1" dirty="0" smtClean="0">
                <a:solidFill>
                  <a:srgbClr val="7030A0"/>
                </a:solidFill>
              </a:rPr>
              <a:t>unique</a:t>
            </a:r>
            <a:r>
              <a:rPr lang="en-IN" sz="2400" dirty="0" smtClean="0"/>
              <a:t>. We cannot, for example, have two tables named </a:t>
            </a:r>
            <a:r>
              <a:rPr lang="en-IN" sz="2400" b="1" dirty="0" smtClean="0">
                <a:solidFill>
                  <a:srgbClr val="0070C0"/>
                </a:solidFill>
              </a:rPr>
              <a:t>Students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column names </a:t>
            </a:r>
            <a:r>
              <a:rPr lang="en-IN" sz="2400" dirty="0" smtClean="0"/>
              <a:t>must be </a:t>
            </a:r>
            <a:r>
              <a:rPr lang="en-IN" sz="2400" b="1" dirty="0" smtClean="0">
                <a:solidFill>
                  <a:srgbClr val="7030A0"/>
                </a:solidFill>
              </a:rPr>
              <a:t>unique</a:t>
            </a:r>
            <a:r>
              <a:rPr lang="en-IN" sz="2400" dirty="0" smtClean="0"/>
              <a:t> within the table 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C00000"/>
                </a:solidFill>
              </a:rPr>
              <a:t>column </a:t>
            </a:r>
            <a:r>
              <a:rPr lang="en-IN" sz="2400" dirty="0" smtClean="0"/>
              <a:t>must have a </a:t>
            </a:r>
            <a:r>
              <a:rPr lang="en-IN" sz="2400" b="1" dirty="0" smtClean="0">
                <a:solidFill>
                  <a:srgbClr val="00B050"/>
                </a:solidFill>
              </a:rPr>
              <a:t>data type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column </a:t>
            </a:r>
            <a:r>
              <a:rPr lang="en-US" sz="2400" dirty="0" smtClean="0"/>
              <a:t>names </a:t>
            </a:r>
            <a:r>
              <a:rPr lang="en-US" sz="2400" b="1" dirty="0" smtClean="0">
                <a:solidFill>
                  <a:srgbClr val="00B050"/>
                </a:solidFill>
              </a:rPr>
              <a:t>must n</a:t>
            </a:r>
            <a:r>
              <a:rPr lang="en-IN" sz="2400" b="1" dirty="0" err="1" smtClean="0">
                <a:solidFill>
                  <a:srgbClr val="00B050"/>
                </a:solidFill>
              </a:rPr>
              <a:t>ot</a:t>
            </a:r>
            <a:r>
              <a:rPr lang="en-IN" sz="2400" b="1" dirty="0" smtClean="0">
                <a:solidFill>
                  <a:srgbClr val="00B050"/>
                </a:solidFill>
              </a:rPr>
              <a:t> be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reserved keyword</a:t>
            </a:r>
            <a:r>
              <a:rPr lang="en-IN" sz="2400" dirty="0" smtClean="0"/>
              <a:t>. We cannot, for example, name our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Rules To Remember About </a:t>
            </a:r>
            <a:br>
              <a:rPr lang="en-US" sz="3200" b="1" dirty="0" smtClean="0"/>
            </a:br>
            <a:r>
              <a:rPr lang="en-US" sz="3200" b="1" dirty="0" smtClean="0"/>
              <a:t>Tables &amp; Columns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 names </a:t>
            </a:r>
            <a:r>
              <a:rPr lang="en-IN" sz="2400" b="1" dirty="0" smtClean="0">
                <a:solidFill>
                  <a:srgbClr val="00B050"/>
                </a:solidFill>
              </a:rPr>
              <a:t>cannot be longer </a:t>
            </a:r>
            <a:r>
              <a:rPr lang="en-IN" sz="2400" dirty="0" smtClean="0"/>
              <a:t>than </a:t>
            </a:r>
            <a:r>
              <a:rPr lang="en-IN" sz="2400" b="1" dirty="0" smtClean="0">
                <a:solidFill>
                  <a:srgbClr val="7030A0"/>
                </a:solidFill>
              </a:rPr>
              <a:t>30</a:t>
            </a:r>
            <a:r>
              <a:rPr lang="en-IN" sz="2400" dirty="0" smtClean="0"/>
              <a:t> characters.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b="1" dirty="0" smtClean="0">
                <a:solidFill>
                  <a:srgbClr val="00B050"/>
                </a:solidFill>
              </a:rPr>
              <a:t>must begin </a:t>
            </a:r>
            <a:r>
              <a:rPr lang="en-IN" sz="2400" dirty="0" smtClean="0"/>
              <a:t>with an </a:t>
            </a:r>
            <a:r>
              <a:rPr lang="en-IN" sz="2400" b="1" dirty="0" smtClean="0">
                <a:solidFill>
                  <a:srgbClr val="0070C0"/>
                </a:solidFill>
              </a:rPr>
              <a:t>alphabetical character</a:t>
            </a:r>
            <a:r>
              <a:rPr lang="en-IN" sz="2400" dirty="0" smtClean="0"/>
              <a:t>. Although we can have </a:t>
            </a:r>
            <a:r>
              <a:rPr lang="en-IN" sz="2400" b="1" dirty="0" smtClean="0">
                <a:solidFill>
                  <a:srgbClr val="C00000"/>
                </a:solidFill>
              </a:rPr>
              <a:t>numbers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certain special characters</a:t>
            </a:r>
            <a:r>
              <a:rPr lang="en-IN" sz="2400" dirty="0" smtClean="0"/>
              <a:t> </a:t>
            </a:r>
            <a:r>
              <a:rPr lang="en-IN" sz="2400" i="1" dirty="0" smtClean="0"/>
              <a:t>in</a:t>
            </a:r>
            <a:r>
              <a:rPr lang="en-IN" sz="2400" dirty="0" smtClean="0"/>
              <a:t> the name, but the </a:t>
            </a:r>
            <a:r>
              <a:rPr lang="en-IN" sz="2400" b="1" dirty="0" smtClean="0">
                <a:solidFill>
                  <a:srgbClr val="7030A0"/>
                </a:solidFill>
              </a:rPr>
              <a:t>first character </a:t>
            </a:r>
            <a:r>
              <a:rPr lang="en-IN" sz="2400" dirty="0" smtClean="0"/>
              <a:t>must be an </a:t>
            </a:r>
            <a:r>
              <a:rPr lang="en-IN" sz="2400" b="1" dirty="0" smtClean="0">
                <a:solidFill>
                  <a:srgbClr val="0070C0"/>
                </a:solidFill>
              </a:rPr>
              <a:t>alpha character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can contain only </a:t>
            </a:r>
            <a:r>
              <a:rPr lang="en-IN" sz="2400" b="1" dirty="0" smtClean="0">
                <a:solidFill>
                  <a:srgbClr val="0070C0"/>
                </a:solidFill>
              </a:rPr>
              <a:t>alphabetical characters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numbers</a:t>
            </a:r>
            <a:r>
              <a:rPr lang="en-IN" sz="2400" dirty="0" smtClean="0"/>
              <a:t>, or one of the following </a:t>
            </a:r>
            <a:r>
              <a:rPr lang="en-IN" sz="2400" b="1" dirty="0" smtClean="0">
                <a:solidFill>
                  <a:srgbClr val="0070C0"/>
                </a:solidFill>
              </a:rPr>
              <a:t>special characters</a:t>
            </a:r>
            <a:r>
              <a:rPr lang="en-IN" sz="2400" dirty="0" smtClean="0"/>
              <a:t>: </a:t>
            </a:r>
            <a:r>
              <a:rPr lang="en-IN" sz="2400" dirty="0" smtClean="0">
                <a:solidFill>
                  <a:srgbClr val="C00000"/>
                </a:solidFill>
              </a:rPr>
              <a:t>#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$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_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Viewing The Structure </a:t>
            </a:r>
            <a:br>
              <a:rPr lang="en-US" sz="2800" b="1" dirty="0" smtClean="0"/>
            </a:br>
            <a:r>
              <a:rPr lang="en-US" sz="2800" b="1" dirty="0" smtClean="0"/>
              <a:t>Of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, the </a:t>
            </a:r>
            <a:r>
              <a:rPr lang="en-IN" sz="2400" b="1" dirty="0" smtClean="0">
                <a:solidFill>
                  <a:srgbClr val="0070C0"/>
                </a:solidFill>
              </a:rPr>
              <a:t>next task </a:t>
            </a:r>
            <a:r>
              <a:rPr lang="en-IN" sz="2400" dirty="0" smtClean="0"/>
              <a:t>is to view it’s </a:t>
            </a:r>
            <a:r>
              <a:rPr lang="en-IN" sz="2400" b="1" dirty="0" smtClean="0">
                <a:solidFill>
                  <a:srgbClr val="7030A0"/>
                </a:solidFill>
              </a:rPr>
              <a:t>structure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verify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contains </a:t>
            </a:r>
            <a:r>
              <a:rPr lang="en-IN" sz="2400" b="1" dirty="0" smtClean="0">
                <a:solidFill>
                  <a:srgbClr val="0070C0"/>
                </a:solidFill>
              </a:rPr>
              <a:t>proper columns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command for this is the </a:t>
            </a:r>
            <a:r>
              <a:rPr lang="en-US" sz="2400" b="1" dirty="0" smtClean="0">
                <a:solidFill>
                  <a:schemeClr val="accent1"/>
                </a:solidFill>
              </a:rPr>
              <a:t>DESCRIBE</a:t>
            </a:r>
            <a:r>
              <a:rPr lang="en-US" sz="2400" dirty="0" smtClean="0"/>
              <a:t> command which has the following syntax: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Describe &lt;</a:t>
            </a:r>
            <a:r>
              <a:rPr lang="en-US" sz="20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  <a:r>
              <a:rPr lang="en-US" sz="1900" dirty="0" smtClean="0"/>
              <a:t>;</a:t>
            </a: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Viewing The Structure </a:t>
            </a:r>
            <a:br>
              <a:rPr lang="en-US" sz="2800" b="1" dirty="0" smtClean="0"/>
            </a:br>
            <a:r>
              <a:rPr lang="en-US" sz="2800" b="1" dirty="0" smtClean="0"/>
              <a:t>Of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Describe Students;</a:t>
            </a:r>
            <a:endParaRPr lang="en-US" sz="1900" dirty="0" smtClean="0"/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b="1" u="sng" dirty="0" smtClean="0">
                <a:solidFill>
                  <a:srgbClr val="7030A0"/>
                </a:solidFill>
              </a:rPr>
              <a:t>Name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u="sng" dirty="0" smtClean="0">
                <a:solidFill>
                  <a:srgbClr val="7030A0"/>
                </a:solidFill>
              </a:rPr>
              <a:t>Null?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u="sng" dirty="0" smtClean="0">
                <a:solidFill>
                  <a:srgbClr val="7030A0"/>
                </a:solidFill>
              </a:rPr>
              <a:t>Type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ROLL_NO						NUMBER(3)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S_NAME						VARCHAR2(15)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DOB						DATE</a:t>
            </a:r>
          </a:p>
          <a:p>
            <a:pPr lvl="1"/>
            <a:endParaRPr lang="en-US" sz="19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Few Important Points: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We can observe that </a:t>
            </a:r>
            <a:r>
              <a:rPr lang="en-US" sz="1900" b="1" dirty="0" smtClean="0">
                <a:solidFill>
                  <a:srgbClr val="00B050"/>
                </a:solidFill>
              </a:rPr>
              <a:t>Oracle</a:t>
            </a:r>
            <a:r>
              <a:rPr lang="en-US" sz="1900" b="1" dirty="0" smtClean="0">
                <a:solidFill>
                  <a:schemeClr val="tx1"/>
                </a:solidFill>
              </a:rPr>
              <a:t> has automatically turned column names to </a:t>
            </a:r>
            <a:r>
              <a:rPr lang="en-US" sz="1900" b="1" dirty="0" smtClean="0">
                <a:solidFill>
                  <a:srgbClr val="00B050"/>
                </a:solidFill>
              </a:rPr>
              <a:t>uppercase</a:t>
            </a:r>
            <a:r>
              <a:rPr lang="en-US" sz="1900" b="1" dirty="0" smtClean="0">
                <a:solidFill>
                  <a:schemeClr val="tx1"/>
                </a:solidFill>
              </a:rPr>
              <a:t> internally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The option </a:t>
            </a:r>
            <a:r>
              <a:rPr lang="en-US" sz="1900" b="1" dirty="0" smtClean="0">
                <a:solidFill>
                  <a:srgbClr val="00B050"/>
                </a:solidFill>
              </a:rPr>
              <a:t>Null ?</a:t>
            </a:r>
            <a:r>
              <a:rPr lang="en-US" sz="1900" b="1" dirty="0" smtClean="0">
                <a:solidFill>
                  <a:schemeClr val="tx1"/>
                </a:solidFill>
              </a:rPr>
              <a:t> Is related to </a:t>
            </a:r>
            <a:r>
              <a:rPr lang="en-US" sz="1900" b="1" dirty="0" smtClean="0">
                <a:solidFill>
                  <a:srgbClr val="00B050"/>
                </a:solidFill>
              </a:rPr>
              <a:t>constraints</a:t>
            </a:r>
            <a:r>
              <a:rPr lang="en-US" sz="1900" b="1" dirty="0" smtClean="0">
                <a:solidFill>
                  <a:schemeClr val="tx1"/>
                </a:solidFill>
              </a:rPr>
              <a:t> which we will discuss later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We can also write the above command as </a:t>
            </a:r>
            <a:r>
              <a:rPr lang="en-US" sz="1900" b="1" dirty="0" err="1" smtClean="0">
                <a:solidFill>
                  <a:srgbClr val="00B050"/>
                </a:solidFill>
              </a:rPr>
              <a:t>Desc</a:t>
            </a:r>
            <a:r>
              <a:rPr lang="en-US" sz="1900" b="1" dirty="0" smtClean="0">
                <a:solidFill>
                  <a:srgbClr val="00B050"/>
                </a:solidFill>
              </a:rPr>
              <a:t> Students </a:t>
            </a:r>
            <a:r>
              <a:rPr lang="en-US" sz="1900" b="1" dirty="0" smtClean="0">
                <a:solidFill>
                  <a:schemeClr val="tx1"/>
                </a:solidFill>
              </a:rPr>
              <a:t>as well as also </a:t>
            </a:r>
            <a:r>
              <a:rPr lang="en-US" sz="1900" b="1" dirty="0" smtClean="0">
                <a:solidFill>
                  <a:srgbClr val="00B050"/>
                </a:solidFill>
              </a:rPr>
              <a:t>remove semicolon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About Sys &amp; System Users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Creating New User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Granting Privilege To The User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Create Table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Describe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Users Sys &amp; System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When we install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, we automatically get </a:t>
            </a:r>
            <a:r>
              <a:rPr lang="en-US" sz="2400" b="1" dirty="0" smtClean="0">
                <a:solidFill>
                  <a:srgbClr val="0070C0"/>
                </a:solidFill>
              </a:rPr>
              <a:t>2 users </a:t>
            </a:r>
            <a:r>
              <a:rPr lang="en-US" sz="2400" dirty="0" smtClean="0"/>
              <a:t>created called as 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Sys</a:t>
            </a:r>
          </a:p>
          <a:p>
            <a:pPr>
              <a:buNone/>
            </a:pPr>
            <a:r>
              <a:rPr lang="en-US" sz="2400" b="1" dirty="0" smtClean="0"/>
              <a:t>	And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System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Both these users are granted </a:t>
            </a:r>
            <a:r>
              <a:rPr lang="en-US" sz="2400" b="1" dirty="0" smtClean="0">
                <a:solidFill>
                  <a:srgbClr val="7030A0"/>
                </a:solidFill>
              </a:rPr>
              <a:t>DBA privilege </a:t>
            </a:r>
            <a:r>
              <a:rPr lang="en-US" sz="2400" dirty="0" smtClean="0"/>
              <a:t>automatically by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and are used for </a:t>
            </a:r>
            <a:r>
              <a:rPr lang="en-US" sz="2400" b="1" u="sng" dirty="0" smtClean="0">
                <a:solidFill>
                  <a:srgbClr val="0070C0"/>
                </a:solidFill>
              </a:rPr>
              <a:t>administrative level tasks </a:t>
            </a:r>
            <a:r>
              <a:rPr lang="en-US" sz="2400" dirty="0" smtClean="0"/>
              <a:t>like maintaining </a:t>
            </a:r>
            <a:r>
              <a:rPr lang="en-US" sz="2400" b="1" dirty="0" smtClean="0">
                <a:solidFill>
                  <a:srgbClr val="C00000"/>
                </a:solidFill>
              </a:rPr>
              <a:t>data dictionaries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creating new users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changing password of users </a:t>
            </a:r>
            <a:r>
              <a:rPr lang="en-US" sz="2400" dirty="0" smtClean="0"/>
              <a:t>etc.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strongly </a:t>
            </a:r>
            <a:r>
              <a:rPr lang="en-US" sz="2400" b="1" dirty="0" smtClean="0">
                <a:solidFill>
                  <a:srgbClr val="7030A0"/>
                </a:solidFill>
              </a:rPr>
              <a:t>recommends</a:t>
            </a:r>
            <a:r>
              <a:rPr lang="en-US" sz="2400" dirty="0" smtClean="0"/>
              <a:t> that we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should not create any tables </a:t>
            </a:r>
            <a:r>
              <a:rPr lang="en-US" sz="2400" dirty="0" smtClean="0"/>
              <a:t>in these users and should create all the </a:t>
            </a:r>
            <a:r>
              <a:rPr lang="en-US" sz="2400" b="1" dirty="0" smtClean="0">
                <a:solidFill>
                  <a:srgbClr val="C00000"/>
                </a:solidFill>
              </a:rPr>
              <a:t>tables</a:t>
            </a:r>
            <a:r>
              <a:rPr lang="en-US" sz="2400" dirty="0" smtClean="0"/>
              <a:t> related to our project in our </a:t>
            </a:r>
            <a:r>
              <a:rPr lang="en-US" sz="2400" b="1" dirty="0" smtClean="0">
                <a:solidFill>
                  <a:srgbClr val="0070C0"/>
                </a:solidFill>
              </a:rPr>
              <a:t>independent user</a:t>
            </a:r>
            <a:r>
              <a:rPr lang="en-US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A New User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command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a new user </a:t>
            </a:r>
            <a:r>
              <a:rPr lang="en-US" sz="2400" dirty="0" smtClean="0"/>
              <a:t>is </a:t>
            </a:r>
            <a:r>
              <a:rPr lang="en-US" sz="2400" b="1" u="sng" dirty="0" smtClean="0">
                <a:solidFill>
                  <a:srgbClr val="7030A0"/>
                </a:solidFill>
              </a:rPr>
              <a:t>CREATE USER </a:t>
            </a:r>
            <a:r>
              <a:rPr lang="en-US" sz="2400" dirty="0" smtClean="0"/>
              <a:t>command which has the following syntax: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Create user &lt;username&gt; identified by &lt;password&gt;;</a:t>
            </a:r>
          </a:p>
          <a:p>
            <a:endParaRPr lang="en-US" sz="2400" dirty="0" smtClean="0"/>
          </a:p>
          <a:p>
            <a:r>
              <a:rPr lang="en-US" sz="2400" dirty="0" smtClean="0"/>
              <a:t>To create a new user , just </a:t>
            </a:r>
            <a:r>
              <a:rPr lang="en-US" sz="2400" b="1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00B050"/>
                </a:solidFill>
              </a:rPr>
              <a:t>System</a:t>
            </a:r>
            <a:r>
              <a:rPr lang="en-US" sz="2400" dirty="0" smtClean="0"/>
              <a:t> user , and execute the following command: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Create User </a:t>
            </a:r>
            <a:r>
              <a:rPr lang="en-US" sz="2000" b="1" dirty="0" err="1" smtClean="0">
                <a:solidFill>
                  <a:srgbClr val="7030A0"/>
                </a:solidFill>
              </a:rPr>
              <a:t>oraclebatch</a:t>
            </a:r>
            <a:r>
              <a:rPr lang="en-US" sz="2000" b="1" dirty="0" smtClean="0">
                <a:solidFill>
                  <a:srgbClr val="7030A0"/>
                </a:solidFill>
              </a:rPr>
              <a:t> identified by </a:t>
            </a:r>
            <a:r>
              <a:rPr lang="en-US" sz="2000" b="1" dirty="0" err="1" smtClean="0">
                <a:solidFill>
                  <a:srgbClr val="7030A0"/>
                </a:solidFill>
              </a:rPr>
              <a:t>mystudents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lvl="1"/>
            <a:endParaRPr lang="en-US" sz="1900" dirty="0" smtClean="0"/>
          </a:p>
          <a:p>
            <a:r>
              <a:rPr lang="en-US" sz="2400" dirty="0" smtClean="0"/>
              <a:t>This will create a new user called 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dirty="0" smtClean="0"/>
              <a:t>” with the password of “</a:t>
            </a:r>
            <a:r>
              <a:rPr lang="en-US" sz="2400" b="1" dirty="0" err="1" smtClean="0">
                <a:solidFill>
                  <a:srgbClr val="0070C0"/>
                </a:solidFill>
              </a:rPr>
              <a:t>mystudents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Granting Privileges To The User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just </a:t>
            </a:r>
            <a:r>
              <a:rPr lang="en-US" sz="2400" b="1" dirty="0" smtClean="0">
                <a:solidFill>
                  <a:srgbClr val="00B050"/>
                </a:solidFill>
              </a:rPr>
              <a:t>creating a user </a:t>
            </a:r>
            <a:r>
              <a:rPr lang="en-US" sz="2400" dirty="0" smtClean="0"/>
              <a:t>we cannot </a:t>
            </a:r>
            <a:r>
              <a:rPr lang="en-US" sz="2400" b="1" dirty="0" smtClean="0">
                <a:solidFill>
                  <a:srgbClr val="0070C0"/>
                </a:solidFill>
              </a:rPr>
              <a:t>login</a:t>
            </a:r>
            <a:r>
              <a:rPr lang="en-US" sz="2400" dirty="0" smtClean="0"/>
              <a:t> to that </a:t>
            </a:r>
            <a:r>
              <a:rPr lang="en-US" sz="2400" b="1" dirty="0" smtClean="0">
                <a:solidFill>
                  <a:srgbClr val="C00000"/>
                </a:solidFill>
              </a:rPr>
              <a:t>user account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need to give some </a:t>
            </a:r>
            <a:r>
              <a:rPr lang="en-US" sz="2400" b="1" dirty="0" smtClean="0">
                <a:solidFill>
                  <a:srgbClr val="C00000"/>
                </a:solidFill>
              </a:rPr>
              <a:t>powers</a:t>
            </a:r>
            <a:r>
              <a:rPr lang="en-US" sz="2400" dirty="0" smtClean="0"/>
              <a:t> which are called as </a:t>
            </a:r>
            <a:r>
              <a:rPr lang="en-US" sz="2400" b="1" u="sng" dirty="0" smtClean="0">
                <a:solidFill>
                  <a:srgbClr val="7030A0"/>
                </a:solidFill>
              </a:rPr>
              <a:t>privileges</a:t>
            </a:r>
            <a:r>
              <a:rPr lang="en-US" sz="2400" dirty="0" smtClean="0"/>
              <a:t> to the user.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rgbClr val="7030A0"/>
                </a:solidFill>
              </a:rPr>
              <a:t>privileges</a:t>
            </a:r>
            <a:r>
              <a:rPr lang="en-US" sz="2400" dirty="0" smtClean="0"/>
              <a:t> allow us to connect to that user and perform actions like </a:t>
            </a:r>
            <a:r>
              <a:rPr lang="en-US" sz="2400" b="1" dirty="0" smtClean="0">
                <a:solidFill>
                  <a:srgbClr val="C00000"/>
                </a:solidFill>
              </a:rPr>
              <a:t>CREATING TABLES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ALTERING TABLES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PERFORMING DML OPERATIONS </a:t>
            </a:r>
            <a:r>
              <a:rPr lang="en-US" sz="2400" dirty="0" smtClean="0"/>
              <a:t>etc</a:t>
            </a:r>
          </a:p>
          <a:p>
            <a:endParaRPr lang="en-US" sz="2400" dirty="0" smtClean="0"/>
          </a:p>
          <a:p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Granting Privileges To The User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 to be able to </a:t>
            </a:r>
            <a:r>
              <a:rPr lang="en-US" sz="2400" b="1" dirty="0" smtClean="0">
                <a:solidFill>
                  <a:srgbClr val="7030A0"/>
                </a:solidFill>
              </a:rPr>
              <a:t>connect</a:t>
            </a:r>
            <a:r>
              <a:rPr lang="en-US" sz="2400" dirty="0" smtClean="0"/>
              <a:t> to the user 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dirty="0" smtClean="0"/>
              <a:t>” and </a:t>
            </a:r>
            <a:r>
              <a:rPr lang="en-US" sz="2400" b="1" dirty="0" smtClean="0">
                <a:solidFill>
                  <a:srgbClr val="7030A0"/>
                </a:solidFill>
              </a:rPr>
              <a:t>create tables i</a:t>
            </a:r>
            <a:r>
              <a:rPr lang="en-US" sz="2400" dirty="0" smtClean="0"/>
              <a:t>n it , we must </a:t>
            </a:r>
            <a:r>
              <a:rPr lang="en-US" sz="2400" b="1" dirty="0" smtClean="0">
                <a:solidFill>
                  <a:srgbClr val="0070C0"/>
                </a:solidFill>
              </a:rPr>
              <a:t>give 2 permissions </a:t>
            </a:r>
            <a:r>
              <a:rPr lang="en-US" sz="2400" dirty="0" smtClean="0"/>
              <a:t>to the user 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dirty="0" smtClean="0"/>
              <a:t>”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are </a:t>
            </a:r>
            <a:r>
              <a:rPr lang="en-US" sz="2400" b="1" u="sng" dirty="0" smtClean="0">
                <a:solidFill>
                  <a:srgbClr val="7030A0"/>
                </a:solidFill>
              </a:rPr>
              <a:t>connect</a:t>
            </a:r>
            <a:r>
              <a:rPr lang="en-US" sz="2400" dirty="0" smtClean="0"/>
              <a:t>  &amp; </a:t>
            </a:r>
            <a:r>
              <a:rPr lang="en-US" sz="2400" b="1" u="sng" dirty="0" smtClean="0">
                <a:solidFill>
                  <a:srgbClr val="7030A0"/>
                </a:solidFill>
              </a:rPr>
              <a:t>resource</a:t>
            </a:r>
            <a:r>
              <a:rPr lang="en-US" sz="2400" dirty="0" smtClean="0"/>
              <a:t> , which are called as </a:t>
            </a:r>
            <a:r>
              <a:rPr lang="en-US" sz="2400" b="1" dirty="0" smtClean="0">
                <a:solidFill>
                  <a:schemeClr val="accent1"/>
                </a:solidFill>
              </a:rPr>
              <a:t>ROLES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Oracle.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Connect</a:t>
            </a:r>
            <a:r>
              <a:rPr lang="en-US" sz="2400" dirty="0" smtClean="0"/>
              <a:t> permits us to </a:t>
            </a:r>
            <a:r>
              <a:rPr lang="en-US" sz="2400" b="1" dirty="0" smtClean="0">
                <a:solidFill>
                  <a:srgbClr val="00B050"/>
                </a:solidFill>
              </a:rPr>
              <a:t>connect  to the user </a:t>
            </a:r>
            <a:r>
              <a:rPr lang="en-US" sz="2400" dirty="0" smtClean="0"/>
              <a:t>while </a:t>
            </a:r>
            <a:r>
              <a:rPr lang="en-US" sz="2400" b="1" u="sng" dirty="0" smtClean="0">
                <a:solidFill>
                  <a:srgbClr val="7030A0"/>
                </a:solidFill>
              </a:rPr>
              <a:t>resource </a:t>
            </a:r>
            <a:r>
              <a:rPr lang="en-US" sz="2400" dirty="0" smtClean="0"/>
              <a:t>allows us to </a:t>
            </a:r>
            <a:r>
              <a:rPr lang="en-US" sz="2400" b="1" dirty="0" smtClean="0">
                <a:solidFill>
                  <a:srgbClr val="00B050"/>
                </a:solidFill>
              </a:rPr>
              <a:t>execute commands </a:t>
            </a:r>
            <a:r>
              <a:rPr lang="en-US" sz="2400" dirty="0" smtClean="0"/>
              <a:t>like </a:t>
            </a:r>
            <a:r>
              <a:rPr lang="en-US" sz="2400" b="1" dirty="0" smtClean="0">
                <a:solidFill>
                  <a:srgbClr val="C00000"/>
                </a:solidFill>
              </a:rPr>
              <a:t>CREATE TABLE </a:t>
            </a:r>
            <a:r>
              <a:rPr lang="en-US" sz="2400" dirty="0" smtClean="0"/>
              <a:t>etc  from that user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Granting Privileges To The User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granting these roles we must </a:t>
            </a:r>
            <a:r>
              <a:rPr lang="en-US" sz="2400" b="1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00B050"/>
                </a:solidFill>
              </a:rPr>
              <a:t>System</a:t>
            </a:r>
            <a:r>
              <a:rPr lang="en-US" sz="2400" dirty="0" smtClean="0"/>
              <a:t> user and execute the following command: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Grant resource, connect  to </a:t>
            </a:r>
            <a:r>
              <a:rPr lang="en-US" sz="2000" b="1" dirty="0" err="1" smtClean="0">
                <a:solidFill>
                  <a:srgbClr val="C00000"/>
                </a:solidFill>
              </a:rPr>
              <a:t>oraclebatch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will discuss </a:t>
            </a:r>
            <a:r>
              <a:rPr lang="en-US" sz="2400" b="1" dirty="0" smtClean="0">
                <a:solidFill>
                  <a:srgbClr val="0070C0"/>
                </a:solidFill>
              </a:rPr>
              <a:t>every detail </a:t>
            </a:r>
            <a:r>
              <a:rPr lang="en-US" sz="2400" dirty="0" smtClean="0"/>
              <a:t>about </a:t>
            </a:r>
            <a:r>
              <a:rPr lang="en-US" sz="2400" b="1" dirty="0" smtClean="0">
                <a:solidFill>
                  <a:srgbClr val="00B050"/>
                </a:solidFill>
              </a:rPr>
              <a:t>user creation </a:t>
            </a:r>
            <a:r>
              <a:rPr lang="en-US" sz="2400" dirty="0" smtClean="0"/>
              <a:t>in the chapter </a:t>
            </a:r>
            <a:r>
              <a:rPr lang="en-US" sz="2400" b="1" dirty="0" smtClean="0">
                <a:solidFill>
                  <a:srgbClr val="C00000"/>
                </a:solidFill>
              </a:rPr>
              <a:t>DCL commands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CREATE TABLE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b="1" dirty="0" smtClean="0"/>
              <a:t>To create a new table in the database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Create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(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 &lt;data </a:t>
            </a:r>
            <a:r>
              <a:rPr lang="en-US" sz="2000" b="1" dirty="0" err="1" smtClean="0">
                <a:solidFill>
                  <a:srgbClr val="C00000"/>
                </a:solidFill>
              </a:rPr>
              <a:t>tyoe</a:t>
            </a:r>
            <a:r>
              <a:rPr lang="en-US" sz="2000" b="1" dirty="0" smtClean="0">
                <a:solidFill>
                  <a:srgbClr val="C00000"/>
                </a:solidFill>
              </a:rPr>
              <a:t>&gt;(size),. . . . . );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Up Arrow 7"/>
          <p:cNvSpPr/>
          <p:nvPr/>
        </p:nvSpPr>
        <p:spPr>
          <a:xfrm>
            <a:off x="8001024" y="5000636"/>
            <a:ext cx="428628" cy="7858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214678" y="5786454"/>
            <a:ext cx="570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Remember to terminate the command with semi-colon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otherwise Oracle will not run it.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execute the </a:t>
            </a:r>
            <a:r>
              <a:rPr lang="en-US" sz="2400" b="1" dirty="0" smtClean="0">
                <a:solidFill>
                  <a:schemeClr val="accent1"/>
                </a:solidFill>
              </a:rPr>
              <a:t>CREATE TABLE </a:t>
            </a:r>
            <a:r>
              <a:rPr lang="en-US" sz="2400" dirty="0" smtClean="0"/>
              <a:t>command </a:t>
            </a:r>
            <a:r>
              <a:rPr lang="en-US" sz="2400" b="1" dirty="0" smtClean="0">
                <a:solidFill>
                  <a:srgbClr val="7030A0"/>
                </a:solidFill>
              </a:rPr>
              <a:t>login </a:t>
            </a:r>
            <a:r>
              <a:rPr lang="en-US" sz="2400" dirty="0" smtClean="0"/>
              <a:t>to the user 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b="1" dirty="0" smtClean="0">
                <a:solidFill>
                  <a:srgbClr val="00B050"/>
                </a:solidFill>
              </a:rPr>
              <a:t>” </a:t>
            </a:r>
            <a:r>
              <a:rPr lang="en-US" sz="2400" dirty="0" smtClean="0"/>
              <a:t>with the password 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mystudents</a:t>
            </a:r>
            <a:r>
              <a:rPr lang="en-US" sz="2400" b="1" dirty="0" smtClean="0">
                <a:solidFill>
                  <a:srgbClr val="00B050"/>
                </a:solidFill>
              </a:rPr>
              <a:t>” </a:t>
            </a:r>
            <a:r>
              <a:rPr lang="en-US" sz="2400" dirty="0" smtClean="0"/>
              <a:t>and run the following command: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Create Table Students( </a:t>
            </a:r>
            <a:r>
              <a:rPr lang="en-US" sz="2000" b="1" dirty="0" err="1" smtClean="0">
                <a:solidFill>
                  <a:srgbClr val="7030A0"/>
                </a:solidFill>
              </a:rPr>
              <a:t>roll_no</a:t>
            </a:r>
            <a:r>
              <a:rPr lang="en-US" sz="2000" b="1" dirty="0" smtClean="0">
                <a:solidFill>
                  <a:srgbClr val="7030A0"/>
                </a:solidFill>
              </a:rPr>
              <a:t> number(3), </a:t>
            </a:r>
            <a:r>
              <a:rPr lang="en-US" sz="2000" b="1" dirty="0" err="1" smtClean="0">
                <a:solidFill>
                  <a:srgbClr val="7030A0"/>
                </a:solidFill>
              </a:rPr>
              <a:t>s_name</a:t>
            </a:r>
            <a:r>
              <a:rPr lang="en-US" sz="2000" b="1" dirty="0" smtClean="0">
                <a:solidFill>
                  <a:srgbClr val="7030A0"/>
                </a:solidFill>
              </a:rPr>
              <a:t> varchar2(15),dob date);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we 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Table Created</a:t>
            </a:r>
            <a:r>
              <a:rPr lang="en-US" sz="2400" dirty="0" smtClean="0"/>
              <a:t>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4642</TotalTime>
  <Words>479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Today’s Agenda</vt:lpstr>
      <vt:lpstr> The Users Sys &amp; System</vt:lpstr>
      <vt:lpstr> Creating A New User</vt:lpstr>
      <vt:lpstr> Granting Privileges To The User</vt:lpstr>
      <vt:lpstr> Granting Privileges To The User</vt:lpstr>
      <vt:lpstr> Granting Privileges To The User</vt:lpstr>
      <vt:lpstr> DDL Commands</vt:lpstr>
      <vt:lpstr> DDL Commands</vt:lpstr>
      <vt:lpstr> Rules To Remember About  Tables &amp; Columns</vt:lpstr>
      <vt:lpstr> Rules To Remember About  Tables &amp; Columns</vt:lpstr>
      <vt:lpstr> Viewing The Structure  Of The Table</vt:lpstr>
      <vt:lpstr> Viewing The Structure  Of The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396</cp:revision>
  <dcterms:created xsi:type="dcterms:W3CDTF">2015-12-21T13:46:48Z</dcterms:created>
  <dcterms:modified xsi:type="dcterms:W3CDTF">2020-05-29T18:37:27Z</dcterms:modified>
</cp:coreProperties>
</file>