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6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Physical Delete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0070C0"/>
                </a:solidFill>
              </a:rPr>
              <a:t>physically deleting </a:t>
            </a: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column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provides a clause called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DROP</a:t>
            </a:r>
            <a:r>
              <a:rPr lang="en-US" sz="2400" dirty="0" smtClean="0"/>
              <a:t> which can be used with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ALTER TABLE </a:t>
            </a:r>
            <a:r>
              <a:rPr lang="en-US" sz="2400" dirty="0" smtClean="0"/>
              <a:t>command. </a:t>
            </a:r>
          </a:p>
          <a:p>
            <a:endParaRPr lang="en-US" sz="2400" dirty="0" smtClean="0"/>
          </a:p>
          <a:p>
            <a:r>
              <a:rPr lang="en-US" sz="2400" dirty="0" smtClean="0"/>
              <a:t>When this is done </a:t>
            </a:r>
            <a:r>
              <a:rPr lang="en-US" sz="2400" b="1" dirty="0" smtClean="0">
                <a:solidFill>
                  <a:srgbClr val="00B050"/>
                </a:solidFill>
              </a:rPr>
              <a:t>Oracle </a:t>
            </a:r>
            <a:r>
              <a:rPr lang="en-US" sz="2400" dirty="0" smtClean="0"/>
              <a:t>totally </a:t>
            </a:r>
            <a:r>
              <a:rPr lang="en-US" sz="2400" b="1" dirty="0" smtClean="0">
                <a:solidFill>
                  <a:srgbClr val="0070C0"/>
                </a:solidFill>
              </a:rPr>
              <a:t>removes</a:t>
            </a:r>
            <a:r>
              <a:rPr lang="en-US" sz="2400" dirty="0" smtClean="0"/>
              <a:t> the column from the </a:t>
            </a:r>
            <a:r>
              <a:rPr lang="en-US" sz="2400" b="1" dirty="0" smtClean="0">
                <a:solidFill>
                  <a:srgbClr val="0070C0"/>
                </a:solidFill>
              </a:rPr>
              <a:t>table</a:t>
            </a:r>
            <a:r>
              <a:rPr lang="en-US" sz="2400" dirty="0" smtClean="0"/>
              <a:t> along with it’s </a:t>
            </a:r>
            <a:r>
              <a:rPr lang="en-US" sz="2400" b="1" dirty="0" smtClean="0">
                <a:solidFill>
                  <a:srgbClr val="0070C0"/>
                </a:solidFill>
              </a:rPr>
              <a:t>data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However in doing so a lot of </a:t>
            </a:r>
            <a:r>
              <a:rPr lang="en-US" sz="2400" b="1" dirty="0" smtClean="0">
                <a:solidFill>
                  <a:srgbClr val="7030A0"/>
                </a:solidFill>
              </a:rPr>
              <a:t>overhead</a:t>
            </a:r>
            <a:r>
              <a:rPr lang="en-US" sz="2400" dirty="0" smtClean="0"/>
              <a:t> is imposed on </a:t>
            </a:r>
            <a:r>
              <a:rPr lang="en-US" sz="2400" b="1" dirty="0" smtClean="0">
                <a:solidFill>
                  <a:srgbClr val="00B050"/>
                </a:solidFill>
              </a:rPr>
              <a:t>Oracle Engine</a:t>
            </a:r>
            <a:r>
              <a:rPr lang="en-US" sz="2400" dirty="0" smtClean="0"/>
              <a:t> because the </a:t>
            </a:r>
            <a:r>
              <a:rPr lang="en-US" sz="2400" b="1" dirty="0" smtClean="0">
                <a:solidFill>
                  <a:srgbClr val="C00000"/>
                </a:solidFill>
              </a:rPr>
              <a:t>column</a:t>
            </a:r>
            <a:r>
              <a:rPr lang="en-US" sz="2400" dirty="0" smtClean="0"/>
              <a:t> has to be </a:t>
            </a:r>
            <a:r>
              <a:rPr lang="en-US" sz="2400" b="1" dirty="0" smtClean="0">
                <a:solidFill>
                  <a:srgbClr val="7030A0"/>
                </a:solidFill>
              </a:rPr>
              <a:t>removed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chemeClr val="accent1"/>
                </a:solidFill>
              </a:rPr>
              <a:t>free space </a:t>
            </a:r>
            <a:r>
              <a:rPr lang="en-US" sz="2400" dirty="0" smtClean="0"/>
              <a:t>needs to be generated.</a:t>
            </a:r>
          </a:p>
          <a:p>
            <a:endParaRPr lang="en-US" sz="2400" dirty="0" smtClean="0"/>
          </a:p>
          <a:p>
            <a:r>
              <a:rPr lang="en-US" sz="2400" dirty="0" smtClean="0"/>
              <a:t>Moreover , it becomes a </a:t>
            </a:r>
            <a:r>
              <a:rPr lang="en-US" sz="2400" b="1" dirty="0" smtClean="0">
                <a:solidFill>
                  <a:srgbClr val="0070C0"/>
                </a:solidFill>
              </a:rPr>
              <a:t>time consuming activity</a:t>
            </a:r>
            <a:r>
              <a:rPr lang="en-US" sz="2400" dirty="0" smtClean="0"/>
              <a:t> if the </a:t>
            </a:r>
            <a:r>
              <a:rPr lang="en-US" sz="2400" b="1" dirty="0" smtClean="0">
                <a:solidFill>
                  <a:srgbClr val="C00000"/>
                </a:solidFill>
              </a:rPr>
              <a:t>network traffic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chemeClr val="accent1"/>
                </a:solidFill>
              </a:rPr>
              <a:t>too high</a:t>
            </a:r>
            <a:endParaRPr lang="en-US" sz="2400" b="1" u="sng" dirty="0" smtClean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Logical Delete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If due to </a:t>
            </a:r>
            <a:r>
              <a:rPr lang="en-US" sz="2400" b="1" dirty="0" smtClean="0">
                <a:solidFill>
                  <a:srgbClr val="7030A0"/>
                </a:solidFill>
              </a:rPr>
              <a:t>heavy network traffic </a:t>
            </a:r>
            <a:r>
              <a:rPr lang="en-US" sz="2400" dirty="0" smtClean="0"/>
              <a:t>, the </a:t>
            </a:r>
            <a:r>
              <a:rPr lang="en-US" sz="2400" b="1" dirty="0" smtClean="0">
                <a:solidFill>
                  <a:srgbClr val="C00000"/>
                </a:solidFill>
              </a:rPr>
              <a:t>speed of processing data </a:t>
            </a:r>
            <a:r>
              <a:rPr lang="en-US" sz="2400" dirty="0" smtClean="0"/>
              <a:t>becomes slow then rather than deleting the columns physically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recommends us to delete them logically.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To do this we use a clause called </a:t>
            </a:r>
            <a:r>
              <a:rPr lang="en-US" sz="2400" b="1" dirty="0" smtClean="0">
                <a:solidFill>
                  <a:srgbClr val="0070C0"/>
                </a:solidFill>
              </a:rPr>
              <a:t>SET UNUSED </a:t>
            </a:r>
            <a:r>
              <a:rPr lang="en-US" sz="2400" dirty="0" smtClean="0"/>
              <a:t>along with </a:t>
            </a:r>
            <a:r>
              <a:rPr lang="en-US" sz="2400" b="1" dirty="0" smtClean="0">
                <a:solidFill>
                  <a:srgbClr val="0070C0"/>
                </a:solidFill>
              </a:rPr>
              <a:t>ALTER TABLE </a:t>
            </a:r>
            <a:r>
              <a:rPr lang="en-US" sz="2400" dirty="0" smtClean="0"/>
              <a:t>command.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statement marks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one or more columns </a:t>
            </a:r>
            <a:r>
              <a:rPr lang="en-IN" sz="2400" dirty="0" smtClean="0"/>
              <a:t>as </a:t>
            </a:r>
            <a:r>
              <a:rPr lang="en-IN" sz="2400" b="1" dirty="0" smtClean="0">
                <a:solidFill>
                  <a:srgbClr val="7030A0"/>
                </a:solidFill>
              </a:rPr>
              <a:t>unused</a:t>
            </a:r>
            <a:r>
              <a:rPr lang="en-IN" sz="2400" dirty="0" smtClean="0"/>
              <a:t>, but does not actually </a:t>
            </a:r>
            <a:r>
              <a:rPr lang="en-IN" sz="2400" b="1" dirty="0" smtClean="0">
                <a:solidFill>
                  <a:srgbClr val="00B050"/>
                </a:solidFill>
              </a:rPr>
              <a:t>remove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target column data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restore the disk space</a:t>
            </a:r>
            <a:r>
              <a:rPr lang="en-IN" sz="2400" dirty="0" smtClean="0"/>
              <a:t> occupied by these columns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Logical Delete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However, a column that is marked as </a:t>
            </a:r>
            <a:r>
              <a:rPr lang="en-IN" sz="2400" b="1" dirty="0" smtClean="0">
                <a:solidFill>
                  <a:srgbClr val="7030A0"/>
                </a:solidFill>
              </a:rPr>
              <a:t>unused</a:t>
            </a:r>
            <a:r>
              <a:rPr lang="en-IN" sz="2400" dirty="0" smtClean="0"/>
              <a:t> is not displayed in </a:t>
            </a:r>
            <a:r>
              <a:rPr lang="en-IN" sz="2400" b="1" dirty="0" smtClean="0">
                <a:solidFill>
                  <a:srgbClr val="00B050"/>
                </a:solidFill>
              </a:rPr>
              <a:t>queries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0070C0"/>
                </a:solidFill>
              </a:rPr>
              <a:t>DESC</a:t>
            </a:r>
            <a:r>
              <a:rPr lang="en-IN" sz="2400" dirty="0" smtClean="0"/>
              <a:t> command , and its name is </a:t>
            </a:r>
            <a:r>
              <a:rPr lang="en-IN" sz="2400" b="1" dirty="0" smtClean="0">
                <a:solidFill>
                  <a:srgbClr val="C00000"/>
                </a:solidFill>
              </a:rPr>
              <a:t>removed</a:t>
            </a:r>
            <a:r>
              <a:rPr lang="en-IN" sz="2400" dirty="0" smtClean="0"/>
              <a:t> so that a </a:t>
            </a:r>
            <a:r>
              <a:rPr lang="en-IN" sz="2400" b="1" dirty="0" smtClean="0">
                <a:solidFill>
                  <a:srgbClr val="0070C0"/>
                </a:solidFill>
              </a:rPr>
              <a:t>new column </a:t>
            </a:r>
            <a:r>
              <a:rPr lang="en-IN" sz="2400" dirty="0" smtClean="0"/>
              <a:t>can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reuse</a:t>
            </a:r>
            <a:r>
              <a:rPr lang="en-IN" sz="2400" dirty="0" smtClean="0"/>
              <a:t> that name</a:t>
            </a:r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Although from a </a:t>
            </a:r>
            <a:r>
              <a:rPr lang="en-US" sz="2400" b="1" dirty="0" smtClean="0">
                <a:solidFill>
                  <a:srgbClr val="0070C0"/>
                </a:solidFill>
              </a:rPr>
              <a:t>programmer’s point of view </a:t>
            </a:r>
            <a:r>
              <a:rPr lang="en-US" sz="2400" dirty="0" smtClean="0"/>
              <a:t>both the </a:t>
            </a:r>
            <a:r>
              <a:rPr lang="en-US" sz="2400" b="1" dirty="0" smtClean="0">
                <a:solidFill>
                  <a:srgbClr val="C00000"/>
                </a:solidFill>
              </a:rPr>
              <a:t>delete </a:t>
            </a:r>
            <a:r>
              <a:rPr lang="en-US" sz="2400" dirty="0" smtClean="0"/>
              <a:t>have the </a:t>
            </a:r>
            <a:r>
              <a:rPr lang="en-US" sz="2400" b="1" dirty="0" smtClean="0">
                <a:solidFill>
                  <a:srgbClr val="002060"/>
                </a:solidFill>
              </a:rPr>
              <a:t>same effect </a:t>
            </a:r>
            <a:r>
              <a:rPr lang="en-US" sz="2400" dirty="0" smtClean="0"/>
              <a:t>, but for </a:t>
            </a:r>
            <a:r>
              <a:rPr lang="en-US" sz="2400" b="1" dirty="0" smtClean="0">
                <a:solidFill>
                  <a:srgbClr val="00B050"/>
                </a:solidFill>
              </a:rPr>
              <a:t>Oracle </a:t>
            </a:r>
            <a:r>
              <a:rPr lang="en-US" sz="2400" dirty="0" smtClean="0"/>
              <a:t>it is much </a:t>
            </a:r>
            <a:r>
              <a:rPr lang="en-US" sz="2400" b="1" dirty="0" smtClean="0">
                <a:solidFill>
                  <a:srgbClr val="7030A0"/>
                </a:solidFill>
              </a:rPr>
              <a:t>faster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remove a column logically </a:t>
            </a: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chemeClr val="accent1"/>
                </a:solidFill>
              </a:rPr>
              <a:t>no free space </a:t>
            </a:r>
            <a:r>
              <a:rPr lang="en-US" sz="2400" dirty="0" smtClean="0"/>
              <a:t>needs to be generated.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Syntax For Physical Delete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Deleting Single Column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Alter table &lt;</a:t>
            </a:r>
            <a:r>
              <a:rPr lang="en-US" sz="20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000" b="1" dirty="0" smtClean="0">
                <a:solidFill>
                  <a:srgbClr val="C00000"/>
                </a:solidFill>
              </a:rPr>
              <a:t>&gt; drop column &lt;</a:t>
            </a:r>
            <a:r>
              <a:rPr lang="en-US" sz="2000" b="1" dirty="0" err="1" smtClean="0">
                <a:solidFill>
                  <a:srgbClr val="C00000"/>
                </a:solidFill>
              </a:rPr>
              <a:t>column_name</a:t>
            </a:r>
            <a:r>
              <a:rPr lang="en-US" sz="2000" b="1" dirty="0" smtClean="0">
                <a:solidFill>
                  <a:srgbClr val="C00000"/>
                </a:solidFill>
              </a:rPr>
              <a:t>&gt;;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  <a:p>
            <a:pPr lvl="1"/>
            <a:r>
              <a:rPr lang="en-US" sz="1800" b="1" dirty="0" smtClean="0">
                <a:solidFill>
                  <a:srgbClr val="7030A0"/>
                </a:solidFill>
              </a:rPr>
              <a:t>Alter table Students drop column per;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Deleting Multiple Column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Alter table &lt;</a:t>
            </a:r>
            <a:r>
              <a:rPr lang="en-US" sz="20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000" b="1" dirty="0" smtClean="0">
                <a:solidFill>
                  <a:srgbClr val="C00000"/>
                </a:solidFill>
              </a:rPr>
              <a:t>&gt; drop (&lt;column_name1&gt;,&lt;column_name2&gt;..);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  <a:p>
            <a:pPr lvl="1"/>
            <a:r>
              <a:rPr lang="en-US" sz="1800" b="1" dirty="0" smtClean="0">
                <a:solidFill>
                  <a:srgbClr val="7030A0"/>
                </a:solidFill>
              </a:rPr>
              <a:t>Alter table Students drop (</a:t>
            </a:r>
            <a:r>
              <a:rPr lang="en-US" sz="1800" b="1" dirty="0" err="1" smtClean="0">
                <a:solidFill>
                  <a:srgbClr val="7030A0"/>
                </a:solidFill>
              </a:rPr>
              <a:t>s_name,dob</a:t>
            </a:r>
            <a:r>
              <a:rPr lang="en-US" sz="1800" b="1" dirty="0" smtClean="0">
                <a:solidFill>
                  <a:srgbClr val="7030A0"/>
                </a:solidFill>
              </a:rPr>
              <a:t>);</a:t>
            </a:r>
          </a:p>
          <a:p>
            <a:pPr lvl="1">
              <a:buNone/>
            </a:pPr>
            <a:endParaRPr lang="en-US" sz="19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Syntax For Logical Delete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Deleting Single Column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Alter table &lt;</a:t>
            </a:r>
            <a:r>
              <a:rPr lang="en-US" sz="20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000" b="1" dirty="0" smtClean="0">
                <a:solidFill>
                  <a:srgbClr val="C00000"/>
                </a:solidFill>
              </a:rPr>
              <a:t>&gt; set unused column &lt;</a:t>
            </a:r>
            <a:r>
              <a:rPr lang="en-US" sz="2000" b="1" dirty="0" err="1" smtClean="0">
                <a:solidFill>
                  <a:srgbClr val="C00000"/>
                </a:solidFill>
              </a:rPr>
              <a:t>column_name</a:t>
            </a:r>
            <a:r>
              <a:rPr lang="en-US" sz="2000" b="1" dirty="0" smtClean="0">
                <a:solidFill>
                  <a:srgbClr val="C00000"/>
                </a:solidFill>
              </a:rPr>
              <a:t>&gt;;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  <a:p>
            <a:pPr lvl="1"/>
            <a:r>
              <a:rPr lang="en-US" sz="1800" b="1" dirty="0" smtClean="0">
                <a:solidFill>
                  <a:srgbClr val="7030A0"/>
                </a:solidFill>
              </a:rPr>
              <a:t>Alter table Students set unused  column per;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Deleting Multiple Column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Alter table &lt;</a:t>
            </a:r>
            <a:r>
              <a:rPr lang="en-US" sz="20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000" b="1" dirty="0" smtClean="0">
                <a:solidFill>
                  <a:srgbClr val="C00000"/>
                </a:solidFill>
              </a:rPr>
              <a:t>&gt; set unused (&lt;column_name1&gt;,&lt;column_name2&gt;..);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  <a:p>
            <a:pPr lvl="1"/>
            <a:r>
              <a:rPr lang="en-US" sz="1800" b="1" dirty="0" smtClean="0">
                <a:solidFill>
                  <a:srgbClr val="7030A0"/>
                </a:solidFill>
              </a:rPr>
              <a:t>Alter table Students set unused (</a:t>
            </a:r>
            <a:r>
              <a:rPr lang="en-US" sz="1800" b="1" dirty="0" err="1" smtClean="0">
                <a:solidFill>
                  <a:srgbClr val="7030A0"/>
                </a:solidFill>
              </a:rPr>
              <a:t>s_name,dob</a:t>
            </a:r>
            <a:r>
              <a:rPr lang="en-US" sz="1800" b="1" dirty="0" smtClean="0">
                <a:solidFill>
                  <a:srgbClr val="7030A0"/>
                </a:solidFill>
              </a:rPr>
              <a:t>);</a:t>
            </a:r>
          </a:p>
          <a:p>
            <a:pPr lvl="1">
              <a:buNone/>
            </a:pPr>
            <a:endParaRPr lang="en-US" sz="19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For Completely Removing</a:t>
            </a:r>
            <a:br>
              <a:rPr lang="en-US" sz="2800" b="1" dirty="0" smtClean="0"/>
            </a:br>
            <a:r>
              <a:rPr lang="en-US" sz="2800" b="1" dirty="0" smtClean="0"/>
              <a:t>Logically Deleted Columns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Once we have executed the </a:t>
            </a:r>
            <a:r>
              <a:rPr lang="en-IN" sz="2400" b="1" dirty="0" smtClean="0">
                <a:solidFill>
                  <a:srgbClr val="0070C0"/>
                </a:solidFill>
              </a:rPr>
              <a:t>SET UNUSED </a:t>
            </a:r>
            <a:r>
              <a:rPr lang="en-IN" sz="2400" dirty="0" smtClean="0"/>
              <a:t>statement, the column is no longer </a:t>
            </a:r>
            <a:r>
              <a:rPr lang="en-IN" sz="2400" b="1" dirty="0" smtClean="0">
                <a:solidFill>
                  <a:srgbClr val="C00000"/>
                </a:solidFill>
              </a:rPr>
              <a:t>visible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7030A0"/>
                </a:solidFill>
              </a:rPr>
              <a:t>accessing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During the </a:t>
            </a:r>
            <a:r>
              <a:rPr lang="en-IN" sz="2400" b="1" dirty="0" smtClean="0">
                <a:solidFill>
                  <a:srgbClr val="0070C0"/>
                </a:solidFill>
              </a:rPr>
              <a:t>off-peak hours</a:t>
            </a:r>
            <a:r>
              <a:rPr lang="en-IN" sz="2400" dirty="0" smtClean="0"/>
              <a:t>, we can </a:t>
            </a:r>
            <a:r>
              <a:rPr lang="en-IN" sz="2400" b="1" dirty="0" smtClean="0">
                <a:solidFill>
                  <a:srgbClr val="C00000"/>
                </a:solidFill>
              </a:rPr>
              <a:t>drop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unused columns </a:t>
            </a:r>
            <a:r>
              <a:rPr lang="en-IN" sz="2400" dirty="0" smtClean="0"/>
              <a:t>physically using the following statement:</a:t>
            </a:r>
          </a:p>
          <a:p>
            <a:endParaRPr lang="en-IN" sz="2400" b="1" dirty="0" smtClean="0"/>
          </a:p>
          <a:p>
            <a:pPr lvl="1"/>
            <a:r>
              <a:rPr lang="en-IN" sz="2000" b="1" dirty="0" smtClean="0">
                <a:solidFill>
                  <a:srgbClr val="C00000"/>
                </a:solidFill>
              </a:rPr>
              <a:t>ALTER TABLE &lt;</a:t>
            </a:r>
            <a:r>
              <a:rPr lang="en-IN" sz="2000" b="1" dirty="0" err="1" smtClean="0">
                <a:solidFill>
                  <a:srgbClr val="C00000"/>
                </a:solidFill>
              </a:rPr>
              <a:t>table_name</a:t>
            </a:r>
            <a:r>
              <a:rPr lang="en-IN" sz="2000" b="1" dirty="0" smtClean="0">
                <a:solidFill>
                  <a:srgbClr val="C00000"/>
                </a:solidFill>
              </a:rPr>
              <a:t>&gt; DROP UNUSED COLUMNS;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Alter table Students drop unused columns;</a:t>
            </a:r>
          </a:p>
          <a:p>
            <a:pPr lvl="1">
              <a:buNone/>
            </a:pPr>
            <a:endParaRPr lang="en-US" sz="2000" b="1" u="sng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Renaming A Column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From </a:t>
            </a:r>
            <a:r>
              <a:rPr lang="en-US" sz="2400" b="1" dirty="0" smtClean="0">
                <a:solidFill>
                  <a:schemeClr val="accent1"/>
                </a:solidFill>
              </a:rPr>
              <a:t>Oracle 9i </a:t>
            </a:r>
            <a:r>
              <a:rPr lang="en-US" sz="2400" dirty="0" smtClean="0"/>
              <a:t>onwards ,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lets us </a:t>
            </a:r>
            <a:r>
              <a:rPr lang="en-IN" sz="2400" b="1" dirty="0" smtClean="0">
                <a:solidFill>
                  <a:srgbClr val="7030A0"/>
                </a:solidFill>
              </a:rPr>
              <a:t>rename</a:t>
            </a:r>
            <a:r>
              <a:rPr lang="en-IN" sz="2400" dirty="0" smtClean="0"/>
              <a:t> existing columns in a table.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this we can use the </a:t>
            </a:r>
            <a:r>
              <a:rPr lang="en-IN" sz="2400" b="1" dirty="0" smtClean="0">
                <a:solidFill>
                  <a:srgbClr val="C00000"/>
                </a:solidFill>
              </a:rPr>
              <a:t>RENAME COLUMN</a:t>
            </a:r>
            <a:r>
              <a:rPr lang="en-IN" sz="2400" dirty="0" smtClean="0"/>
              <a:t> clause of the </a:t>
            </a:r>
            <a:r>
              <a:rPr lang="en-IN" sz="2400" b="1" dirty="0" smtClean="0">
                <a:solidFill>
                  <a:srgbClr val="0070C0"/>
                </a:solidFill>
              </a:rPr>
              <a:t>ALTER TABLE </a:t>
            </a:r>
            <a:r>
              <a:rPr lang="en-IN" sz="2400" dirty="0" smtClean="0"/>
              <a:t>statement to </a:t>
            </a:r>
            <a:r>
              <a:rPr lang="en-IN" sz="2400" b="1" dirty="0" smtClean="0">
                <a:solidFill>
                  <a:srgbClr val="7030A0"/>
                </a:solidFill>
              </a:rPr>
              <a:t>rename</a:t>
            </a:r>
            <a:r>
              <a:rPr lang="en-IN" sz="2400" dirty="0" smtClean="0"/>
              <a:t> a column.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new name </a:t>
            </a:r>
            <a:r>
              <a:rPr lang="en-IN" sz="2400" dirty="0" smtClean="0"/>
              <a:t>must not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conflict </a:t>
            </a:r>
            <a:r>
              <a:rPr lang="en-IN" sz="2400" dirty="0" smtClean="0"/>
              <a:t>with the name of any </a:t>
            </a:r>
            <a:r>
              <a:rPr lang="en-IN" sz="2400" b="1" dirty="0" smtClean="0">
                <a:solidFill>
                  <a:srgbClr val="0070C0"/>
                </a:solidFill>
              </a:rPr>
              <a:t>existing column</a:t>
            </a:r>
            <a:r>
              <a:rPr lang="en-IN" sz="2400" dirty="0" smtClean="0"/>
              <a:t> in the table</a:t>
            </a:r>
            <a:endParaRPr lang="en-US" sz="2400" dirty="0" smtClean="0"/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Renaming A Column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Alter table &lt;</a:t>
            </a:r>
            <a:r>
              <a:rPr lang="en-US" sz="20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000" b="1" dirty="0" smtClean="0">
                <a:solidFill>
                  <a:srgbClr val="C00000"/>
                </a:solidFill>
              </a:rPr>
              <a:t>&gt; rename column &lt;</a:t>
            </a:r>
            <a:r>
              <a:rPr lang="en-US" sz="2000" b="1" dirty="0" err="1" smtClean="0">
                <a:solidFill>
                  <a:srgbClr val="C00000"/>
                </a:solidFill>
              </a:rPr>
              <a:t>old_name</a:t>
            </a:r>
            <a:r>
              <a:rPr lang="en-US" sz="2000" b="1" dirty="0" smtClean="0">
                <a:solidFill>
                  <a:srgbClr val="C00000"/>
                </a:solidFill>
              </a:rPr>
              <a:t>&gt; to &lt;</a:t>
            </a:r>
            <a:r>
              <a:rPr lang="en-US" sz="2000" b="1" dirty="0" err="1" smtClean="0">
                <a:solidFill>
                  <a:srgbClr val="C00000"/>
                </a:solidFill>
              </a:rPr>
              <a:t>new_name</a:t>
            </a:r>
            <a:r>
              <a:rPr lang="en-US" sz="2000" b="1" dirty="0" smtClean="0">
                <a:solidFill>
                  <a:srgbClr val="C00000"/>
                </a:solidFill>
              </a:rPr>
              <a:t>&gt;; </a:t>
            </a:r>
            <a:endParaRPr lang="en-US" sz="2000" dirty="0" smtClean="0">
              <a:solidFill>
                <a:srgbClr val="C00000"/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Alter table Students rename column </a:t>
            </a:r>
            <a:r>
              <a:rPr lang="en-US" sz="2000" b="1" dirty="0" err="1" smtClean="0">
                <a:solidFill>
                  <a:srgbClr val="7030A0"/>
                </a:solidFill>
              </a:rPr>
              <a:t>roll_no</a:t>
            </a:r>
            <a:r>
              <a:rPr lang="en-US" sz="2000" b="1" dirty="0" smtClean="0">
                <a:solidFill>
                  <a:srgbClr val="7030A0"/>
                </a:solidFill>
              </a:rPr>
              <a:t> to </a:t>
            </a:r>
            <a:r>
              <a:rPr lang="en-US" sz="2000" b="1" dirty="0" err="1" smtClean="0">
                <a:solidFill>
                  <a:srgbClr val="7030A0"/>
                </a:solidFill>
              </a:rPr>
              <a:t>std_id</a:t>
            </a:r>
            <a:r>
              <a:rPr lang="en-US" sz="2000" b="1" dirty="0" smtClean="0">
                <a:solidFill>
                  <a:srgbClr val="7030A0"/>
                </a:solidFill>
              </a:rPr>
              <a:t>;</a:t>
            </a:r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We cannot rename multiple columns in one single command. For each column the command needs to be  executed separately.</a:t>
            </a:r>
            <a:endParaRPr lang="en-US" sz="1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Renaming A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provides us </a:t>
            </a:r>
            <a:r>
              <a:rPr lang="en-US" sz="2400" b="1" dirty="0" smtClean="0">
                <a:solidFill>
                  <a:srgbClr val="C00000"/>
                </a:solidFill>
              </a:rPr>
              <a:t>2 ways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0070C0"/>
                </a:solidFill>
              </a:rPr>
              <a:t>rename</a:t>
            </a:r>
            <a:r>
              <a:rPr lang="en-US" sz="2400" dirty="0" smtClean="0"/>
              <a:t> a table:</a:t>
            </a:r>
          </a:p>
          <a:p>
            <a:endParaRPr lang="en-US" sz="2400" dirty="0" smtClean="0"/>
          </a:p>
          <a:p>
            <a:pPr lvl="1"/>
            <a:r>
              <a:rPr lang="en-US" sz="2000" b="1" dirty="0" smtClean="0"/>
              <a:t>Using the </a:t>
            </a:r>
            <a:r>
              <a:rPr lang="en-US" sz="2000" b="1" dirty="0" smtClean="0">
                <a:solidFill>
                  <a:srgbClr val="0070C0"/>
                </a:solidFill>
              </a:rPr>
              <a:t>RENAME</a:t>
            </a:r>
            <a:r>
              <a:rPr lang="en-US" sz="2000" b="1" dirty="0" smtClean="0"/>
              <a:t> clause with </a:t>
            </a:r>
            <a:r>
              <a:rPr lang="en-US" sz="2000" b="1" dirty="0" smtClean="0">
                <a:solidFill>
                  <a:srgbClr val="0070C0"/>
                </a:solidFill>
              </a:rPr>
              <a:t>ALTER ABLE </a:t>
            </a:r>
            <a:r>
              <a:rPr lang="en-US" sz="2000" b="1" dirty="0" smtClean="0"/>
              <a:t>command</a:t>
            </a:r>
          </a:p>
          <a:p>
            <a:pPr lvl="1"/>
            <a:endParaRPr lang="en-US" sz="2000" b="1" dirty="0" smtClean="0"/>
          </a:p>
          <a:p>
            <a:pPr lvl="1"/>
            <a:r>
              <a:rPr lang="en-US" sz="2000" b="1" dirty="0" smtClean="0"/>
              <a:t>Using the </a:t>
            </a:r>
            <a:r>
              <a:rPr lang="en-US" sz="2000" b="1" dirty="0" smtClean="0">
                <a:solidFill>
                  <a:srgbClr val="0070C0"/>
                </a:solidFill>
              </a:rPr>
              <a:t>RENAME TABLE </a:t>
            </a:r>
            <a:r>
              <a:rPr lang="en-US" sz="2000" b="1" dirty="0" smtClean="0"/>
              <a:t>command</a:t>
            </a:r>
          </a:p>
          <a:p>
            <a:endParaRPr lang="en-US" sz="20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0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b="1" u="sng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Alter  Table Students </a:t>
            </a:r>
            <a:r>
              <a:rPr lang="en-US" sz="2000" b="1" dirty="0" smtClean="0">
                <a:solidFill>
                  <a:srgbClr val="00B050"/>
                </a:solidFill>
              </a:rPr>
              <a:t>Rename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To</a:t>
            </a:r>
            <a:r>
              <a:rPr lang="en-US" sz="2000" b="1" dirty="0" smtClean="0">
                <a:solidFill>
                  <a:srgbClr val="7030A0"/>
                </a:solidFill>
              </a:rPr>
              <a:t> Scholars;</a:t>
            </a:r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00B050"/>
                </a:solidFill>
              </a:rPr>
              <a:t>Rename Table </a:t>
            </a:r>
            <a:r>
              <a:rPr lang="en-US" sz="2000" b="1" dirty="0" smtClean="0">
                <a:solidFill>
                  <a:srgbClr val="7030A0"/>
                </a:solidFill>
              </a:rPr>
              <a:t>Students </a:t>
            </a:r>
            <a:r>
              <a:rPr lang="en-US" sz="2000" b="1" dirty="0" smtClean="0">
                <a:solidFill>
                  <a:srgbClr val="00B050"/>
                </a:solidFill>
              </a:rPr>
              <a:t>To</a:t>
            </a:r>
            <a:r>
              <a:rPr lang="en-US" sz="2000" b="1" dirty="0" smtClean="0">
                <a:solidFill>
                  <a:srgbClr val="7030A0"/>
                </a:solidFill>
              </a:rPr>
              <a:t> Scholars;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The ALTER TABLE Command</a:t>
            </a:r>
            <a:endParaRPr lang="en-US" sz="2900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Uses Of ALTER TABLE Command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Adding /  Modifying Columns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Deleting Columns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Rename Column/ Table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DDL Commands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Command Name </a:t>
            </a:r>
            <a:r>
              <a:rPr lang="en-IN" sz="2400" dirty="0" smtClean="0"/>
              <a:t>: </a:t>
            </a:r>
            <a:r>
              <a:rPr lang="en-IN" sz="2400" b="1" dirty="0" smtClean="0"/>
              <a:t>ALTER TABLE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Purpose :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ALTER TABLE </a:t>
            </a:r>
            <a:r>
              <a:rPr lang="en-US" sz="2400" dirty="0" smtClean="0"/>
              <a:t>command is used to make structural changes to the </a:t>
            </a:r>
            <a:r>
              <a:rPr lang="en-US" sz="2400" b="1" dirty="0" smtClean="0">
                <a:solidFill>
                  <a:srgbClr val="7030A0"/>
                </a:solidFill>
              </a:rPr>
              <a:t>TABLE</a:t>
            </a:r>
            <a:r>
              <a:rPr lang="en-US" sz="2400" dirty="0" smtClean="0"/>
              <a:t>. The term structural changes means :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</a:rPr>
              <a:t>Adding</a:t>
            </a:r>
            <a:r>
              <a:rPr lang="en-US" sz="2000" b="1" dirty="0" smtClean="0"/>
              <a:t> new columns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</a:rPr>
              <a:t>Modifying</a:t>
            </a:r>
            <a:r>
              <a:rPr lang="en-US" sz="2000" b="1" dirty="0" smtClean="0"/>
              <a:t> existing columns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</a:rPr>
              <a:t>Removing</a:t>
            </a:r>
            <a:r>
              <a:rPr lang="en-US" sz="2000" b="1" dirty="0" smtClean="0"/>
              <a:t> columns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</a:rPr>
              <a:t>Renaming</a:t>
            </a:r>
            <a:r>
              <a:rPr lang="en-US" sz="2000" b="1" dirty="0" smtClean="0"/>
              <a:t> columns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</a:rPr>
              <a:t>Renaming</a:t>
            </a:r>
            <a:r>
              <a:rPr lang="en-US" sz="2000" b="1" dirty="0" smtClean="0"/>
              <a:t> table</a:t>
            </a:r>
            <a:endParaRPr lang="en-US" sz="20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Adding New Column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7030A0"/>
                </a:solidFill>
              </a:rPr>
              <a:t>add</a:t>
            </a:r>
            <a:r>
              <a:rPr lang="en-US" sz="2400" dirty="0" smtClean="0"/>
              <a:t> a new column to the table we use the </a:t>
            </a:r>
            <a:r>
              <a:rPr lang="en-US" sz="2400" b="1" dirty="0" smtClean="0">
                <a:solidFill>
                  <a:srgbClr val="00B050"/>
                </a:solidFill>
              </a:rPr>
              <a:t>add</a:t>
            </a:r>
            <a:r>
              <a:rPr lang="en-US" sz="2400" dirty="0" smtClean="0"/>
              <a:t> clause with the </a:t>
            </a:r>
            <a:r>
              <a:rPr lang="en-US" sz="2400" b="1" dirty="0" smtClean="0">
                <a:solidFill>
                  <a:srgbClr val="C00000"/>
                </a:solidFill>
              </a:rPr>
              <a:t>ALTER TABLE </a:t>
            </a:r>
            <a:r>
              <a:rPr lang="en-US" sz="2400" dirty="0" smtClean="0"/>
              <a:t>command,.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Alter table &lt;</a:t>
            </a:r>
            <a:r>
              <a:rPr lang="en-US" sz="20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000" b="1" dirty="0" smtClean="0">
                <a:solidFill>
                  <a:srgbClr val="C00000"/>
                </a:solidFill>
              </a:rPr>
              <a:t>&gt; add(&lt;</a:t>
            </a:r>
            <a:r>
              <a:rPr lang="en-US" sz="2000" b="1" dirty="0" err="1" smtClean="0">
                <a:solidFill>
                  <a:srgbClr val="C00000"/>
                </a:solidFill>
              </a:rPr>
              <a:t>col_name</a:t>
            </a:r>
            <a:r>
              <a:rPr lang="en-US" sz="2000" b="1" dirty="0" smtClean="0">
                <a:solidFill>
                  <a:srgbClr val="C00000"/>
                </a:solidFill>
              </a:rPr>
              <a:t>&gt; &lt;data type&gt;(size),. . .);</a:t>
            </a:r>
            <a:endParaRPr lang="en-US" sz="1900" dirty="0" smtClean="0">
              <a:solidFill>
                <a:srgbClr val="C00000"/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Alter table Students add(per number(5,3));</a:t>
            </a:r>
            <a:endParaRPr lang="en-US" sz="1900" dirty="0" smtClean="0"/>
          </a:p>
          <a:p>
            <a:endParaRPr lang="en-US" sz="2400" dirty="0" smtClean="0"/>
          </a:p>
          <a:p>
            <a:r>
              <a:rPr lang="en-US" sz="2400" dirty="0" smtClean="0"/>
              <a:t>If everything is </a:t>
            </a:r>
            <a:r>
              <a:rPr lang="en-US" sz="2400" b="1" dirty="0" smtClean="0">
                <a:solidFill>
                  <a:srgbClr val="00B050"/>
                </a:solidFill>
              </a:rPr>
              <a:t>OK</a:t>
            </a:r>
            <a:r>
              <a:rPr lang="en-US" sz="2400" dirty="0" smtClean="0"/>
              <a:t> we will get the </a:t>
            </a:r>
            <a:r>
              <a:rPr lang="en-US" sz="2400" b="1" dirty="0" smtClean="0">
                <a:solidFill>
                  <a:srgbClr val="0070C0"/>
                </a:solidFill>
              </a:rPr>
              <a:t>acknowledgement</a:t>
            </a:r>
            <a:r>
              <a:rPr lang="en-US" sz="2400" dirty="0" smtClean="0"/>
              <a:t> from </a:t>
            </a:r>
            <a:r>
              <a:rPr lang="en-US" sz="2400" b="1" dirty="0" smtClean="0">
                <a:solidFill>
                  <a:srgbClr val="00B050"/>
                </a:solidFill>
              </a:rPr>
              <a:t>Oracle </a:t>
            </a: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7030A0"/>
                </a:solidFill>
              </a:rPr>
              <a:t>Table Altered </a:t>
            </a:r>
            <a:r>
              <a:rPr lang="en-US" sz="2400" dirty="0" smtClean="0"/>
              <a:t>and the new column will be added at the end.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Viewing The Structure </a:t>
            </a:r>
            <a:br>
              <a:rPr lang="en-US" sz="2800" b="1" dirty="0" smtClean="0"/>
            </a:br>
            <a:r>
              <a:rPr lang="en-US" sz="2800" b="1" dirty="0" smtClean="0"/>
              <a:t>Of The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7030A0"/>
                </a:solidFill>
              </a:rPr>
              <a:t>verify</a:t>
            </a:r>
            <a:r>
              <a:rPr lang="en-US" sz="2400" dirty="0" smtClean="0"/>
              <a:t> the adding of new column we can again execute the </a:t>
            </a:r>
            <a:r>
              <a:rPr lang="en-US" sz="2400" b="1" dirty="0" smtClean="0">
                <a:solidFill>
                  <a:schemeClr val="accent1"/>
                </a:solidFill>
              </a:rPr>
              <a:t>DESC </a:t>
            </a:r>
            <a:r>
              <a:rPr lang="en-US" sz="2400" dirty="0" smtClean="0"/>
              <a:t>Command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</a:rPr>
              <a:t>Desc</a:t>
            </a:r>
            <a:r>
              <a:rPr lang="en-US" sz="2000" b="1" dirty="0" smtClean="0">
                <a:solidFill>
                  <a:srgbClr val="7030A0"/>
                </a:solidFill>
              </a:rPr>
              <a:t> Students;</a:t>
            </a:r>
            <a:endParaRPr lang="en-US" sz="1900" dirty="0" smtClean="0"/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Output:</a:t>
            </a:r>
          </a:p>
          <a:p>
            <a:pPr lvl="1"/>
            <a:r>
              <a:rPr lang="en-US" sz="2000" b="1" u="sng" dirty="0" smtClean="0">
                <a:solidFill>
                  <a:srgbClr val="7030A0"/>
                </a:solidFill>
              </a:rPr>
              <a:t>Name</a:t>
            </a:r>
            <a:r>
              <a:rPr lang="en-US" sz="2000" b="1" dirty="0" smtClean="0">
                <a:solidFill>
                  <a:srgbClr val="7030A0"/>
                </a:solidFill>
              </a:rPr>
              <a:t>			</a:t>
            </a:r>
            <a:r>
              <a:rPr lang="en-US" sz="2000" b="1" u="sng" dirty="0" smtClean="0">
                <a:solidFill>
                  <a:srgbClr val="7030A0"/>
                </a:solidFill>
              </a:rPr>
              <a:t>Null?</a:t>
            </a:r>
            <a:r>
              <a:rPr lang="en-US" sz="2000" b="1" dirty="0" smtClean="0">
                <a:solidFill>
                  <a:srgbClr val="7030A0"/>
                </a:solidFill>
              </a:rPr>
              <a:t>			</a:t>
            </a:r>
            <a:r>
              <a:rPr lang="en-US" sz="2000" b="1" u="sng" dirty="0" smtClean="0">
                <a:solidFill>
                  <a:srgbClr val="7030A0"/>
                </a:solidFill>
              </a:rPr>
              <a:t>Type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ROLL_NO						NUMBER(3)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S_NAME						VARCHAR2(15)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DOB						DATE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</a:rPr>
              <a:t>PER</a:t>
            </a:r>
            <a:r>
              <a:rPr lang="en-US" sz="2000" b="1" dirty="0" smtClean="0">
                <a:solidFill>
                  <a:srgbClr val="7030A0"/>
                </a:solidFill>
              </a:rPr>
              <a:t>						</a:t>
            </a:r>
            <a:r>
              <a:rPr lang="en-US" sz="2000" b="1" dirty="0" smtClean="0">
                <a:solidFill>
                  <a:srgbClr val="00B050"/>
                </a:solidFill>
              </a:rPr>
              <a:t>NUMBER(5,3)</a:t>
            </a:r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endParaRPr lang="en-US" sz="19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Modifying  Existing Column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word </a:t>
            </a:r>
            <a:r>
              <a:rPr lang="en-US" sz="2400" b="1" u="sng" dirty="0" smtClean="0">
                <a:solidFill>
                  <a:schemeClr val="accent1"/>
                </a:solidFill>
              </a:rPr>
              <a:t>modification</a:t>
            </a:r>
            <a:r>
              <a:rPr lang="en-US" sz="2400" dirty="0" smtClean="0"/>
              <a:t> means the </a:t>
            </a:r>
            <a:r>
              <a:rPr lang="en-US" sz="2400" b="1" dirty="0" smtClean="0">
                <a:solidFill>
                  <a:srgbClr val="C00000"/>
                </a:solidFill>
              </a:rPr>
              <a:t>following two </a:t>
            </a:r>
            <a:r>
              <a:rPr lang="en-US" sz="2400" dirty="0" smtClean="0"/>
              <a:t>things: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</a:rPr>
              <a:t>Increasing </a:t>
            </a:r>
            <a:r>
              <a:rPr lang="en-US" sz="2000" b="1" dirty="0" smtClean="0"/>
              <a:t>or </a:t>
            </a:r>
            <a:r>
              <a:rPr lang="en-US" sz="2000" b="1" dirty="0" smtClean="0">
                <a:solidFill>
                  <a:srgbClr val="00B050"/>
                </a:solidFill>
              </a:rPr>
              <a:t>decreasing</a:t>
            </a:r>
            <a:r>
              <a:rPr lang="en-US" sz="2000" b="1" dirty="0" smtClean="0"/>
              <a:t> the </a:t>
            </a:r>
            <a:r>
              <a:rPr lang="en-US" sz="2000" b="1" dirty="0" smtClean="0">
                <a:solidFill>
                  <a:srgbClr val="C00000"/>
                </a:solidFill>
              </a:rPr>
              <a:t>size</a:t>
            </a:r>
            <a:r>
              <a:rPr lang="en-US" sz="2000" b="1" dirty="0" smtClean="0"/>
              <a:t> of the </a:t>
            </a:r>
            <a:r>
              <a:rPr lang="en-US" sz="2000" b="1" dirty="0" smtClean="0">
                <a:solidFill>
                  <a:srgbClr val="7030A0"/>
                </a:solidFill>
              </a:rPr>
              <a:t>column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</a:rPr>
              <a:t>Changing</a:t>
            </a:r>
            <a:r>
              <a:rPr lang="en-US" sz="2000" b="1" dirty="0" smtClean="0"/>
              <a:t> the data type of the </a:t>
            </a:r>
            <a:r>
              <a:rPr lang="en-US" sz="2000" b="1" dirty="0" smtClean="0">
                <a:solidFill>
                  <a:srgbClr val="7030A0"/>
                </a:solidFill>
              </a:rPr>
              <a:t>column</a:t>
            </a:r>
          </a:p>
          <a:p>
            <a:pPr lvl="1"/>
            <a:endParaRPr lang="en-US" sz="1900" dirty="0" smtClean="0"/>
          </a:p>
          <a:p>
            <a:r>
              <a:rPr lang="en-US" sz="2400" dirty="0" smtClean="0"/>
              <a:t>Following are the rules we must follow when </a:t>
            </a:r>
            <a:r>
              <a:rPr lang="en-US" sz="2400" b="1" dirty="0" smtClean="0">
                <a:solidFill>
                  <a:schemeClr val="accent1"/>
                </a:solidFill>
              </a:rPr>
              <a:t>modifying</a:t>
            </a:r>
            <a:r>
              <a:rPr lang="en-US" sz="2400" dirty="0" smtClean="0"/>
              <a:t> the columns:</a:t>
            </a:r>
          </a:p>
          <a:p>
            <a:pPr lvl="1"/>
            <a:r>
              <a:rPr lang="en-US" sz="1900" b="1" dirty="0" smtClean="0">
                <a:solidFill>
                  <a:srgbClr val="00B050"/>
                </a:solidFill>
              </a:rPr>
              <a:t>Increasing</a:t>
            </a:r>
            <a:r>
              <a:rPr lang="en-US" sz="1900" b="1" dirty="0" smtClean="0"/>
              <a:t> the </a:t>
            </a:r>
            <a:r>
              <a:rPr lang="en-US" sz="1900" b="1" dirty="0" smtClean="0">
                <a:solidFill>
                  <a:srgbClr val="C00000"/>
                </a:solidFill>
              </a:rPr>
              <a:t>size</a:t>
            </a:r>
            <a:r>
              <a:rPr lang="en-US" sz="1900" b="1" dirty="0" smtClean="0"/>
              <a:t> of the </a:t>
            </a:r>
            <a:r>
              <a:rPr lang="en-US" sz="1900" b="1" dirty="0" smtClean="0">
                <a:solidFill>
                  <a:srgbClr val="7030A0"/>
                </a:solidFill>
              </a:rPr>
              <a:t>column</a:t>
            </a:r>
            <a:r>
              <a:rPr lang="en-US" sz="1900" b="1" dirty="0" smtClean="0"/>
              <a:t> is </a:t>
            </a:r>
            <a:r>
              <a:rPr lang="en-US" sz="1900" b="1" dirty="0" smtClean="0">
                <a:solidFill>
                  <a:srgbClr val="00B050"/>
                </a:solidFill>
              </a:rPr>
              <a:t>always allowed</a:t>
            </a:r>
          </a:p>
          <a:p>
            <a:pPr lvl="1"/>
            <a:r>
              <a:rPr lang="en-US" sz="1900" b="1" dirty="0" smtClean="0">
                <a:solidFill>
                  <a:srgbClr val="00B050"/>
                </a:solidFill>
              </a:rPr>
              <a:t>Decreasing</a:t>
            </a:r>
            <a:r>
              <a:rPr lang="en-US" sz="1900" b="1" dirty="0" smtClean="0"/>
              <a:t> the </a:t>
            </a:r>
            <a:r>
              <a:rPr lang="en-US" sz="1900" b="1" dirty="0" smtClean="0">
                <a:solidFill>
                  <a:srgbClr val="C00000"/>
                </a:solidFill>
              </a:rPr>
              <a:t>size</a:t>
            </a:r>
            <a:r>
              <a:rPr lang="en-US" sz="1900" b="1" dirty="0" smtClean="0"/>
              <a:t> of the columns of </a:t>
            </a:r>
            <a:r>
              <a:rPr lang="en-US" sz="1900" b="1" dirty="0" smtClean="0">
                <a:solidFill>
                  <a:srgbClr val="0070C0"/>
                </a:solidFill>
              </a:rPr>
              <a:t>NUMBER</a:t>
            </a:r>
            <a:r>
              <a:rPr lang="en-US" sz="1900" b="1" dirty="0" smtClean="0"/>
              <a:t> and </a:t>
            </a:r>
            <a:r>
              <a:rPr lang="en-US" sz="1900" b="1" dirty="0" smtClean="0">
                <a:solidFill>
                  <a:srgbClr val="0070C0"/>
                </a:solidFill>
              </a:rPr>
              <a:t>CHAR</a:t>
            </a:r>
            <a:r>
              <a:rPr lang="en-US" sz="1900" b="1" dirty="0" smtClean="0"/>
              <a:t> data types is </a:t>
            </a:r>
            <a:r>
              <a:rPr lang="en-US" sz="1900" b="1" dirty="0" smtClean="0">
                <a:solidFill>
                  <a:srgbClr val="00B050"/>
                </a:solidFill>
              </a:rPr>
              <a:t>only allowed </a:t>
            </a:r>
            <a:r>
              <a:rPr lang="en-US" sz="1900" b="1" dirty="0" smtClean="0"/>
              <a:t>when they are empty.</a:t>
            </a:r>
          </a:p>
          <a:p>
            <a:pPr lvl="1"/>
            <a:r>
              <a:rPr lang="en-US" sz="1900" b="1" dirty="0" smtClean="0"/>
              <a:t>For </a:t>
            </a:r>
            <a:r>
              <a:rPr lang="en-US" sz="1900" b="1" dirty="0" smtClean="0">
                <a:solidFill>
                  <a:srgbClr val="00B050"/>
                </a:solidFill>
              </a:rPr>
              <a:t>VARCHAR2 </a:t>
            </a:r>
            <a:r>
              <a:rPr lang="en-US" sz="1900" b="1" dirty="0" smtClean="0"/>
              <a:t>, reducing the </a:t>
            </a:r>
            <a:r>
              <a:rPr lang="en-US" sz="1900" b="1" dirty="0" smtClean="0">
                <a:solidFill>
                  <a:srgbClr val="C00000"/>
                </a:solidFill>
              </a:rPr>
              <a:t>size</a:t>
            </a:r>
            <a:r>
              <a:rPr lang="en-US" sz="1900" b="1" dirty="0" smtClean="0"/>
              <a:t> is allowed even when the table has </a:t>
            </a:r>
            <a:r>
              <a:rPr lang="en-US" sz="1900" b="1" dirty="0" smtClean="0">
                <a:solidFill>
                  <a:srgbClr val="7030A0"/>
                </a:solidFill>
              </a:rPr>
              <a:t>data </a:t>
            </a:r>
            <a:r>
              <a:rPr lang="en-US" sz="1900" b="1" dirty="0" smtClean="0"/>
              <a:t>but the </a:t>
            </a:r>
            <a:r>
              <a:rPr lang="en-US" sz="1900" b="1" dirty="0" smtClean="0">
                <a:solidFill>
                  <a:srgbClr val="C00000"/>
                </a:solidFill>
              </a:rPr>
              <a:t>new size </a:t>
            </a:r>
            <a:r>
              <a:rPr lang="en-US" sz="1900" b="1" dirty="0" smtClean="0"/>
              <a:t>should be able to </a:t>
            </a:r>
            <a:r>
              <a:rPr lang="en-US" sz="1900" b="1" dirty="0" smtClean="0">
                <a:solidFill>
                  <a:srgbClr val="0070C0"/>
                </a:solidFill>
              </a:rPr>
              <a:t>accommodate</a:t>
            </a:r>
            <a:r>
              <a:rPr lang="en-US" sz="1900" b="1" dirty="0" smtClean="0"/>
              <a:t> existing values.</a:t>
            </a:r>
          </a:p>
          <a:p>
            <a:pPr lvl="1"/>
            <a:r>
              <a:rPr lang="en-US" sz="1900" b="1" dirty="0" smtClean="0">
                <a:solidFill>
                  <a:srgbClr val="00B050"/>
                </a:solidFill>
              </a:rPr>
              <a:t>Changing </a:t>
            </a:r>
            <a:r>
              <a:rPr lang="en-US" sz="1900" b="1" dirty="0" smtClean="0"/>
              <a:t>the </a:t>
            </a:r>
            <a:r>
              <a:rPr lang="en-US" sz="1900" b="1" dirty="0" smtClean="0">
                <a:solidFill>
                  <a:srgbClr val="C00000"/>
                </a:solidFill>
              </a:rPr>
              <a:t>data type </a:t>
            </a:r>
            <a:r>
              <a:rPr lang="en-US" sz="1900" b="1" dirty="0" smtClean="0"/>
              <a:t>is only </a:t>
            </a:r>
            <a:r>
              <a:rPr lang="en-US" sz="1900" b="1" dirty="0" smtClean="0">
                <a:solidFill>
                  <a:srgbClr val="00B050"/>
                </a:solidFill>
              </a:rPr>
              <a:t>allowed</a:t>
            </a:r>
            <a:r>
              <a:rPr lang="en-US" sz="1900" b="1" dirty="0" smtClean="0"/>
              <a:t> when the column is </a:t>
            </a:r>
            <a:r>
              <a:rPr lang="en-US" sz="1900" b="1" dirty="0" smtClean="0">
                <a:solidFill>
                  <a:srgbClr val="0070C0"/>
                </a:solidFill>
              </a:rPr>
              <a:t>empty</a:t>
            </a:r>
            <a:r>
              <a:rPr lang="en-US" sz="1900" b="1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Modifying  A Column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7030A0"/>
                </a:solidFill>
              </a:rPr>
              <a:t>modify</a:t>
            </a:r>
            <a:r>
              <a:rPr lang="en-US" sz="2400" dirty="0" smtClean="0"/>
              <a:t> a  column in the table we use the </a:t>
            </a:r>
            <a:r>
              <a:rPr lang="en-US" sz="2400" b="1" dirty="0" smtClean="0">
                <a:solidFill>
                  <a:srgbClr val="00B050"/>
                </a:solidFill>
              </a:rPr>
              <a:t>modify</a:t>
            </a:r>
            <a:r>
              <a:rPr lang="en-US" sz="2400" dirty="0" smtClean="0"/>
              <a:t> clause with the </a:t>
            </a:r>
            <a:r>
              <a:rPr lang="en-US" sz="2400" b="1" dirty="0" smtClean="0">
                <a:solidFill>
                  <a:srgbClr val="C00000"/>
                </a:solidFill>
              </a:rPr>
              <a:t>ALTER TABLE </a:t>
            </a:r>
            <a:r>
              <a:rPr lang="en-US" sz="2400" dirty="0" smtClean="0"/>
              <a:t>command,.</a:t>
            </a:r>
          </a:p>
          <a:p>
            <a:pPr>
              <a:buNone/>
            </a:pPr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Alter table &lt;</a:t>
            </a:r>
            <a:r>
              <a:rPr lang="en-US" sz="20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000" b="1" dirty="0" smtClean="0">
                <a:solidFill>
                  <a:srgbClr val="C00000"/>
                </a:solidFill>
              </a:rPr>
              <a:t>&gt; modify &lt;</a:t>
            </a:r>
            <a:r>
              <a:rPr lang="en-US" sz="2000" b="1" dirty="0" err="1" smtClean="0">
                <a:solidFill>
                  <a:srgbClr val="C00000"/>
                </a:solidFill>
              </a:rPr>
              <a:t>col_details</a:t>
            </a:r>
            <a:r>
              <a:rPr lang="en-US" sz="2000" b="1" dirty="0" smtClean="0">
                <a:solidFill>
                  <a:srgbClr val="C00000"/>
                </a:solidFill>
              </a:rPr>
              <a:t>&gt;;</a:t>
            </a:r>
            <a:endParaRPr lang="en-US" sz="1900" dirty="0" smtClean="0">
              <a:solidFill>
                <a:srgbClr val="C00000"/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 (</a:t>
            </a: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Increasing Size of </a:t>
            </a:r>
            <a:r>
              <a:rPr lang="en-US" sz="2400" b="1" u="sng" dirty="0" err="1" smtClean="0">
                <a:solidFill>
                  <a:srgbClr val="0070C0"/>
                </a:solidFill>
              </a:rPr>
              <a:t>S_name</a:t>
            </a: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 column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Alter table Students modify </a:t>
            </a:r>
            <a:r>
              <a:rPr lang="en-US" sz="2000" b="1" dirty="0" err="1" smtClean="0">
                <a:solidFill>
                  <a:srgbClr val="7030A0"/>
                </a:solidFill>
              </a:rPr>
              <a:t>S_name</a:t>
            </a:r>
            <a:r>
              <a:rPr lang="en-US" sz="2000" b="1" dirty="0" smtClean="0">
                <a:solidFill>
                  <a:srgbClr val="7030A0"/>
                </a:solidFill>
              </a:rPr>
              <a:t> varchar2(25);</a:t>
            </a:r>
            <a:endParaRPr lang="en-US" sz="19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Modifying  Multiple Columns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Alter table &lt;</a:t>
            </a:r>
            <a:r>
              <a:rPr lang="en-US" sz="20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000" b="1" dirty="0" smtClean="0">
                <a:solidFill>
                  <a:srgbClr val="C00000"/>
                </a:solidFill>
              </a:rPr>
              <a:t>&gt; modify (&lt;col1_details&gt;,&lt;col2_details&gt;,…);</a:t>
            </a:r>
            <a:endParaRPr lang="en-US" sz="1900" dirty="0" smtClean="0">
              <a:solidFill>
                <a:srgbClr val="C00000"/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 (</a:t>
            </a: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Increasing Size of </a:t>
            </a:r>
            <a:r>
              <a:rPr lang="en-US" sz="2400" b="1" u="sng" dirty="0" err="1" smtClean="0">
                <a:solidFill>
                  <a:srgbClr val="0070C0"/>
                </a:solidFill>
              </a:rPr>
              <a:t>roll_no</a:t>
            </a: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sz="2400" b="1" u="sng" dirty="0" smtClean="0">
                <a:solidFill>
                  <a:srgbClr val="0070C0"/>
                </a:solidFill>
              </a:rPr>
              <a:t>per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Alter table Students modify (</a:t>
            </a:r>
            <a:r>
              <a:rPr lang="en-US" sz="2000" b="1" dirty="0" err="1" smtClean="0">
                <a:solidFill>
                  <a:srgbClr val="7030A0"/>
                </a:solidFill>
              </a:rPr>
              <a:t>roll_no</a:t>
            </a:r>
            <a:r>
              <a:rPr lang="en-US" sz="2000" b="1" dirty="0" smtClean="0">
                <a:solidFill>
                  <a:srgbClr val="7030A0"/>
                </a:solidFill>
              </a:rPr>
              <a:t> number(4),per number(6,3));</a:t>
            </a:r>
            <a:endParaRPr lang="en-US" sz="19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Removing A Column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Removing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7030A0"/>
                </a:solidFill>
              </a:rPr>
              <a:t>dropping</a:t>
            </a:r>
            <a:r>
              <a:rPr lang="en-US" sz="2400" dirty="0" smtClean="0"/>
              <a:t> a column is a feature made available from </a:t>
            </a:r>
            <a:r>
              <a:rPr lang="en-US" sz="2400" b="1" dirty="0" smtClean="0">
                <a:solidFill>
                  <a:srgbClr val="00B050"/>
                </a:solidFill>
              </a:rPr>
              <a:t>Oracle 9i </a:t>
            </a:r>
            <a:r>
              <a:rPr lang="en-US" sz="2400" dirty="0" smtClean="0"/>
              <a:t>onwards and there are </a:t>
            </a:r>
            <a:r>
              <a:rPr lang="en-US" sz="2400" b="1" dirty="0" smtClean="0">
                <a:solidFill>
                  <a:srgbClr val="C00000"/>
                </a:solidFill>
              </a:rPr>
              <a:t>2 types </a:t>
            </a:r>
            <a:r>
              <a:rPr lang="en-US" sz="2400" dirty="0" smtClean="0"/>
              <a:t>of column removals.</a:t>
            </a:r>
          </a:p>
          <a:p>
            <a:endParaRPr lang="en-US" sz="2400" dirty="0" smtClean="0"/>
          </a:p>
          <a:p>
            <a:pPr lvl="1"/>
            <a:endParaRPr lang="en-US" sz="2000" b="1" dirty="0" smtClean="0"/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Physical Delete</a:t>
            </a:r>
          </a:p>
          <a:p>
            <a:pPr lvl="1"/>
            <a:endParaRPr lang="en-US" sz="20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Logical Delete</a:t>
            </a:r>
          </a:p>
          <a:p>
            <a:pPr lvl="1">
              <a:buNone/>
            </a:pPr>
            <a:endParaRPr lang="en-US" sz="1900" dirty="0" smtClean="0"/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4711</TotalTime>
  <Words>838</Words>
  <Application>Microsoft Office PowerPoint</Application>
  <PresentationFormat>On-screen Show (4:3)</PresentationFormat>
  <Paragraphs>165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Slide 1</vt:lpstr>
      <vt:lpstr>Today’s Agenda</vt:lpstr>
      <vt:lpstr> DDL Commands</vt:lpstr>
      <vt:lpstr> Adding New Column</vt:lpstr>
      <vt:lpstr> Viewing The Structure  Of The Table</vt:lpstr>
      <vt:lpstr> Modifying  Existing Column</vt:lpstr>
      <vt:lpstr> Modifying  A Column</vt:lpstr>
      <vt:lpstr> Modifying  Multiple Columns</vt:lpstr>
      <vt:lpstr> Removing A Column</vt:lpstr>
      <vt:lpstr> Physical Delete</vt:lpstr>
      <vt:lpstr> Logical Delete</vt:lpstr>
      <vt:lpstr> Logical Delete</vt:lpstr>
      <vt:lpstr> Syntax For Physical Delete</vt:lpstr>
      <vt:lpstr> Syntax For Logical Delete</vt:lpstr>
      <vt:lpstr> For Completely Removing Logically Deleted Columns</vt:lpstr>
      <vt:lpstr> Renaming A Column</vt:lpstr>
      <vt:lpstr> Renaming A Column</vt:lpstr>
      <vt:lpstr> Renaming A Table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400</cp:revision>
  <dcterms:created xsi:type="dcterms:W3CDTF">2015-12-21T13:46:48Z</dcterms:created>
  <dcterms:modified xsi:type="dcterms:W3CDTF">2020-06-01T12:49:26Z</dcterms:modified>
</cp:coreProperties>
</file>