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537" r:id="rId4"/>
    <p:sldId id="538" r:id="rId5"/>
    <p:sldId id="540" r:id="rId6"/>
    <p:sldId id="541" r:id="rId7"/>
    <p:sldId id="553" r:id="rId8"/>
    <p:sldId id="54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2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7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The TRUNCATE TABLE Command</a:t>
            </a:r>
            <a:endParaRPr lang="en-US" sz="2900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The DROP TABLE Command</a:t>
            </a: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DDL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 smtClean="0"/>
              <a:t>: </a:t>
            </a:r>
            <a:r>
              <a:rPr lang="en-IN" sz="2400" b="1" dirty="0" smtClean="0"/>
              <a:t>TRUNCATE TABLE</a:t>
            </a:r>
            <a:endParaRPr lang="en-IN" sz="2400" b="1" dirty="0" smtClean="0"/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dirty="0" smtClean="0"/>
              <a:t>The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TRUNCATE </a:t>
            </a:r>
            <a:r>
              <a:rPr lang="en-US" sz="2400" b="1" dirty="0" smtClean="0">
                <a:solidFill>
                  <a:srgbClr val="C00000"/>
                </a:solidFill>
              </a:rPr>
              <a:t>TABLE </a:t>
            </a:r>
            <a:r>
              <a:rPr lang="en-US" sz="2400" dirty="0" smtClean="0"/>
              <a:t>command is used to </a:t>
            </a:r>
            <a:r>
              <a:rPr lang="en-US" sz="2400" dirty="0" smtClean="0"/>
              <a:t>remove all the data from the table . </a:t>
            </a:r>
          </a:p>
          <a:p>
            <a:endParaRPr lang="en-US" sz="2400" dirty="0" smtClean="0"/>
          </a:p>
          <a:p>
            <a:r>
              <a:rPr lang="en-US" sz="2400" dirty="0" smtClean="0"/>
              <a:t>In other words we can say that </a:t>
            </a:r>
            <a:r>
              <a:rPr lang="en-US" sz="2400" b="1" dirty="0" smtClean="0">
                <a:solidFill>
                  <a:srgbClr val="C00000"/>
                </a:solidFill>
              </a:rPr>
              <a:t>TRUNCATE TABLE </a:t>
            </a:r>
            <a:r>
              <a:rPr lang="en-US" sz="2400" dirty="0" smtClean="0"/>
              <a:t>command empties the table.</a:t>
            </a:r>
          </a:p>
          <a:p>
            <a:endParaRPr lang="en-US" sz="2400" dirty="0" smtClean="0"/>
          </a:p>
          <a:p>
            <a:r>
              <a:rPr lang="en-US" sz="2400" dirty="0" smtClean="0"/>
              <a:t>So, the structure of the table remains but the data is lost.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Truncate Table Syntax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Truncate </a:t>
            </a:r>
            <a:r>
              <a:rPr lang="en-US" sz="2000" b="1" dirty="0" smtClean="0">
                <a:solidFill>
                  <a:srgbClr val="C00000"/>
                </a:solidFill>
              </a:rPr>
              <a:t>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</a:t>
            </a:r>
            <a:r>
              <a:rPr lang="en-US" sz="2000" b="1" dirty="0" smtClean="0">
                <a:solidFill>
                  <a:srgbClr val="C00000"/>
                </a:solidFill>
              </a:rPr>
              <a:t>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Truncate </a:t>
            </a:r>
            <a:r>
              <a:rPr lang="en-US" sz="2000" b="1" dirty="0" smtClean="0">
                <a:solidFill>
                  <a:srgbClr val="7030A0"/>
                </a:solidFill>
              </a:rPr>
              <a:t>table </a:t>
            </a:r>
            <a:r>
              <a:rPr lang="en-US" sz="2000" b="1" dirty="0" smtClean="0">
                <a:solidFill>
                  <a:srgbClr val="7030A0"/>
                </a:solidFill>
              </a:rPr>
              <a:t>Students;</a:t>
            </a:r>
            <a:endParaRPr lang="en-US" sz="1900" dirty="0" smtClean="0"/>
          </a:p>
          <a:p>
            <a:endParaRPr lang="en-US" sz="2400" dirty="0" smtClean="0"/>
          </a:p>
          <a:p>
            <a:r>
              <a:rPr lang="en-US" sz="2400" dirty="0" smtClean="0"/>
              <a:t>If everything is </a:t>
            </a:r>
            <a:r>
              <a:rPr lang="en-US" sz="2400" b="1" dirty="0" smtClean="0">
                <a:solidFill>
                  <a:srgbClr val="00B050"/>
                </a:solidFill>
              </a:rPr>
              <a:t>OK</a:t>
            </a:r>
            <a:r>
              <a:rPr lang="en-US" sz="2400" dirty="0" smtClean="0"/>
              <a:t> we will get the </a:t>
            </a:r>
            <a:r>
              <a:rPr lang="en-US" sz="2400" b="1" dirty="0" smtClean="0">
                <a:solidFill>
                  <a:srgbClr val="0070C0"/>
                </a:solidFill>
              </a:rPr>
              <a:t>acknowledgement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7030A0"/>
                </a:solidFill>
              </a:rPr>
              <a:t>Table </a:t>
            </a:r>
            <a:r>
              <a:rPr lang="en-US" sz="2400" b="1" dirty="0" smtClean="0">
                <a:solidFill>
                  <a:srgbClr val="7030A0"/>
                </a:solidFill>
              </a:rPr>
              <a:t>Truncated </a:t>
            </a:r>
            <a:r>
              <a:rPr lang="en-US" sz="2400" dirty="0" smtClean="0"/>
              <a:t>and </a:t>
            </a:r>
            <a:r>
              <a:rPr lang="en-US" sz="2400" dirty="0" smtClean="0"/>
              <a:t>all the data from the table will be removed.</a:t>
            </a:r>
            <a:endParaRPr lang="en-US" sz="24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Point To Remember!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many other concepts related to the </a:t>
            </a:r>
            <a:r>
              <a:rPr lang="en-US" sz="2400" b="1" dirty="0" smtClean="0">
                <a:solidFill>
                  <a:srgbClr val="C00000"/>
                </a:solidFill>
              </a:rPr>
              <a:t>TRUNCATE TABLE</a:t>
            </a:r>
            <a:r>
              <a:rPr lang="en-US" sz="2400" dirty="0" smtClean="0"/>
              <a:t> command .</a:t>
            </a:r>
          </a:p>
          <a:p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But all these concepts will make sense when we will compare </a:t>
            </a:r>
            <a:r>
              <a:rPr lang="en-US" sz="2400" b="1" dirty="0" smtClean="0">
                <a:solidFill>
                  <a:srgbClr val="C00000"/>
                </a:solidFill>
              </a:rPr>
              <a:t>TRUNCATE TABLE </a:t>
            </a:r>
            <a:r>
              <a:rPr lang="en-US" sz="2400" dirty="0" smtClean="0"/>
              <a:t>command with </a:t>
            </a:r>
            <a:r>
              <a:rPr lang="en-US" sz="2400" b="1" dirty="0" smtClean="0">
                <a:solidFill>
                  <a:srgbClr val="C00000"/>
                </a:solidFill>
              </a:rPr>
              <a:t>DELTE </a:t>
            </a:r>
            <a:r>
              <a:rPr lang="en-US" sz="2400" dirty="0" smtClean="0"/>
              <a:t>Command.</a:t>
            </a:r>
            <a:endParaRPr lang="en-US" sz="1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DDL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 smtClean="0"/>
              <a:t>: </a:t>
            </a:r>
            <a:r>
              <a:rPr lang="en-IN" sz="2400" b="1" dirty="0" smtClean="0"/>
              <a:t>DROP  </a:t>
            </a:r>
            <a:r>
              <a:rPr lang="en-IN" sz="2400" b="1" dirty="0" smtClean="0"/>
              <a:t>TABLE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Purpose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 smtClean="0"/>
              <a:t>The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DROP </a:t>
            </a:r>
            <a:r>
              <a:rPr lang="en-US" sz="2400" b="1" dirty="0" smtClean="0">
                <a:solidFill>
                  <a:srgbClr val="C00000"/>
                </a:solidFill>
              </a:rPr>
              <a:t>TABLE </a:t>
            </a:r>
            <a:r>
              <a:rPr lang="en-US" sz="2400" dirty="0" smtClean="0"/>
              <a:t>command is used to </a:t>
            </a:r>
            <a:r>
              <a:rPr lang="en-US" sz="2400" b="1" dirty="0" smtClean="0">
                <a:solidFill>
                  <a:srgbClr val="7030A0"/>
                </a:solidFill>
              </a:rPr>
              <a:t>remove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table structure </a:t>
            </a:r>
            <a:r>
              <a:rPr lang="en-US" sz="2400" dirty="0" smtClean="0"/>
              <a:t>along with its </a:t>
            </a:r>
            <a:r>
              <a:rPr lang="en-US" sz="2400" b="1" dirty="0" smtClean="0">
                <a:solidFill>
                  <a:srgbClr val="00B050"/>
                </a:solidFill>
              </a:rPr>
              <a:t>data</a:t>
            </a:r>
            <a:r>
              <a:rPr lang="en-US" sz="2400" dirty="0" smtClean="0"/>
              <a:t> 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Drop</a:t>
            </a:r>
            <a:r>
              <a:rPr lang="en-US" sz="3200" b="1" dirty="0" smtClean="0"/>
              <a:t> Table Syntax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Drop </a:t>
            </a:r>
            <a:r>
              <a:rPr lang="en-US" sz="2000" b="1" dirty="0" smtClean="0">
                <a:solidFill>
                  <a:srgbClr val="C00000"/>
                </a:solidFill>
              </a:rPr>
              <a:t>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</a:t>
            </a:r>
            <a:r>
              <a:rPr lang="en-US" sz="2000" b="1" dirty="0" smtClean="0">
                <a:solidFill>
                  <a:srgbClr val="C00000"/>
                </a:solidFill>
              </a:rPr>
              <a:t>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Drop table Students;</a:t>
            </a:r>
            <a:endParaRPr lang="en-US" sz="1900" dirty="0" smtClean="0"/>
          </a:p>
          <a:p>
            <a:endParaRPr lang="en-US" sz="2400" dirty="0" smtClean="0"/>
          </a:p>
          <a:p>
            <a:r>
              <a:rPr lang="en-US" sz="2400" dirty="0" smtClean="0"/>
              <a:t>If everything is </a:t>
            </a:r>
            <a:r>
              <a:rPr lang="en-US" sz="2400" b="1" dirty="0" smtClean="0">
                <a:solidFill>
                  <a:srgbClr val="00B050"/>
                </a:solidFill>
              </a:rPr>
              <a:t>OK</a:t>
            </a:r>
            <a:r>
              <a:rPr lang="en-US" sz="2400" dirty="0" smtClean="0"/>
              <a:t> we will get the </a:t>
            </a:r>
            <a:r>
              <a:rPr lang="en-US" sz="2400" b="1" dirty="0" smtClean="0">
                <a:solidFill>
                  <a:srgbClr val="0070C0"/>
                </a:solidFill>
              </a:rPr>
              <a:t>acknowledgement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7030A0"/>
                </a:solidFill>
              </a:rPr>
              <a:t>Table </a:t>
            </a:r>
            <a:r>
              <a:rPr lang="en-US" sz="2400" b="1" dirty="0" smtClean="0">
                <a:solidFill>
                  <a:srgbClr val="7030A0"/>
                </a:solidFill>
              </a:rPr>
              <a:t>Dropped </a:t>
            </a:r>
            <a:r>
              <a:rPr lang="en-US" sz="2400" dirty="0" smtClean="0"/>
              <a:t>and </a:t>
            </a:r>
            <a:r>
              <a:rPr lang="en-US" sz="2400" dirty="0" smtClean="0"/>
              <a:t>all the data from the table will be removed.</a:t>
            </a:r>
            <a:endParaRPr lang="en-US" sz="24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Can We Get Back</a:t>
            </a:r>
            <a:br>
              <a:rPr lang="en-US" sz="2800" b="1" dirty="0" smtClean="0"/>
            </a:br>
            <a:r>
              <a:rPr lang="en-US" sz="3000" b="1" dirty="0" smtClean="0"/>
              <a:t>The Dropped Table ?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</a:t>
            </a:r>
            <a:r>
              <a:rPr lang="en-US" sz="2400" dirty="0" smtClean="0"/>
              <a:t>or a table to be recovered after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DROP TABLE </a:t>
            </a:r>
            <a:r>
              <a:rPr lang="en-US" sz="2400" dirty="0" smtClean="0"/>
              <a:t>command , the table must go to </a:t>
            </a:r>
            <a:r>
              <a:rPr lang="en-US" sz="2400" b="1" dirty="0" smtClean="0">
                <a:solidFill>
                  <a:srgbClr val="7030A0"/>
                </a:solidFill>
              </a:rPr>
              <a:t>RECYCLE BIN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understand </a:t>
            </a:r>
            <a:r>
              <a:rPr lang="en-US" sz="2400" b="1" dirty="0" smtClean="0">
                <a:solidFill>
                  <a:srgbClr val="7030A0"/>
                </a:solidFill>
              </a:rPr>
              <a:t>RECYCLE BIN </a:t>
            </a:r>
            <a:r>
              <a:rPr lang="en-US" sz="2400" dirty="0" smtClean="0"/>
              <a:t>we need to understand the concept of </a:t>
            </a:r>
            <a:r>
              <a:rPr lang="en-US" sz="2400" b="1" dirty="0" smtClean="0">
                <a:solidFill>
                  <a:srgbClr val="00B050"/>
                </a:solidFill>
              </a:rPr>
              <a:t>TABLESPACE</a:t>
            </a:r>
            <a:r>
              <a:rPr lang="en-US" sz="2400" dirty="0" smtClean="0"/>
              <a:t> which will be discussed during the chapter </a:t>
            </a:r>
            <a:r>
              <a:rPr lang="en-US" sz="2400" b="1" dirty="0" smtClean="0">
                <a:solidFill>
                  <a:srgbClr val="C00000"/>
                </a:solidFill>
              </a:rPr>
              <a:t>DCL</a:t>
            </a:r>
            <a:r>
              <a:rPr lang="en-US" sz="2400" dirty="0" smtClean="0"/>
              <a:t> commands.</a:t>
            </a:r>
            <a:endParaRPr lang="en-US" sz="1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4714</TotalTime>
  <Words>236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Slide 1</vt:lpstr>
      <vt:lpstr>Today’s Agenda</vt:lpstr>
      <vt:lpstr> DDL Commands</vt:lpstr>
      <vt:lpstr> Truncate Table Syntax</vt:lpstr>
      <vt:lpstr> Point To Remember!</vt:lpstr>
      <vt:lpstr> DDL Commands</vt:lpstr>
      <vt:lpstr> Drop Table Syntax</vt:lpstr>
      <vt:lpstr> Can We Get Back The Dropped Table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SONY</cp:lastModifiedBy>
  <cp:revision>407</cp:revision>
  <dcterms:created xsi:type="dcterms:W3CDTF">2015-12-21T13:46:48Z</dcterms:created>
  <dcterms:modified xsi:type="dcterms:W3CDTF">2020-06-01T08:47:36Z</dcterms:modified>
</cp:coreProperties>
</file>