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537" r:id="rId4"/>
    <p:sldId id="554" r:id="rId5"/>
    <p:sldId id="538" r:id="rId6"/>
    <p:sldId id="555" r:id="rId7"/>
    <p:sldId id="570" r:id="rId8"/>
    <p:sldId id="557" r:id="rId9"/>
    <p:sldId id="559" r:id="rId10"/>
    <p:sldId id="558" r:id="rId11"/>
    <p:sldId id="556" r:id="rId12"/>
    <p:sldId id="560" r:id="rId13"/>
    <p:sldId id="561" r:id="rId14"/>
    <p:sldId id="562" r:id="rId15"/>
    <p:sldId id="563" r:id="rId16"/>
    <p:sldId id="564" r:id="rId17"/>
    <p:sldId id="565" r:id="rId18"/>
    <p:sldId id="566" r:id="rId19"/>
    <p:sldId id="567" r:id="rId20"/>
    <p:sldId id="569" r:id="rId21"/>
    <p:sldId id="568" r:id="rId22"/>
    <p:sldId id="571" r:id="rId23"/>
    <p:sldId id="572" r:id="rId24"/>
    <p:sldId id="5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</a:t>
            </a:r>
            <a:r>
              <a:rPr lang="en-US" sz="4400" dirty="0" smtClean="0">
                <a:solidFill>
                  <a:srgbClr val="FF0000"/>
                </a:solidFill>
              </a:rPr>
              <a:t>8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Syntax Of Standard Insert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Insert into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&gt;(&lt;</a:t>
            </a:r>
            <a:r>
              <a:rPr lang="en-US" sz="2000" b="1" dirty="0" err="1" smtClean="0">
                <a:solidFill>
                  <a:srgbClr val="C00000"/>
                </a:solidFill>
              </a:rPr>
              <a:t>list_of_columns</a:t>
            </a:r>
            <a:r>
              <a:rPr lang="en-US" sz="2000" b="1" dirty="0" smtClean="0">
                <a:solidFill>
                  <a:srgbClr val="C00000"/>
                </a:solidFill>
              </a:rPr>
              <a:t>&gt;) values(&lt;</a:t>
            </a:r>
            <a:r>
              <a:rPr lang="en-US" sz="2000" b="1" dirty="0" err="1" smtClean="0">
                <a:solidFill>
                  <a:srgbClr val="C00000"/>
                </a:solidFill>
              </a:rPr>
              <a:t>list_of_values</a:t>
            </a:r>
            <a:r>
              <a:rPr lang="en-US" sz="2000" b="1" dirty="0" smtClean="0">
                <a:solidFill>
                  <a:srgbClr val="C00000"/>
                </a:solidFill>
              </a:rPr>
              <a:t>.);</a:t>
            </a:r>
            <a:endParaRPr lang="en-US" sz="1900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Points To Remember</a:t>
            </a: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Column names </a:t>
            </a:r>
            <a:r>
              <a:rPr lang="en-US" sz="2000" dirty="0" smtClean="0">
                <a:solidFill>
                  <a:schemeClr val="tx1"/>
                </a:solidFill>
              </a:rPr>
              <a:t>must be </a:t>
            </a:r>
            <a:r>
              <a:rPr lang="en-US" sz="2000" b="1" dirty="0" smtClean="0">
                <a:solidFill>
                  <a:srgbClr val="0070C0"/>
                </a:solidFill>
              </a:rPr>
              <a:t>same</a:t>
            </a:r>
            <a:r>
              <a:rPr lang="en-US" sz="2000" dirty="0" smtClean="0">
                <a:solidFill>
                  <a:schemeClr val="tx1"/>
                </a:solidFill>
              </a:rPr>
              <a:t> as </a:t>
            </a:r>
            <a:r>
              <a:rPr lang="en-US" sz="2000" b="1" dirty="0" smtClean="0">
                <a:solidFill>
                  <a:srgbClr val="0070C0"/>
                </a:solidFill>
              </a:rPr>
              <a:t>present</a:t>
            </a:r>
            <a:r>
              <a:rPr lang="en-US" sz="2000" dirty="0" smtClean="0">
                <a:solidFill>
                  <a:schemeClr val="tx1"/>
                </a:solidFill>
              </a:rPr>
              <a:t> in the </a:t>
            </a:r>
            <a:r>
              <a:rPr lang="en-US" sz="2000" b="1" dirty="0" smtClean="0">
                <a:solidFill>
                  <a:srgbClr val="0070C0"/>
                </a:solidFill>
              </a:rPr>
              <a:t>table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Column names </a:t>
            </a:r>
            <a:r>
              <a:rPr lang="en-US" sz="2000" dirty="0" smtClean="0">
                <a:solidFill>
                  <a:schemeClr val="tx1"/>
                </a:solidFill>
              </a:rPr>
              <a:t>can appear in </a:t>
            </a:r>
            <a:r>
              <a:rPr lang="en-US" sz="2000" b="1" dirty="0" smtClean="0">
                <a:solidFill>
                  <a:srgbClr val="0070C0"/>
                </a:solidFill>
              </a:rPr>
              <a:t>any order</a:t>
            </a:r>
          </a:p>
          <a:p>
            <a:pPr lvl="1"/>
            <a:endParaRPr lang="en-US" sz="20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Order </a:t>
            </a:r>
            <a:r>
              <a:rPr lang="en-US" sz="2000" b="1" dirty="0" smtClean="0">
                <a:solidFill>
                  <a:srgbClr val="0070C0"/>
                </a:solidFill>
              </a:rPr>
              <a:t>of values </a:t>
            </a:r>
            <a:r>
              <a:rPr lang="en-US" sz="2000" dirty="0" smtClean="0">
                <a:solidFill>
                  <a:schemeClr val="tx1"/>
                </a:solidFill>
              </a:rPr>
              <a:t>must </a:t>
            </a:r>
            <a:r>
              <a:rPr lang="en-US" sz="2000" b="1" dirty="0" smtClean="0">
                <a:solidFill>
                  <a:srgbClr val="0070C0"/>
                </a:solidFill>
              </a:rPr>
              <a:t>match</a:t>
            </a:r>
            <a:r>
              <a:rPr lang="en-US" sz="2000" dirty="0" smtClean="0">
                <a:solidFill>
                  <a:schemeClr val="tx1"/>
                </a:solidFill>
              </a:rPr>
              <a:t> with the </a:t>
            </a:r>
            <a:r>
              <a:rPr lang="en-US" sz="2000" b="1" dirty="0" smtClean="0">
                <a:solidFill>
                  <a:srgbClr val="0070C0"/>
                </a:solidFill>
              </a:rPr>
              <a:t>order of columns </a:t>
            </a:r>
            <a:r>
              <a:rPr lang="en-US" sz="2000" dirty="0" smtClean="0">
                <a:solidFill>
                  <a:schemeClr val="tx1"/>
                </a:solidFill>
              </a:rPr>
              <a:t>given in the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sz="2000" dirty="0" smtClean="0">
                <a:solidFill>
                  <a:schemeClr val="tx1"/>
                </a:solidFill>
              </a:rPr>
              <a:t> command.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rgbClr val="00B050"/>
                </a:solidFill>
              </a:rPr>
              <a:t>Oracle </a:t>
            </a:r>
            <a:r>
              <a:rPr lang="en-US" sz="2000" dirty="0" smtClean="0">
                <a:solidFill>
                  <a:schemeClr val="tx1"/>
                </a:solidFill>
              </a:rPr>
              <a:t>will automatically insert </a:t>
            </a:r>
            <a:r>
              <a:rPr lang="en-US" sz="2000" b="1" dirty="0" smtClean="0">
                <a:solidFill>
                  <a:schemeClr val="accent1"/>
                </a:solidFill>
              </a:rPr>
              <a:t>null </a:t>
            </a:r>
            <a:r>
              <a:rPr lang="en-US" sz="2000" dirty="0" smtClean="0">
                <a:solidFill>
                  <a:schemeClr val="tx1"/>
                </a:solidFill>
              </a:rPr>
              <a:t>, into all those </a:t>
            </a:r>
            <a:r>
              <a:rPr lang="en-US" sz="2000" b="1" dirty="0" smtClean="0">
                <a:solidFill>
                  <a:srgbClr val="0070C0"/>
                </a:solidFill>
              </a:rPr>
              <a:t>columns</a:t>
            </a:r>
            <a:r>
              <a:rPr lang="en-US" sz="2000" dirty="0" smtClean="0">
                <a:solidFill>
                  <a:schemeClr val="tx1"/>
                </a:solidFill>
              </a:rPr>
              <a:t> for which we have </a:t>
            </a:r>
            <a:r>
              <a:rPr lang="en-US" sz="2000" b="1" dirty="0" smtClean="0">
                <a:solidFill>
                  <a:srgbClr val="0070C0"/>
                </a:solidFill>
              </a:rPr>
              <a:t>not provided </a:t>
            </a:r>
            <a:r>
              <a:rPr lang="en-US" sz="2000" dirty="0" smtClean="0">
                <a:solidFill>
                  <a:schemeClr val="tx1"/>
                </a:solidFill>
              </a:rPr>
              <a:t>the value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What Is null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dirty="0" smtClean="0"/>
              <a:t>the database world, </a:t>
            </a:r>
            <a:r>
              <a:rPr lang="en-IN" sz="2400" b="1" dirty="0" smtClean="0">
                <a:solidFill>
                  <a:srgbClr val="0070C0"/>
                </a:solidFill>
              </a:rPr>
              <a:t>NULL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70C0"/>
                </a:solidFill>
              </a:rPr>
              <a:t>null</a:t>
            </a:r>
            <a:r>
              <a:rPr lang="en-IN" sz="2400" dirty="0" smtClean="0"/>
              <a:t> ,</a:t>
            </a:r>
            <a:r>
              <a:rPr lang="en-IN" sz="2400" dirty="0" smtClean="0"/>
              <a:t> is special.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 smtClean="0"/>
              <a:t>is a </a:t>
            </a:r>
            <a:r>
              <a:rPr lang="en-IN" sz="2400" b="1" dirty="0" smtClean="0">
                <a:solidFill>
                  <a:srgbClr val="7030A0"/>
                </a:solidFill>
              </a:rPr>
              <a:t>marker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00B050"/>
                </a:solidFill>
              </a:rPr>
              <a:t>missing</a:t>
            </a:r>
            <a:r>
              <a:rPr lang="en-IN" sz="2400" dirty="0" smtClean="0"/>
              <a:t> 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B050"/>
                </a:solidFill>
              </a:rPr>
              <a:t>unknown</a:t>
            </a:r>
            <a:r>
              <a:rPr lang="en-IN" sz="2400" dirty="0" smtClean="0"/>
              <a:t> information.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NULL</a:t>
            </a:r>
            <a:r>
              <a:rPr lang="en-IN" sz="2400" dirty="0" smtClean="0"/>
              <a:t> is special in the sense that it 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not a value </a:t>
            </a:r>
            <a:r>
              <a:rPr lang="en-IN" sz="2400" dirty="0" smtClean="0"/>
              <a:t>like a </a:t>
            </a:r>
            <a:r>
              <a:rPr lang="en-IN" sz="2400" b="1" dirty="0" smtClean="0">
                <a:solidFill>
                  <a:srgbClr val="0070C0"/>
                </a:solidFill>
              </a:rPr>
              <a:t>number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character string</a:t>
            </a:r>
            <a:r>
              <a:rPr lang="en-IN" sz="2400" dirty="0" smtClean="0"/>
              <a:t>, or </a:t>
            </a:r>
            <a:r>
              <a:rPr lang="en-IN" sz="2400" b="1" dirty="0" smtClean="0">
                <a:solidFill>
                  <a:srgbClr val="0070C0"/>
                </a:solidFill>
              </a:rPr>
              <a:t>date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Therefore</a:t>
            </a:r>
            <a:r>
              <a:rPr lang="en-IN" sz="2400" dirty="0" smtClean="0"/>
              <a:t>, </a:t>
            </a:r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rgbClr val="C00000"/>
                </a:solidFill>
              </a:rPr>
              <a:t>cannot </a:t>
            </a:r>
            <a:r>
              <a:rPr lang="en-IN" sz="2400" b="1" dirty="0" smtClean="0">
                <a:solidFill>
                  <a:srgbClr val="C00000"/>
                </a:solidFill>
              </a:rPr>
              <a:t>compare </a:t>
            </a:r>
            <a:r>
              <a:rPr lang="en-IN" sz="2400" dirty="0" smtClean="0"/>
              <a:t>it with any other values like </a:t>
            </a:r>
            <a:r>
              <a:rPr lang="en-IN" sz="2400" b="1" dirty="0" smtClean="0">
                <a:solidFill>
                  <a:srgbClr val="0070C0"/>
                </a:solidFill>
              </a:rPr>
              <a:t>zero </a:t>
            </a:r>
            <a:r>
              <a:rPr lang="en-IN" sz="2400" dirty="0" smtClean="0"/>
              <a:t>(0) or an </a:t>
            </a:r>
            <a:r>
              <a:rPr lang="en-IN" sz="2400" b="1" dirty="0" smtClean="0">
                <a:solidFill>
                  <a:srgbClr val="0070C0"/>
                </a:solidFill>
              </a:rPr>
              <a:t>empty string </a:t>
            </a:r>
            <a:r>
              <a:rPr lang="en-IN" sz="2400" dirty="0" smtClean="0"/>
              <a:t>(”). 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 Of Selective Insert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Insert into Students(</a:t>
            </a:r>
            <a:r>
              <a:rPr lang="en-US" sz="2000" b="1" dirty="0" err="1" smtClean="0">
                <a:solidFill>
                  <a:srgbClr val="7030A0"/>
                </a:solidFill>
              </a:rPr>
              <a:t>s_id,s_name</a:t>
            </a:r>
            <a:r>
              <a:rPr lang="en-US" sz="2000" b="1" dirty="0" smtClean="0">
                <a:solidFill>
                  <a:srgbClr val="7030A0"/>
                </a:solidFill>
              </a:rPr>
              <a:t>)values(104,’Karan’);</a:t>
            </a:r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above command will execute successfully and will insert null as DOB of the student 104.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 smtClean="0"/>
              <a:t>everything is </a:t>
            </a:r>
            <a:r>
              <a:rPr lang="en-US" sz="2400" b="1" dirty="0" smtClean="0">
                <a:solidFill>
                  <a:srgbClr val="00B050"/>
                </a:solidFill>
              </a:rPr>
              <a:t>OK</a:t>
            </a:r>
            <a:r>
              <a:rPr lang="en-US" sz="2400" dirty="0" smtClean="0"/>
              <a:t> </a:t>
            </a:r>
            <a:r>
              <a:rPr lang="en-US" sz="2400" dirty="0" smtClean="0"/>
              <a:t>a new row will be created </a:t>
            </a:r>
            <a:r>
              <a:rPr lang="en-US" sz="2400" dirty="0" smtClean="0"/>
              <a:t>and we </a:t>
            </a:r>
            <a:r>
              <a:rPr lang="en-US" sz="2400" dirty="0" smtClean="0"/>
              <a:t>will get the </a:t>
            </a:r>
            <a:r>
              <a:rPr lang="en-US" sz="2400" b="1" dirty="0" smtClean="0">
                <a:solidFill>
                  <a:srgbClr val="0070C0"/>
                </a:solidFill>
              </a:rPr>
              <a:t>acknowledgement</a:t>
            </a:r>
            <a:r>
              <a:rPr lang="en-US" sz="2400" dirty="0" smtClean="0"/>
              <a:t> from </a:t>
            </a:r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7030A0"/>
                </a:solidFill>
              </a:rPr>
              <a:t>1 row inserted</a:t>
            </a:r>
            <a:endParaRPr lang="en-US" sz="2400" dirty="0" smtClean="0"/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 Of Selective Insert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null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Alternate Way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previous command </a:t>
            </a:r>
            <a:r>
              <a:rPr lang="en-US" sz="2400" dirty="0" smtClean="0"/>
              <a:t>can also be written using standard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sz="2400" dirty="0" smtClean="0"/>
              <a:t> command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only thing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0070C0"/>
                </a:solidFill>
              </a:rPr>
              <a:t>remember</a:t>
            </a:r>
            <a:r>
              <a:rPr lang="en-US" sz="2400" dirty="0" smtClean="0"/>
              <a:t> is that we will have to </a:t>
            </a:r>
            <a:r>
              <a:rPr lang="en-US" sz="2400" b="1" dirty="0" smtClean="0">
                <a:solidFill>
                  <a:srgbClr val="0070C0"/>
                </a:solidFill>
              </a:rPr>
              <a:t>explicitly </a:t>
            </a:r>
            <a:r>
              <a:rPr lang="en-US" sz="2400" dirty="0" smtClean="0"/>
              <a:t>provide </a:t>
            </a:r>
            <a:r>
              <a:rPr lang="en-US" sz="2400" b="1" dirty="0" smtClean="0">
                <a:solidFill>
                  <a:schemeClr val="accent1"/>
                </a:solidFill>
              </a:rPr>
              <a:t>null </a:t>
            </a:r>
            <a:r>
              <a:rPr lang="en-US" sz="2400" dirty="0" smtClean="0"/>
              <a:t>as a value for </a:t>
            </a:r>
            <a:r>
              <a:rPr lang="en-US" sz="2400" b="1" dirty="0" smtClean="0">
                <a:solidFill>
                  <a:srgbClr val="0070C0"/>
                </a:solidFill>
              </a:rPr>
              <a:t>whichever column </a:t>
            </a:r>
            <a:r>
              <a:rPr lang="en-US" sz="2400" dirty="0" smtClean="0"/>
              <a:t>we </a:t>
            </a:r>
            <a:r>
              <a:rPr lang="en-US" sz="2400" b="1" dirty="0" smtClean="0">
                <a:solidFill>
                  <a:srgbClr val="0070C0"/>
                </a:solidFill>
              </a:rPr>
              <a:t>don’t want </a:t>
            </a:r>
            <a:r>
              <a:rPr lang="en-US" sz="2400" dirty="0" smtClean="0"/>
              <a:t>to give the </a:t>
            </a:r>
            <a:r>
              <a:rPr lang="en-US" sz="2400" b="1" dirty="0" smtClean="0">
                <a:solidFill>
                  <a:srgbClr val="0070C0"/>
                </a:solidFill>
              </a:rPr>
              <a:t>value</a:t>
            </a:r>
            <a:r>
              <a:rPr lang="en-US" sz="2400" dirty="0" smtClean="0"/>
              <a:t>.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Insert into </a:t>
            </a:r>
            <a:r>
              <a:rPr lang="en-US" sz="2000" b="1" dirty="0" smtClean="0">
                <a:solidFill>
                  <a:srgbClr val="7030A0"/>
                </a:solidFill>
              </a:rPr>
              <a:t>Students values(104</a:t>
            </a:r>
            <a:r>
              <a:rPr lang="en-US" sz="2000" b="1" dirty="0" smtClean="0">
                <a:solidFill>
                  <a:srgbClr val="7030A0"/>
                </a:solidFill>
              </a:rPr>
              <a:t>,’Karan</a:t>
            </a:r>
            <a:r>
              <a:rPr lang="en-US" sz="2000" b="1" dirty="0" smtClean="0">
                <a:solidFill>
                  <a:srgbClr val="7030A0"/>
                </a:solidFill>
              </a:rPr>
              <a:t>’,</a:t>
            </a:r>
            <a:r>
              <a:rPr lang="en-US" sz="2000" b="1" dirty="0" smtClean="0">
                <a:solidFill>
                  <a:schemeClr val="accent1"/>
                </a:solidFill>
              </a:rPr>
              <a:t>null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endParaRPr lang="en-US" sz="19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Interactive Insert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allows us to write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sz="2400" dirty="0" smtClean="0"/>
              <a:t> command in such a way that it demands </a:t>
            </a:r>
            <a:r>
              <a:rPr lang="en-US" sz="2400" b="1" dirty="0" smtClean="0">
                <a:solidFill>
                  <a:srgbClr val="0070C0"/>
                </a:solidFill>
              </a:rPr>
              <a:t>input</a:t>
            </a:r>
            <a:r>
              <a:rPr lang="en-US" sz="2400" dirty="0" smtClean="0"/>
              <a:t> at </a:t>
            </a:r>
            <a:r>
              <a:rPr lang="en-US" sz="2400" b="1" dirty="0" smtClean="0">
                <a:solidFill>
                  <a:srgbClr val="7030A0"/>
                </a:solidFill>
              </a:rPr>
              <a:t>run time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70C0"/>
                </a:solidFill>
              </a:rPr>
              <a:t>simple words </a:t>
            </a:r>
            <a:r>
              <a:rPr lang="en-US" sz="2400" dirty="0" smtClean="0"/>
              <a:t>we can say that just like </a:t>
            </a:r>
            <a:r>
              <a:rPr lang="en-US" sz="2400" b="1" dirty="0" smtClean="0">
                <a:solidFill>
                  <a:srgbClr val="0070C0"/>
                </a:solidFill>
              </a:rPr>
              <a:t>programming languages </a:t>
            </a:r>
            <a:r>
              <a:rPr lang="en-US" sz="2400" dirty="0" smtClean="0"/>
              <a:t>have functions for </a:t>
            </a:r>
            <a:r>
              <a:rPr lang="en-US" sz="2400" b="1" dirty="0" smtClean="0">
                <a:solidFill>
                  <a:srgbClr val="C00000"/>
                </a:solidFill>
              </a:rPr>
              <a:t>input</a:t>
            </a:r>
            <a:r>
              <a:rPr lang="en-US" sz="2400" dirty="0" smtClean="0"/>
              <a:t> , similarly,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also has a </a:t>
            </a:r>
            <a:r>
              <a:rPr lang="en-US" sz="2400" b="1" dirty="0" smtClean="0">
                <a:solidFill>
                  <a:srgbClr val="7030A0"/>
                </a:solidFill>
              </a:rPr>
              <a:t>provision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7030A0"/>
                </a:solidFill>
              </a:rPr>
              <a:t>accept input </a:t>
            </a:r>
            <a:r>
              <a:rPr lang="en-US" sz="2400" dirty="0" smtClean="0"/>
              <a:t>at runtime.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>
                <a:solidFill>
                  <a:schemeClr val="tx1"/>
                </a:solidFill>
              </a:rPr>
              <a:t>To do this we use the symbol of </a:t>
            </a:r>
            <a:r>
              <a:rPr lang="en-US" sz="2400" b="1" dirty="0" smtClean="0">
                <a:solidFill>
                  <a:srgbClr val="0070C0"/>
                </a:solidFill>
              </a:rPr>
              <a:t>&amp;</a:t>
            </a:r>
            <a:r>
              <a:rPr lang="en-US" sz="2400" dirty="0" smtClean="0">
                <a:solidFill>
                  <a:schemeClr val="tx1"/>
                </a:solidFill>
              </a:rPr>
              <a:t> in our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sz="2400" dirty="0" smtClean="0">
                <a:solidFill>
                  <a:schemeClr val="tx1"/>
                </a:solidFill>
              </a:rPr>
              <a:t> command and this symbol is called as </a:t>
            </a:r>
            <a:r>
              <a:rPr lang="en-US" sz="2400" b="1" u="sng" dirty="0" smtClean="0">
                <a:solidFill>
                  <a:schemeClr val="accent1"/>
                </a:solidFill>
              </a:rPr>
              <a:t>SUBSTITUTOR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>
                <a:solidFill>
                  <a:schemeClr val="tx1"/>
                </a:solidFill>
              </a:rPr>
              <a:t>This is because when the </a:t>
            </a:r>
            <a:r>
              <a:rPr lang="en-US" sz="2400" b="1" dirty="0" smtClean="0">
                <a:solidFill>
                  <a:schemeClr val="accent1"/>
                </a:solidFill>
              </a:rPr>
              <a:t>command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0070C0"/>
                </a:solidFill>
              </a:rPr>
              <a:t>executed</a:t>
            </a:r>
            <a:r>
              <a:rPr lang="en-US" sz="2400" dirty="0" smtClean="0">
                <a:solidFill>
                  <a:schemeClr val="tx1"/>
                </a:solidFill>
              </a:rPr>
              <a:t> , the value is </a:t>
            </a:r>
            <a:r>
              <a:rPr lang="en-US" sz="2400" b="1" dirty="0" smtClean="0">
                <a:solidFill>
                  <a:srgbClr val="7030A0"/>
                </a:solidFill>
              </a:rPr>
              <a:t>accepted</a:t>
            </a:r>
            <a:r>
              <a:rPr lang="en-US" sz="2400" dirty="0" smtClean="0">
                <a:solidFill>
                  <a:schemeClr val="tx1"/>
                </a:solidFill>
              </a:rPr>
              <a:t> from the user and it replaces the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symbol of </a:t>
            </a:r>
            <a:r>
              <a:rPr lang="en-US" sz="2400" b="1" dirty="0" smtClean="0">
                <a:solidFill>
                  <a:srgbClr val="0070C0"/>
                </a:solidFill>
              </a:rPr>
              <a:t>&amp;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endParaRPr lang="en-US" sz="2000" dirty="0" smtClean="0"/>
          </a:p>
          <a:p>
            <a:pPr lvl="1"/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Syntax Of Interactive Insert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Insert into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&gt;values(&amp;&lt;</a:t>
            </a:r>
            <a:r>
              <a:rPr lang="en-US" sz="2000" b="1" dirty="0" err="1" smtClean="0">
                <a:solidFill>
                  <a:srgbClr val="C00000"/>
                </a:solidFill>
              </a:rPr>
              <a:t>some_text</a:t>
            </a:r>
            <a:r>
              <a:rPr lang="en-US" sz="2000" b="1" dirty="0" smtClean="0">
                <a:solidFill>
                  <a:srgbClr val="C00000"/>
                </a:solidFill>
              </a:rPr>
              <a:t>&gt;,&amp;&lt;</a:t>
            </a:r>
            <a:r>
              <a:rPr lang="en-US" sz="2000" b="1" dirty="0" err="1" smtClean="0">
                <a:solidFill>
                  <a:srgbClr val="C00000"/>
                </a:solidFill>
              </a:rPr>
              <a:t>some_text</a:t>
            </a:r>
            <a:r>
              <a:rPr lang="en-US" sz="2000" b="1" dirty="0" smtClean="0">
                <a:solidFill>
                  <a:srgbClr val="C00000"/>
                </a:solidFill>
              </a:rPr>
              <a:t>&gt;);</a:t>
            </a:r>
            <a:endParaRPr lang="en-US" sz="1900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Points To Remember</a:t>
            </a: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The word </a:t>
            </a:r>
            <a:r>
              <a:rPr lang="en-US" sz="2000" b="1" dirty="0" smtClean="0">
                <a:solidFill>
                  <a:srgbClr val="0070C0"/>
                </a:solidFill>
              </a:rPr>
              <a:t>&lt;</a:t>
            </a:r>
            <a:r>
              <a:rPr lang="en-US" sz="2000" b="1" dirty="0" err="1" smtClean="0">
                <a:solidFill>
                  <a:srgbClr val="0070C0"/>
                </a:solidFill>
              </a:rPr>
              <a:t>some_text</a:t>
            </a:r>
            <a:r>
              <a:rPr lang="en-US" sz="2000" b="1" dirty="0" smtClean="0">
                <a:solidFill>
                  <a:srgbClr val="0070C0"/>
                </a:solidFill>
              </a:rPr>
              <a:t>&gt; </a:t>
            </a:r>
            <a:r>
              <a:rPr lang="en-US" sz="2000" dirty="0" smtClean="0">
                <a:solidFill>
                  <a:schemeClr val="tx1"/>
                </a:solidFill>
              </a:rPr>
              <a:t>can be </a:t>
            </a:r>
            <a:r>
              <a:rPr lang="en-US" sz="2000" b="1" dirty="0" smtClean="0">
                <a:solidFill>
                  <a:srgbClr val="7030A0"/>
                </a:solidFill>
              </a:rPr>
              <a:t>any text </a:t>
            </a:r>
            <a:r>
              <a:rPr lang="en-US" sz="2000" dirty="0" smtClean="0">
                <a:solidFill>
                  <a:schemeClr val="tx1"/>
                </a:solidFill>
              </a:rPr>
              <a:t>we want to show as a message to the user at run time and it should be a </a:t>
            </a:r>
            <a:r>
              <a:rPr lang="en-US" sz="2000" b="1" dirty="0" smtClean="0">
                <a:solidFill>
                  <a:srgbClr val="0070C0"/>
                </a:solidFill>
              </a:rPr>
              <a:t>single word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When the command runs , </a:t>
            </a:r>
            <a:r>
              <a:rPr lang="en-US" sz="2000" b="1" dirty="0" smtClean="0">
                <a:solidFill>
                  <a:srgbClr val="00B050"/>
                </a:solidFill>
              </a:rPr>
              <a:t>Oracle</a:t>
            </a:r>
            <a:r>
              <a:rPr lang="en-US" sz="2000" dirty="0" smtClean="0">
                <a:solidFill>
                  <a:schemeClr val="tx1"/>
                </a:solidFill>
              </a:rPr>
              <a:t> automatically displays the message:</a:t>
            </a:r>
          </a:p>
          <a:p>
            <a:pPr lvl="2"/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Enter the value for &lt;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some_text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&gt;: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And waits for the input.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Then we </a:t>
            </a:r>
            <a:r>
              <a:rPr lang="en-US" sz="2000" b="1" dirty="0" smtClean="0">
                <a:solidFill>
                  <a:srgbClr val="0070C0"/>
                </a:solidFill>
              </a:rPr>
              <a:t>need to supply </a:t>
            </a: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b="1" dirty="0" smtClean="0">
                <a:solidFill>
                  <a:srgbClr val="0070C0"/>
                </a:solidFill>
              </a:rPr>
              <a:t>input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These values must be </a:t>
            </a:r>
            <a:r>
              <a:rPr lang="en-US" sz="2000" b="1" dirty="0" smtClean="0">
                <a:solidFill>
                  <a:srgbClr val="7030A0"/>
                </a:solidFill>
              </a:rPr>
              <a:t>without quotes </a:t>
            </a:r>
            <a:r>
              <a:rPr lang="en-US" sz="2000" dirty="0" smtClean="0">
                <a:solidFill>
                  <a:schemeClr val="tx1"/>
                </a:solidFill>
              </a:rPr>
              <a:t>for </a:t>
            </a:r>
            <a:r>
              <a:rPr lang="en-US" sz="2000" b="1" dirty="0" smtClean="0">
                <a:solidFill>
                  <a:srgbClr val="0070C0"/>
                </a:solidFill>
              </a:rPr>
              <a:t>number </a:t>
            </a:r>
            <a:r>
              <a:rPr lang="en-US" sz="2000" dirty="0" smtClean="0">
                <a:solidFill>
                  <a:schemeClr val="tx1"/>
                </a:solidFill>
              </a:rPr>
              <a:t>type and </a:t>
            </a:r>
            <a:r>
              <a:rPr lang="en-US" sz="2000" b="1" dirty="0" smtClean="0">
                <a:solidFill>
                  <a:srgbClr val="7030A0"/>
                </a:solidFill>
              </a:rPr>
              <a:t>in quotes </a:t>
            </a:r>
            <a:r>
              <a:rPr lang="en-US" sz="2000" dirty="0" smtClean="0">
                <a:solidFill>
                  <a:schemeClr val="tx1"/>
                </a:solidFill>
              </a:rPr>
              <a:t>for </a:t>
            </a:r>
            <a:r>
              <a:rPr lang="en-US" sz="2000" b="1" dirty="0" smtClean="0">
                <a:solidFill>
                  <a:srgbClr val="0070C0"/>
                </a:solidFill>
              </a:rPr>
              <a:t>char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b="1" dirty="0" smtClean="0">
                <a:solidFill>
                  <a:srgbClr val="0070C0"/>
                </a:solidFill>
              </a:rPr>
              <a:t>varchar2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b="1" dirty="0" smtClean="0">
                <a:solidFill>
                  <a:srgbClr val="0070C0"/>
                </a:solidFill>
              </a:rPr>
              <a:t>date</a:t>
            </a:r>
            <a:r>
              <a:rPr lang="en-US" sz="2000" dirty="0" smtClean="0">
                <a:solidFill>
                  <a:schemeClr val="tx1"/>
                </a:solidFill>
              </a:rPr>
              <a:t> type.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If we want to skip values then we can either type </a:t>
            </a:r>
            <a:r>
              <a:rPr lang="en-US" sz="2000" b="1" dirty="0" smtClean="0">
                <a:solidFill>
                  <a:srgbClr val="C00000"/>
                </a:solidFill>
              </a:rPr>
              <a:t>null </a:t>
            </a:r>
            <a:r>
              <a:rPr lang="en-US" sz="2000" dirty="0" smtClean="0">
                <a:solidFill>
                  <a:schemeClr val="tx1"/>
                </a:solidFill>
              </a:rPr>
              <a:t>or </a:t>
            </a:r>
            <a:r>
              <a:rPr lang="en-US" sz="2000" b="1" dirty="0" smtClean="0">
                <a:solidFill>
                  <a:srgbClr val="00B050"/>
                </a:solidFill>
              </a:rPr>
              <a:t>empty quotes </a:t>
            </a:r>
            <a:r>
              <a:rPr lang="en-US" sz="2000" dirty="0" smtClean="0">
                <a:solidFill>
                  <a:schemeClr val="tx1"/>
                </a:solidFill>
              </a:rPr>
              <a:t>like</a:t>
            </a:r>
            <a:r>
              <a:rPr lang="en-US" sz="2000" b="1" dirty="0" smtClean="0">
                <a:solidFill>
                  <a:srgbClr val="C00000"/>
                </a:solidFill>
              </a:rPr>
              <a:t> ‘’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The input which we provide ,then replaces  </a:t>
            </a:r>
            <a:r>
              <a:rPr lang="en-US" sz="2000" b="1" dirty="0" smtClean="0">
                <a:solidFill>
                  <a:srgbClr val="C00000"/>
                </a:solidFill>
              </a:rPr>
              <a:t>&amp;&lt;</a:t>
            </a:r>
            <a:r>
              <a:rPr lang="en-US" sz="2000" b="1" dirty="0" err="1" smtClean="0">
                <a:solidFill>
                  <a:srgbClr val="C00000"/>
                </a:solidFill>
              </a:rPr>
              <a:t>some_text</a:t>
            </a:r>
            <a:r>
              <a:rPr lang="en-US" sz="2000" b="1" dirty="0" smtClean="0">
                <a:solidFill>
                  <a:srgbClr val="C00000"/>
                </a:solidFill>
              </a:rPr>
              <a:t>&gt; </a:t>
            </a:r>
            <a:r>
              <a:rPr lang="en-US" sz="2000" dirty="0" smtClean="0">
                <a:solidFill>
                  <a:schemeClr val="tx1"/>
                </a:solidFill>
              </a:rPr>
              <a:t>in the actual command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Example Of Interactive Insert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Insert into Students values(&amp;</a:t>
            </a:r>
            <a:r>
              <a:rPr lang="en-US" sz="2000" b="1" dirty="0" err="1" smtClean="0">
                <a:solidFill>
                  <a:srgbClr val="7030A0"/>
                </a:solidFill>
              </a:rPr>
              <a:t>s_id,&amp;s_name,&amp;birthdate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When the above command runs it will ask for input of </a:t>
            </a:r>
            <a:r>
              <a:rPr lang="en-US" sz="2400" b="1" dirty="0" err="1" smtClean="0">
                <a:solidFill>
                  <a:srgbClr val="0070C0"/>
                </a:solidFill>
              </a:rPr>
              <a:t>s_id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, </a:t>
            </a:r>
            <a:r>
              <a:rPr lang="en-US" sz="2400" dirty="0" err="1" smtClean="0"/>
              <a:t>s_</a:t>
            </a:r>
            <a:r>
              <a:rPr lang="en-US" sz="2400" b="1" dirty="0" err="1" smtClean="0">
                <a:solidFill>
                  <a:srgbClr val="0070C0"/>
                </a:solidFill>
              </a:rPr>
              <a:t>name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rgbClr val="0070C0"/>
                </a:solidFill>
              </a:rPr>
              <a:t>birthdate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 smtClean="0"/>
              <a:t>everything is </a:t>
            </a:r>
            <a:r>
              <a:rPr lang="en-US" sz="2400" b="1" dirty="0" smtClean="0">
                <a:solidFill>
                  <a:srgbClr val="00B050"/>
                </a:solidFill>
              </a:rPr>
              <a:t>OK</a:t>
            </a:r>
            <a:r>
              <a:rPr lang="en-US" sz="2400" dirty="0" smtClean="0"/>
              <a:t> </a:t>
            </a:r>
            <a:r>
              <a:rPr lang="en-US" sz="2400" dirty="0" smtClean="0"/>
              <a:t>a new row will be created </a:t>
            </a:r>
            <a:r>
              <a:rPr lang="en-US" sz="2400" dirty="0" smtClean="0"/>
              <a:t>and we </a:t>
            </a:r>
            <a:r>
              <a:rPr lang="en-US" sz="2400" dirty="0" smtClean="0"/>
              <a:t>will get the </a:t>
            </a:r>
            <a:r>
              <a:rPr lang="en-US" sz="2400" b="1" dirty="0" smtClean="0">
                <a:solidFill>
                  <a:srgbClr val="0070C0"/>
                </a:solidFill>
              </a:rPr>
              <a:t>acknowledgement</a:t>
            </a:r>
            <a:r>
              <a:rPr lang="en-US" sz="2400" dirty="0" smtClean="0"/>
              <a:t> from </a:t>
            </a:r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7030A0"/>
                </a:solidFill>
              </a:rPr>
              <a:t>1 row inserted</a:t>
            </a:r>
            <a:endParaRPr lang="en-US" sz="2400" dirty="0" smtClean="0"/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Example Of Interactive Insert</a:t>
            </a:r>
            <a:endParaRPr lang="en-IN" sz="30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null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UPDATE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Command Name </a:t>
            </a:r>
            <a:r>
              <a:rPr lang="en-IN" sz="2400" dirty="0" smtClean="0"/>
              <a:t>: </a:t>
            </a:r>
            <a:r>
              <a:rPr lang="en-IN" sz="2400" b="1" dirty="0" smtClean="0"/>
              <a:t>UPDATE</a:t>
            </a:r>
            <a:endParaRPr lang="en-IN" sz="2400" b="1" dirty="0" smtClean="0"/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Purpose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dirty="0" smtClean="0"/>
              <a:t>The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UPDATE </a:t>
            </a:r>
            <a:r>
              <a:rPr lang="en-US" sz="2400" dirty="0" smtClean="0"/>
              <a:t>command </a:t>
            </a:r>
            <a:r>
              <a:rPr lang="en-US" sz="2400" dirty="0" smtClean="0"/>
              <a:t>is used to </a:t>
            </a:r>
            <a:r>
              <a:rPr lang="en-US" sz="2400" b="1" dirty="0" smtClean="0">
                <a:solidFill>
                  <a:srgbClr val="7030A0"/>
                </a:solidFill>
              </a:rPr>
              <a:t>update</a:t>
            </a:r>
            <a:r>
              <a:rPr lang="en-US" sz="2400" dirty="0" smtClean="0"/>
              <a:t> columns of </a:t>
            </a:r>
            <a:r>
              <a:rPr lang="en-US" sz="2400" b="1" dirty="0" smtClean="0">
                <a:solidFill>
                  <a:srgbClr val="00B050"/>
                </a:solidFill>
              </a:rPr>
              <a:t>existing rows </a:t>
            </a:r>
            <a:r>
              <a:rPr lang="en-US" sz="2400" dirty="0" smtClean="0"/>
              <a:t>in the table.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Remember 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UPDATE</a:t>
            </a:r>
            <a:r>
              <a:rPr lang="en-US" sz="2400" dirty="0" smtClean="0"/>
              <a:t> never inserts new data , it only </a:t>
            </a:r>
            <a:r>
              <a:rPr lang="en-US" sz="2400" b="1" dirty="0" smtClean="0">
                <a:solidFill>
                  <a:srgbClr val="7030A0"/>
                </a:solidFill>
              </a:rPr>
              <a:t>updates existing values</a:t>
            </a:r>
            <a:r>
              <a:rPr lang="en-US" sz="2400" dirty="0" smtClean="0"/>
              <a:t> of a column.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Introduction To DML Commands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1"/>
                </a:solidFill>
                <a:latin typeface="Corbel" pitchFamily="34" charset="0"/>
              </a:rPr>
              <a:t>The INSERT Command</a:t>
            </a:r>
            <a:endParaRPr lang="en-US" sz="2900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Different Types Of INSERT Commands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Introduction To null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The UPDATE Command</a:t>
            </a: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Two Versions Of Update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UPDATE</a:t>
            </a:r>
            <a:r>
              <a:rPr lang="en-US" sz="2400" dirty="0" smtClean="0"/>
              <a:t> command has 2 versions:</a:t>
            </a:r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Update </a:t>
            </a:r>
            <a:r>
              <a:rPr lang="en-US" sz="2000" b="1" dirty="0" smtClean="0">
                <a:solidFill>
                  <a:srgbClr val="7030A0"/>
                </a:solidFill>
              </a:rPr>
              <a:t>………</a:t>
            </a: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Update ………Where &lt;</a:t>
            </a:r>
            <a:r>
              <a:rPr lang="en-US" sz="2000" b="1" dirty="0" err="1" smtClean="0">
                <a:solidFill>
                  <a:srgbClr val="7030A0"/>
                </a:solidFill>
              </a:rPr>
              <a:t>test_cond</a:t>
            </a:r>
            <a:r>
              <a:rPr lang="en-US" sz="2000" b="1" dirty="0" smtClean="0">
                <a:solidFill>
                  <a:srgbClr val="7030A0"/>
                </a:solidFill>
              </a:rPr>
              <a:t>&gt;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first version </a:t>
            </a:r>
            <a:r>
              <a:rPr lang="en-US" sz="2400" dirty="0" smtClean="0"/>
              <a:t>updates the </a:t>
            </a:r>
            <a:r>
              <a:rPr lang="en-US" sz="2400" b="1" dirty="0" smtClean="0">
                <a:solidFill>
                  <a:schemeClr val="accent1"/>
                </a:solidFill>
              </a:rPr>
              <a:t>specified column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00B050"/>
                </a:solidFill>
              </a:rPr>
              <a:t>all the rows 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second version </a:t>
            </a:r>
            <a:r>
              <a:rPr lang="en-US" sz="2400" dirty="0" smtClean="0"/>
              <a:t>is called </a:t>
            </a:r>
            <a:r>
              <a:rPr lang="en-US" sz="2400" b="1" dirty="0" smtClean="0">
                <a:solidFill>
                  <a:srgbClr val="0070C0"/>
                </a:solidFill>
              </a:rPr>
              <a:t>SEARCHED UPDATE </a:t>
            </a:r>
            <a:r>
              <a:rPr lang="en-US" sz="2400" dirty="0" smtClean="0"/>
              <a:t>as it uses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WHERE clause </a:t>
            </a:r>
            <a:r>
              <a:rPr lang="en-US" sz="2400" dirty="0" smtClean="0"/>
              <a:t>containing a </a:t>
            </a:r>
            <a:r>
              <a:rPr lang="en-US" sz="2400" b="1" dirty="0" smtClean="0">
                <a:solidFill>
                  <a:srgbClr val="C00000"/>
                </a:solidFill>
              </a:rPr>
              <a:t>CONDITION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updates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chemeClr val="accent1"/>
                </a:solidFill>
              </a:rPr>
              <a:t>columns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00B050"/>
                </a:solidFill>
              </a:rPr>
              <a:t>only those rows </a:t>
            </a:r>
            <a:r>
              <a:rPr lang="en-US" sz="2400" dirty="0" smtClean="0"/>
              <a:t>whose data matches the given condition</a:t>
            </a:r>
            <a:endParaRPr lang="en-US" sz="2400" dirty="0" smtClean="0"/>
          </a:p>
          <a:p>
            <a:pPr>
              <a:buNone/>
            </a:pPr>
            <a:endParaRPr lang="en-US" sz="2000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Syntax Of First Version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Update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 set &lt;</a:t>
            </a:r>
            <a:r>
              <a:rPr lang="en-US" sz="2000" b="1" dirty="0" err="1" smtClean="0">
                <a:solidFill>
                  <a:srgbClr val="C00000"/>
                </a:solidFill>
              </a:rPr>
              <a:t>col_name</a:t>
            </a:r>
            <a:r>
              <a:rPr lang="en-US" sz="2000" b="1" dirty="0" smtClean="0">
                <a:solidFill>
                  <a:srgbClr val="C00000"/>
                </a:solidFill>
              </a:rPr>
              <a:t>&gt;=&lt;value&gt;,&lt;</a:t>
            </a:r>
            <a:r>
              <a:rPr lang="en-US" sz="2000" b="1" dirty="0" err="1" smtClean="0">
                <a:solidFill>
                  <a:srgbClr val="C00000"/>
                </a:solidFill>
              </a:rPr>
              <a:t>col_name</a:t>
            </a:r>
            <a:r>
              <a:rPr lang="en-US" sz="2000" b="1" dirty="0" smtClean="0">
                <a:solidFill>
                  <a:srgbClr val="C00000"/>
                </a:solidFill>
              </a:rPr>
              <a:t>&gt;=&lt;value&gt;;</a:t>
            </a:r>
            <a:endParaRPr lang="en-US" sz="1900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Points To Remember</a:t>
            </a: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 can update </a:t>
            </a:r>
            <a:r>
              <a:rPr lang="en-US" sz="2000" b="1" dirty="0" smtClean="0">
                <a:solidFill>
                  <a:srgbClr val="0070C0"/>
                </a:solidFill>
              </a:rPr>
              <a:t>multiple columns </a:t>
            </a:r>
            <a:r>
              <a:rPr lang="en-US" sz="2000" dirty="0" smtClean="0">
                <a:solidFill>
                  <a:schemeClr val="tx1"/>
                </a:solidFill>
              </a:rPr>
              <a:t>in a </a:t>
            </a:r>
            <a:r>
              <a:rPr lang="en-US" sz="2000" b="1" dirty="0" smtClean="0">
                <a:solidFill>
                  <a:srgbClr val="0070C0"/>
                </a:solidFill>
              </a:rPr>
              <a:t>single update </a:t>
            </a:r>
            <a:r>
              <a:rPr lang="en-US" sz="2000" dirty="0" smtClean="0">
                <a:solidFill>
                  <a:schemeClr val="tx1"/>
                </a:solidFill>
              </a:rPr>
              <a:t>command.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b="1" dirty="0" smtClean="0">
                <a:solidFill>
                  <a:srgbClr val="0070C0"/>
                </a:solidFill>
              </a:rPr>
              <a:t>order of columns </a:t>
            </a:r>
            <a:r>
              <a:rPr lang="en-US" sz="2000" dirty="0" smtClean="0">
                <a:solidFill>
                  <a:schemeClr val="tx1"/>
                </a:solidFill>
              </a:rPr>
              <a:t>might not be </a:t>
            </a:r>
            <a:r>
              <a:rPr lang="en-US" sz="2000" b="1" dirty="0" smtClean="0">
                <a:solidFill>
                  <a:srgbClr val="0070C0"/>
                </a:solidFill>
              </a:rPr>
              <a:t>same</a:t>
            </a:r>
            <a:r>
              <a:rPr lang="en-US" sz="2000" dirty="0" smtClean="0">
                <a:solidFill>
                  <a:schemeClr val="tx1"/>
                </a:solidFill>
              </a:rPr>
              <a:t> as in the table.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b="1" dirty="0" smtClean="0">
                <a:solidFill>
                  <a:srgbClr val="0070C0"/>
                </a:solidFill>
              </a:rPr>
              <a:t>values</a:t>
            </a:r>
            <a:r>
              <a:rPr lang="en-US" sz="2000" dirty="0" smtClean="0">
                <a:solidFill>
                  <a:schemeClr val="tx1"/>
                </a:solidFill>
              </a:rPr>
              <a:t> given must </a:t>
            </a:r>
            <a:r>
              <a:rPr lang="en-US" sz="2000" b="1" dirty="0" smtClean="0">
                <a:solidFill>
                  <a:srgbClr val="0070C0"/>
                </a:solidFill>
              </a:rPr>
              <a:t>match</a:t>
            </a:r>
            <a:r>
              <a:rPr lang="en-US" sz="2000" dirty="0" smtClean="0">
                <a:solidFill>
                  <a:schemeClr val="tx1"/>
                </a:solidFill>
              </a:rPr>
              <a:t> with the data type of the column.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If they </a:t>
            </a:r>
            <a:r>
              <a:rPr lang="en-US" sz="2000" b="1" dirty="0" smtClean="0">
                <a:solidFill>
                  <a:srgbClr val="0070C0"/>
                </a:solidFill>
              </a:rPr>
              <a:t>don’t match </a:t>
            </a:r>
            <a:r>
              <a:rPr lang="en-US" sz="2000" dirty="0" smtClean="0">
                <a:solidFill>
                  <a:schemeClr val="tx1"/>
                </a:solidFill>
              </a:rPr>
              <a:t>then </a:t>
            </a:r>
            <a:r>
              <a:rPr lang="en-US" sz="2000" b="1" dirty="0" smtClean="0">
                <a:solidFill>
                  <a:srgbClr val="00B050"/>
                </a:solidFill>
              </a:rPr>
              <a:t>Oracle</a:t>
            </a:r>
            <a:r>
              <a:rPr lang="en-US" sz="2000" dirty="0" smtClean="0">
                <a:solidFill>
                  <a:schemeClr val="tx1"/>
                </a:solidFill>
              </a:rPr>
              <a:t> will try to perform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conversion</a:t>
            </a:r>
            <a:r>
              <a:rPr lang="en-US" sz="2000" dirty="0" smtClean="0">
                <a:solidFill>
                  <a:schemeClr val="tx1"/>
                </a:solidFill>
              </a:rPr>
              <a:t> and if it </a:t>
            </a:r>
            <a:r>
              <a:rPr lang="en-US" sz="2000" b="1" dirty="0" smtClean="0">
                <a:solidFill>
                  <a:srgbClr val="0070C0"/>
                </a:solidFill>
              </a:rPr>
              <a:t>fails</a:t>
            </a:r>
            <a:r>
              <a:rPr lang="en-US" sz="2000" dirty="0" smtClean="0">
                <a:solidFill>
                  <a:schemeClr val="tx1"/>
                </a:solidFill>
              </a:rPr>
              <a:t> to do so then </a:t>
            </a:r>
            <a:r>
              <a:rPr lang="en-US" sz="2000" b="1" dirty="0" smtClean="0">
                <a:solidFill>
                  <a:srgbClr val="FF0000"/>
                </a:solidFill>
              </a:rPr>
              <a:t>error</a:t>
            </a:r>
            <a:r>
              <a:rPr lang="en-US" sz="2000" dirty="0" smtClean="0">
                <a:solidFill>
                  <a:schemeClr val="tx1"/>
                </a:solidFill>
              </a:rPr>
              <a:t> will arise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19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 Of Update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Suppose we want to increment </a:t>
            </a:r>
            <a:r>
              <a:rPr lang="en-US" sz="2000" b="1" dirty="0" err="1" smtClean="0">
                <a:solidFill>
                  <a:srgbClr val="0070C0"/>
                </a:solidFill>
              </a:rPr>
              <a:t>s_id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of every student by </a:t>
            </a:r>
            <a:r>
              <a:rPr lang="en-US" sz="2000" b="1" dirty="0" smtClean="0">
                <a:solidFill>
                  <a:srgbClr val="0070C0"/>
                </a:solidFill>
              </a:rPr>
              <a:t>100 , </a:t>
            </a:r>
            <a:r>
              <a:rPr lang="en-US" sz="2000" dirty="0" smtClean="0">
                <a:solidFill>
                  <a:schemeClr val="tx1"/>
                </a:solidFill>
              </a:rPr>
              <a:t>then our command will be: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2"/>
            <a:r>
              <a:rPr lang="en-US" sz="1800" b="1" dirty="0" smtClean="0">
                <a:solidFill>
                  <a:srgbClr val="7030A0"/>
                </a:solidFill>
              </a:rPr>
              <a:t>Update students set </a:t>
            </a:r>
            <a:r>
              <a:rPr lang="en-US" sz="1800" b="1" dirty="0" err="1" smtClean="0">
                <a:solidFill>
                  <a:srgbClr val="7030A0"/>
                </a:solidFill>
              </a:rPr>
              <a:t>s_id</a:t>
            </a:r>
            <a:r>
              <a:rPr lang="en-US" sz="1800" b="1" dirty="0" smtClean="0">
                <a:solidFill>
                  <a:srgbClr val="7030A0"/>
                </a:solidFill>
              </a:rPr>
              <a:t>=s_id+100;</a:t>
            </a:r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 smtClean="0"/>
              <a:t>everything is </a:t>
            </a:r>
            <a:r>
              <a:rPr lang="en-US" sz="2400" b="1" dirty="0" smtClean="0">
                <a:solidFill>
                  <a:srgbClr val="00B050"/>
                </a:solidFill>
              </a:rPr>
              <a:t>OK</a:t>
            </a:r>
            <a:r>
              <a:rPr lang="en-US" sz="2400" dirty="0" smtClean="0"/>
              <a:t> </a:t>
            </a:r>
            <a:r>
              <a:rPr lang="en-US" sz="2400" dirty="0" smtClean="0"/>
              <a:t>then </a:t>
            </a:r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will display no of rows updated.</a:t>
            </a:r>
            <a:endParaRPr lang="en-US" sz="2400" dirty="0" smtClean="0"/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Syntax Of Searched Update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Update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 set &lt;</a:t>
            </a:r>
            <a:r>
              <a:rPr lang="en-US" sz="2000" b="1" dirty="0" err="1" smtClean="0">
                <a:solidFill>
                  <a:srgbClr val="C00000"/>
                </a:solidFill>
              </a:rPr>
              <a:t>col_name</a:t>
            </a:r>
            <a:r>
              <a:rPr lang="en-US" sz="2000" b="1" dirty="0" smtClean="0">
                <a:solidFill>
                  <a:srgbClr val="C00000"/>
                </a:solidFill>
              </a:rPr>
              <a:t>&gt;=&lt;value&gt;,&lt;</a:t>
            </a:r>
            <a:r>
              <a:rPr lang="en-US" sz="2000" b="1" dirty="0" err="1" smtClean="0">
                <a:solidFill>
                  <a:srgbClr val="C00000"/>
                </a:solidFill>
              </a:rPr>
              <a:t>col_name</a:t>
            </a:r>
            <a:r>
              <a:rPr lang="en-US" sz="2000" b="1" dirty="0" smtClean="0">
                <a:solidFill>
                  <a:srgbClr val="C00000"/>
                </a:solidFill>
              </a:rPr>
              <a:t>&gt;=&lt;value&gt; where &lt;</a:t>
            </a:r>
            <a:r>
              <a:rPr lang="en-US" sz="2000" b="1" dirty="0" err="1" smtClean="0">
                <a:solidFill>
                  <a:srgbClr val="C00000"/>
                </a:solidFill>
              </a:rPr>
              <a:t>test_cond</a:t>
            </a:r>
            <a:r>
              <a:rPr lang="en-US" sz="2000" b="1" dirty="0" smtClean="0">
                <a:solidFill>
                  <a:srgbClr val="C00000"/>
                </a:solidFill>
              </a:rPr>
              <a:t>&gt;;</a:t>
            </a:r>
            <a:endParaRPr lang="en-US" sz="1900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Points To Remember</a:t>
            </a: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 can write </a:t>
            </a:r>
            <a:r>
              <a:rPr lang="en-US" sz="2000" b="1" dirty="0" smtClean="0">
                <a:solidFill>
                  <a:srgbClr val="0070C0"/>
                </a:solidFill>
              </a:rPr>
              <a:t>conditions </a:t>
            </a:r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b="1" dirty="0" smtClean="0">
                <a:solidFill>
                  <a:srgbClr val="0070C0"/>
                </a:solidFill>
              </a:rPr>
              <a:t>=,&gt;,&lt;.&gt;=,&lt;=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b="1" dirty="0" smtClean="0">
                <a:solidFill>
                  <a:srgbClr val="0070C0"/>
                </a:solidFill>
              </a:rPr>
              <a:t>!-</a:t>
            </a:r>
            <a:r>
              <a:rPr lang="en-US" sz="2000" dirty="0" smtClean="0">
                <a:solidFill>
                  <a:schemeClr val="tx1"/>
                </a:solidFill>
              </a:rPr>
              <a:t> operators for normal values.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But for comparing with </a:t>
            </a:r>
            <a:r>
              <a:rPr lang="en-US" sz="2000" b="1" dirty="0" smtClean="0">
                <a:solidFill>
                  <a:srgbClr val="C00000"/>
                </a:solidFill>
              </a:rPr>
              <a:t>null </a:t>
            </a:r>
            <a:r>
              <a:rPr lang="en-US" sz="2000" dirty="0" smtClean="0">
                <a:solidFill>
                  <a:schemeClr val="tx1"/>
                </a:solidFill>
              </a:rPr>
              <a:t>we have to use </a:t>
            </a:r>
            <a:r>
              <a:rPr lang="en-US" sz="2000" b="1" dirty="0" smtClean="0">
                <a:solidFill>
                  <a:srgbClr val="7030A0"/>
                </a:solidFill>
              </a:rPr>
              <a:t>special operators </a:t>
            </a:r>
            <a:r>
              <a:rPr lang="en-US" sz="2000" dirty="0" smtClean="0">
                <a:solidFill>
                  <a:schemeClr val="tx1"/>
                </a:solidFill>
              </a:rPr>
              <a:t>called </a:t>
            </a:r>
            <a:r>
              <a:rPr lang="en-US" sz="2000" b="1" dirty="0" smtClean="0">
                <a:solidFill>
                  <a:srgbClr val="00B050"/>
                </a:solidFill>
              </a:rPr>
              <a:t>is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b="1" dirty="0" smtClean="0">
                <a:solidFill>
                  <a:srgbClr val="00B050"/>
                </a:solidFill>
              </a:rPr>
              <a:t>is not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For </a:t>
            </a:r>
            <a:r>
              <a:rPr lang="en-US" sz="2000" b="1" dirty="0" smtClean="0">
                <a:solidFill>
                  <a:srgbClr val="0070C0"/>
                </a:solidFill>
              </a:rPr>
              <a:t>varchar2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b="1" dirty="0" smtClean="0">
                <a:solidFill>
                  <a:srgbClr val="0070C0"/>
                </a:solidFill>
              </a:rPr>
              <a:t>char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Oracle</a:t>
            </a:r>
            <a:r>
              <a:rPr lang="en-US" sz="2000" dirty="0" smtClean="0">
                <a:solidFill>
                  <a:schemeClr val="tx1"/>
                </a:solidFill>
              </a:rPr>
              <a:t> will perform </a:t>
            </a:r>
            <a:r>
              <a:rPr lang="en-US" sz="2000" b="1" dirty="0" smtClean="0">
                <a:solidFill>
                  <a:srgbClr val="C00000"/>
                </a:solidFill>
              </a:rPr>
              <a:t>case sensitive </a:t>
            </a:r>
            <a:r>
              <a:rPr lang="en-US" sz="2000" dirty="0" smtClean="0">
                <a:solidFill>
                  <a:schemeClr val="tx1"/>
                </a:solidFill>
              </a:rPr>
              <a:t>comparison.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19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Example Of Searched Update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Example: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Suppose we want to change </a:t>
            </a:r>
            <a:r>
              <a:rPr lang="en-US" sz="2000" b="1" dirty="0" err="1" smtClean="0">
                <a:solidFill>
                  <a:srgbClr val="0070C0"/>
                </a:solidFill>
              </a:rPr>
              <a:t>s_name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of student </a:t>
            </a:r>
            <a:r>
              <a:rPr lang="en-US" sz="2000" b="1" dirty="0" smtClean="0">
                <a:solidFill>
                  <a:schemeClr val="tx1"/>
                </a:solidFill>
              </a:rPr>
              <a:t>whose </a:t>
            </a:r>
            <a:r>
              <a:rPr lang="en-US" sz="2000" b="1" dirty="0" err="1" smtClean="0">
                <a:solidFill>
                  <a:srgbClr val="0070C0"/>
                </a:solidFill>
              </a:rPr>
              <a:t>s_id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is </a:t>
            </a:r>
            <a:r>
              <a:rPr lang="en-US" sz="2000" b="1" dirty="0" smtClean="0">
                <a:solidFill>
                  <a:srgbClr val="00B050"/>
                </a:solidFill>
              </a:rPr>
              <a:t>103</a:t>
            </a:r>
            <a:r>
              <a:rPr lang="en-US" sz="2000" b="1" dirty="0" smtClean="0">
                <a:solidFill>
                  <a:schemeClr val="tx1"/>
                </a:solidFill>
              </a:rPr>
              <a:t> to </a:t>
            </a:r>
            <a:r>
              <a:rPr lang="en-US" sz="2000" b="1" dirty="0" err="1" smtClean="0">
                <a:solidFill>
                  <a:srgbClr val="00B050"/>
                </a:solidFill>
              </a:rPr>
              <a:t>Deepesh</a:t>
            </a:r>
            <a:r>
              <a:rPr lang="en-US" sz="2000" b="1" dirty="0" smtClean="0">
                <a:solidFill>
                  <a:schemeClr val="tx1"/>
                </a:solidFill>
              </a:rPr>
              <a:t> , then our command will be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lvl="2"/>
            <a:r>
              <a:rPr lang="en-US" sz="1800" b="1" dirty="0" smtClean="0">
                <a:solidFill>
                  <a:srgbClr val="7030A0"/>
                </a:solidFill>
              </a:rPr>
              <a:t>Update students </a:t>
            </a:r>
            <a:r>
              <a:rPr lang="en-US" sz="1800" b="1" dirty="0" smtClean="0">
                <a:solidFill>
                  <a:srgbClr val="7030A0"/>
                </a:solidFill>
              </a:rPr>
              <a:t>set </a:t>
            </a:r>
            <a:r>
              <a:rPr lang="en-US" sz="1800" b="1" dirty="0" err="1" smtClean="0">
                <a:solidFill>
                  <a:srgbClr val="7030A0"/>
                </a:solidFill>
              </a:rPr>
              <a:t>s_name</a:t>
            </a:r>
            <a:r>
              <a:rPr lang="en-US" sz="1800" b="1" dirty="0" smtClean="0">
                <a:solidFill>
                  <a:srgbClr val="7030A0"/>
                </a:solidFill>
              </a:rPr>
              <a:t>=‘</a:t>
            </a:r>
            <a:r>
              <a:rPr lang="en-US" sz="1800" b="1" dirty="0" err="1" smtClean="0">
                <a:solidFill>
                  <a:srgbClr val="7030A0"/>
                </a:solidFill>
              </a:rPr>
              <a:t>Deepesh</a:t>
            </a:r>
            <a:r>
              <a:rPr lang="en-US" sz="1800" b="1" dirty="0" smtClean="0">
                <a:solidFill>
                  <a:srgbClr val="7030A0"/>
                </a:solidFill>
              </a:rPr>
              <a:t>’ where </a:t>
            </a:r>
            <a:r>
              <a:rPr lang="en-US" sz="1800" b="1" dirty="0" err="1" smtClean="0">
                <a:solidFill>
                  <a:srgbClr val="7030A0"/>
                </a:solidFill>
              </a:rPr>
              <a:t>s_id</a:t>
            </a:r>
            <a:r>
              <a:rPr lang="en-US" sz="1800" b="1" dirty="0" smtClean="0">
                <a:solidFill>
                  <a:srgbClr val="7030A0"/>
                </a:solidFill>
              </a:rPr>
              <a:t>=103;</a:t>
            </a:r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Suppose we want to change </a:t>
            </a:r>
            <a:r>
              <a:rPr lang="en-US" sz="2000" b="1" dirty="0" smtClean="0">
                <a:solidFill>
                  <a:srgbClr val="7030A0"/>
                </a:solidFill>
              </a:rPr>
              <a:t>dob</a:t>
            </a:r>
            <a:r>
              <a:rPr lang="en-US" sz="2000" b="1" dirty="0" smtClean="0">
                <a:solidFill>
                  <a:schemeClr val="tx1"/>
                </a:solidFill>
              </a:rPr>
              <a:t> of student whose </a:t>
            </a:r>
            <a:r>
              <a:rPr lang="en-US" sz="2000" b="1" dirty="0" err="1" smtClean="0">
                <a:solidFill>
                  <a:srgbClr val="0070C0"/>
                </a:solidFill>
              </a:rPr>
              <a:t>s_name</a:t>
            </a:r>
            <a:r>
              <a:rPr lang="en-US" sz="2000" b="1" dirty="0" smtClean="0">
                <a:solidFill>
                  <a:schemeClr val="tx1"/>
                </a:solidFill>
              </a:rPr>
              <a:t> is </a:t>
            </a:r>
            <a:r>
              <a:rPr lang="en-US" sz="2000" b="1" dirty="0" err="1" smtClean="0">
                <a:solidFill>
                  <a:srgbClr val="00B050"/>
                </a:solidFill>
              </a:rPr>
              <a:t>Sumit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to</a:t>
            </a:r>
            <a:r>
              <a:rPr lang="en-US" sz="2000" b="1" dirty="0" smtClean="0">
                <a:solidFill>
                  <a:srgbClr val="00B050"/>
                </a:solidFill>
              </a:rPr>
              <a:t>  15-Apr-96 </a:t>
            </a:r>
            <a:r>
              <a:rPr lang="en-US" sz="2000" b="1" dirty="0" smtClean="0">
                <a:solidFill>
                  <a:schemeClr val="tx1"/>
                </a:solidFill>
              </a:rPr>
              <a:t>, then our command will be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lvl="2"/>
            <a:r>
              <a:rPr lang="en-US" sz="1800" b="1" dirty="0" smtClean="0">
                <a:solidFill>
                  <a:srgbClr val="7030A0"/>
                </a:solidFill>
              </a:rPr>
              <a:t>Update students set dob=‘15-Apr-96’ where </a:t>
            </a:r>
            <a:r>
              <a:rPr lang="en-US" sz="1800" b="1" dirty="0" err="1" smtClean="0">
                <a:solidFill>
                  <a:srgbClr val="7030A0"/>
                </a:solidFill>
              </a:rPr>
              <a:t>s_name</a:t>
            </a:r>
            <a:r>
              <a:rPr lang="en-US" sz="1800" b="1" dirty="0" smtClean="0">
                <a:solidFill>
                  <a:srgbClr val="7030A0"/>
                </a:solidFill>
              </a:rPr>
              <a:t>=‘</a:t>
            </a:r>
            <a:r>
              <a:rPr lang="en-US" sz="1800" b="1" dirty="0" err="1" smtClean="0">
                <a:solidFill>
                  <a:srgbClr val="7030A0"/>
                </a:solidFill>
              </a:rPr>
              <a:t>Sumit</a:t>
            </a:r>
            <a:r>
              <a:rPr lang="en-US" sz="1800" b="1" dirty="0" smtClean="0">
                <a:solidFill>
                  <a:srgbClr val="7030A0"/>
                </a:solidFill>
              </a:rPr>
              <a:t>’;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Suppose </a:t>
            </a:r>
            <a:r>
              <a:rPr lang="en-US" sz="2000" b="1" dirty="0" smtClean="0">
                <a:solidFill>
                  <a:schemeClr val="tx1"/>
                </a:solidFill>
              </a:rPr>
              <a:t>we want to change </a:t>
            </a:r>
            <a:r>
              <a:rPr lang="en-US" sz="2000" b="1" dirty="0" smtClean="0">
                <a:solidFill>
                  <a:srgbClr val="7030A0"/>
                </a:solidFill>
              </a:rPr>
              <a:t>dob</a:t>
            </a:r>
            <a:r>
              <a:rPr lang="en-US" sz="2000" b="1" dirty="0" smtClean="0">
                <a:solidFill>
                  <a:schemeClr val="tx1"/>
                </a:solidFill>
              </a:rPr>
              <a:t> of student </a:t>
            </a:r>
            <a:r>
              <a:rPr lang="en-US" sz="2000" b="1" dirty="0" smtClean="0">
                <a:solidFill>
                  <a:schemeClr val="tx1"/>
                </a:solidFill>
              </a:rPr>
              <a:t>to  </a:t>
            </a:r>
            <a:r>
              <a:rPr lang="en-US" sz="2000" b="1" dirty="0" smtClean="0">
                <a:solidFill>
                  <a:srgbClr val="00B050"/>
                </a:solidFill>
              </a:rPr>
              <a:t>15-Aug-97</a:t>
            </a:r>
            <a:r>
              <a:rPr lang="en-US" sz="2000" b="1" dirty="0" smtClean="0">
                <a:solidFill>
                  <a:schemeClr val="tx1"/>
                </a:solidFill>
              </a:rPr>
              <a:t> whose 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dob i</a:t>
            </a:r>
            <a:r>
              <a:rPr lang="en-US" sz="2000" b="1" dirty="0" smtClean="0">
                <a:solidFill>
                  <a:schemeClr val="tx1"/>
                </a:solidFill>
              </a:rPr>
              <a:t>s </a:t>
            </a:r>
            <a:r>
              <a:rPr lang="en-US" sz="2000" b="1" dirty="0" smtClean="0">
                <a:solidFill>
                  <a:srgbClr val="0070C0"/>
                </a:solidFill>
              </a:rPr>
              <a:t>null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, then our command will be </a:t>
            </a:r>
          </a:p>
          <a:p>
            <a:pPr lvl="2"/>
            <a:r>
              <a:rPr lang="en-US" sz="1800" b="1" dirty="0" smtClean="0">
                <a:solidFill>
                  <a:srgbClr val="7030A0"/>
                </a:solidFill>
              </a:rPr>
              <a:t>Update students set dob=‘</a:t>
            </a:r>
            <a:r>
              <a:rPr lang="en-US" sz="1800" b="1" dirty="0" smtClean="0">
                <a:solidFill>
                  <a:srgbClr val="7030A0"/>
                </a:solidFill>
              </a:rPr>
              <a:t>15-Apr-97’ </a:t>
            </a:r>
            <a:r>
              <a:rPr lang="en-US" sz="1800" b="1" dirty="0" smtClean="0">
                <a:solidFill>
                  <a:srgbClr val="7030A0"/>
                </a:solidFill>
              </a:rPr>
              <a:t>where </a:t>
            </a:r>
            <a:r>
              <a:rPr lang="en-US" sz="1800" b="1" dirty="0" smtClean="0">
                <a:solidFill>
                  <a:schemeClr val="accent1"/>
                </a:solidFill>
              </a:rPr>
              <a:t>dob is null</a:t>
            </a:r>
            <a:r>
              <a:rPr lang="en-US" sz="1800" b="1" dirty="0" smtClean="0">
                <a:solidFill>
                  <a:srgbClr val="7030A0"/>
                </a:solidFill>
              </a:rPr>
              <a:t>;</a:t>
            </a:r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Suppose </a:t>
            </a:r>
            <a:r>
              <a:rPr lang="en-US" sz="2000" b="1" dirty="0" smtClean="0">
                <a:solidFill>
                  <a:schemeClr val="tx1"/>
                </a:solidFill>
              </a:rPr>
              <a:t>we want to change </a:t>
            </a:r>
            <a:r>
              <a:rPr lang="en-US" sz="2000" b="1" dirty="0" err="1" smtClean="0">
                <a:solidFill>
                  <a:srgbClr val="0070C0"/>
                </a:solidFill>
              </a:rPr>
              <a:t>s_name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of student </a:t>
            </a:r>
            <a:r>
              <a:rPr lang="en-US" sz="2000" b="1" dirty="0" smtClean="0">
                <a:solidFill>
                  <a:schemeClr val="tx1"/>
                </a:solidFill>
              </a:rPr>
              <a:t>to </a:t>
            </a:r>
            <a:r>
              <a:rPr lang="en-US" sz="2000" b="1" dirty="0" smtClean="0">
                <a:solidFill>
                  <a:srgbClr val="00B050"/>
                </a:solidFill>
              </a:rPr>
              <a:t>null</a:t>
            </a:r>
            <a:r>
              <a:rPr lang="en-US" sz="2000" b="1" dirty="0" smtClean="0">
                <a:solidFill>
                  <a:schemeClr val="tx1"/>
                </a:solidFill>
              </a:rPr>
              <a:t> whose </a:t>
            </a:r>
            <a:r>
              <a:rPr lang="en-US" sz="2000" b="1" dirty="0" err="1" smtClean="0">
                <a:solidFill>
                  <a:srgbClr val="0070C0"/>
                </a:solidFill>
              </a:rPr>
              <a:t>s_id</a:t>
            </a:r>
            <a:r>
              <a:rPr lang="en-US" sz="2000" b="1" dirty="0" smtClean="0">
                <a:solidFill>
                  <a:schemeClr val="tx1"/>
                </a:solidFill>
              </a:rPr>
              <a:t> is </a:t>
            </a:r>
            <a:r>
              <a:rPr lang="en-US" sz="2000" b="1" dirty="0" smtClean="0">
                <a:solidFill>
                  <a:srgbClr val="00B050"/>
                </a:solidFill>
              </a:rPr>
              <a:t>101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, then our command will be </a:t>
            </a:r>
          </a:p>
          <a:p>
            <a:pPr lvl="2"/>
            <a:r>
              <a:rPr lang="en-US" sz="1800" b="1" dirty="0" smtClean="0">
                <a:solidFill>
                  <a:srgbClr val="7030A0"/>
                </a:solidFill>
              </a:rPr>
              <a:t>Update students set </a:t>
            </a:r>
            <a:r>
              <a:rPr lang="en-US" sz="1800" b="1" dirty="0" err="1" smtClean="0">
                <a:solidFill>
                  <a:schemeClr val="accent1"/>
                </a:solidFill>
              </a:rPr>
              <a:t>s_name</a:t>
            </a:r>
            <a:r>
              <a:rPr lang="en-US" sz="1800" b="1" dirty="0" smtClean="0">
                <a:solidFill>
                  <a:schemeClr val="accent1"/>
                </a:solidFill>
              </a:rPr>
              <a:t>=null</a:t>
            </a:r>
            <a:r>
              <a:rPr lang="en-US" sz="1800" b="1" dirty="0" smtClean="0">
                <a:solidFill>
                  <a:srgbClr val="7030A0"/>
                </a:solidFill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</a:rPr>
              <a:t>where </a:t>
            </a:r>
            <a:r>
              <a:rPr lang="en-US" sz="1800" b="1" dirty="0" err="1" smtClean="0">
                <a:solidFill>
                  <a:srgbClr val="7030A0"/>
                </a:solidFill>
              </a:rPr>
              <a:t>s_id</a:t>
            </a:r>
            <a:r>
              <a:rPr lang="en-US" sz="1800" b="1" dirty="0" smtClean="0">
                <a:solidFill>
                  <a:srgbClr val="7030A0"/>
                </a:solidFill>
              </a:rPr>
              <a:t>=101;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DML </a:t>
            </a:r>
            <a:r>
              <a:rPr lang="en-US" sz="3200" b="1" dirty="0" smtClean="0"/>
              <a:t>Commands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DML Commands </a:t>
            </a:r>
            <a:r>
              <a:rPr lang="en-US" sz="2400" dirty="0" smtClean="0"/>
              <a:t>stand for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Data Manipulation Language.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These commands deal with </a:t>
            </a:r>
            <a:r>
              <a:rPr lang="en-US" sz="2400" b="1" dirty="0" smtClean="0">
                <a:solidFill>
                  <a:srgbClr val="7030A0"/>
                </a:solidFill>
              </a:rPr>
              <a:t>changing the content </a:t>
            </a:r>
            <a:r>
              <a:rPr lang="en-US" sz="2400" dirty="0" smtClean="0"/>
              <a:t>of the table </a:t>
            </a:r>
            <a:r>
              <a:rPr lang="en-US" sz="2400" dirty="0" err="1" smtClean="0"/>
              <a:t>i.e</a:t>
            </a:r>
            <a:r>
              <a:rPr lang="en-US" sz="2400" dirty="0" smtClean="0"/>
              <a:t> they deal with </a:t>
            </a:r>
            <a:r>
              <a:rPr lang="en-US" sz="2400" b="1" dirty="0" smtClean="0">
                <a:solidFill>
                  <a:srgbClr val="0070C0"/>
                </a:solidFill>
              </a:rPr>
              <a:t>table data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B050"/>
                </a:solidFill>
              </a:rPr>
              <a:t>three popular commands </a:t>
            </a:r>
            <a:r>
              <a:rPr lang="en-US" sz="2400" dirty="0" smtClean="0"/>
              <a:t>in this category are: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Insert 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Update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Delete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DML </a:t>
            </a:r>
            <a:r>
              <a:rPr lang="en-US" sz="3200" b="1" dirty="0" smtClean="0"/>
              <a:t>Commands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Command Name </a:t>
            </a:r>
            <a:r>
              <a:rPr lang="en-IN" sz="2400" dirty="0" smtClean="0"/>
              <a:t>: </a:t>
            </a:r>
            <a:r>
              <a:rPr lang="en-IN" sz="2400" b="1" dirty="0" smtClean="0"/>
              <a:t>INSERT</a:t>
            </a:r>
            <a:endParaRPr lang="en-IN" sz="2400" b="1" dirty="0" smtClean="0"/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Purpose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dirty="0" smtClean="0"/>
              <a:t>The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INSERT </a:t>
            </a:r>
            <a:r>
              <a:rPr lang="en-US" sz="2400" dirty="0" smtClean="0"/>
              <a:t>command </a:t>
            </a:r>
            <a:r>
              <a:rPr lang="en-US" sz="2400" dirty="0" smtClean="0"/>
              <a:t>is used to </a:t>
            </a:r>
            <a:r>
              <a:rPr lang="en-US" sz="2400" dirty="0" smtClean="0"/>
              <a:t>insert a new row into the table.</a:t>
            </a:r>
          </a:p>
          <a:p>
            <a:endParaRPr lang="en-US" sz="2400" dirty="0" smtClean="0"/>
          </a:p>
          <a:p>
            <a:r>
              <a:rPr lang="en-US" sz="2400" dirty="0" smtClean="0"/>
              <a:t>There are multiple syntaxes of </a:t>
            </a:r>
            <a:r>
              <a:rPr lang="en-US" sz="2400" b="1" dirty="0" smtClean="0">
                <a:solidFill>
                  <a:srgbClr val="C00000"/>
                </a:solidFill>
              </a:rPr>
              <a:t>INSERT</a:t>
            </a:r>
            <a:r>
              <a:rPr lang="en-US" sz="2400" dirty="0" smtClean="0"/>
              <a:t> command and they are:</a:t>
            </a:r>
          </a:p>
          <a:p>
            <a:endParaRPr lang="en-US" sz="2400" dirty="0" smtClean="0"/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Standar</a:t>
            </a:r>
            <a:r>
              <a:rPr lang="en-US" sz="2000" b="1" dirty="0" smtClean="0">
                <a:solidFill>
                  <a:srgbClr val="0070C0"/>
                </a:solidFill>
              </a:rPr>
              <a:t>d Insert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Inserting into selected columns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Interactive Insert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Syntax Of Standard Insert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Insert into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 values(&lt;</a:t>
            </a:r>
            <a:r>
              <a:rPr lang="en-US" sz="2000" b="1" dirty="0" err="1" smtClean="0">
                <a:solidFill>
                  <a:srgbClr val="C00000"/>
                </a:solidFill>
              </a:rPr>
              <a:t>list_of_values</a:t>
            </a:r>
            <a:r>
              <a:rPr lang="en-US" sz="2000" b="1" dirty="0" smtClean="0">
                <a:solidFill>
                  <a:srgbClr val="C00000"/>
                </a:solidFill>
              </a:rPr>
              <a:t>.);</a:t>
            </a:r>
            <a:endParaRPr lang="en-US" sz="1900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Points To Remember</a:t>
            </a: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No of values </a:t>
            </a:r>
            <a:r>
              <a:rPr lang="en-US" sz="2000" dirty="0" smtClean="0">
                <a:solidFill>
                  <a:schemeClr val="tx1"/>
                </a:solidFill>
              </a:rPr>
              <a:t>must be </a:t>
            </a:r>
            <a:r>
              <a:rPr lang="en-US" sz="2000" b="1" dirty="0" smtClean="0">
                <a:solidFill>
                  <a:srgbClr val="0070C0"/>
                </a:solidFill>
              </a:rPr>
              <a:t>exactly same </a:t>
            </a:r>
            <a:r>
              <a:rPr lang="en-US" sz="2000" dirty="0" smtClean="0">
                <a:solidFill>
                  <a:schemeClr val="tx1"/>
                </a:solidFill>
              </a:rPr>
              <a:t>as </a:t>
            </a:r>
            <a:r>
              <a:rPr lang="en-US" sz="2000" b="1" dirty="0" smtClean="0">
                <a:solidFill>
                  <a:srgbClr val="0070C0"/>
                </a:solidFill>
              </a:rPr>
              <a:t>number of columns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All the values should be </a:t>
            </a:r>
            <a:r>
              <a:rPr lang="en-US" sz="2000" b="1" dirty="0" smtClean="0">
                <a:solidFill>
                  <a:srgbClr val="0070C0"/>
                </a:solidFill>
              </a:rPr>
              <a:t>separated </a:t>
            </a:r>
            <a:r>
              <a:rPr lang="en-US" sz="2000" b="1" dirty="0" smtClean="0">
                <a:solidFill>
                  <a:srgbClr val="0070C0"/>
                </a:solidFill>
              </a:rPr>
              <a:t>with </a:t>
            </a:r>
            <a:r>
              <a:rPr lang="en-US" sz="2000" b="1" dirty="0" smtClean="0">
                <a:solidFill>
                  <a:srgbClr val="0070C0"/>
                </a:solidFill>
              </a:rPr>
              <a:t>commas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Order of values </a:t>
            </a:r>
            <a:r>
              <a:rPr lang="en-US" sz="2000" dirty="0" smtClean="0">
                <a:solidFill>
                  <a:schemeClr val="tx1"/>
                </a:solidFill>
              </a:rPr>
              <a:t>must </a:t>
            </a:r>
            <a:r>
              <a:rPr lang="en-US" sz="2000" b="1" dirty="0" smtClean="0">
                <a:solidFill>
                  <a:srgbClr val="0070C0"/>
                </a:solidFill>
              </a:rPr>
              <a:t>match</a:t>
            </a:r>
            <a:r>
              <a:rPr lang="en-US" sz="2000" dirty="0" smtClean="0">
                <a:solidFill>
                  <a:schemeClr val="tx1"/>
                </a:solidFill>
              </a:rPr>
              <a:t> with the </a:t>
            </a:r>
            <a:r>
              <a:rPr lang="en-US" sz="2000" b="1" dirty="0" smtClean="0">
                <a:solidFill>
                  <a:srgbClr val="0070C0"/>
                </a:solidFill>
              </a:rPr>
              <a:t>order of columns </a:t>
            </a:r>
            <a:r>
              <a:rPr lang="en-US" sz="2000" dirty="0" smtClean="0">
                <a:solidFill>
                  <a:schemeClr val="tx1"/>
                </a:solidFill>
              </a:rPr>
              <a:t>in the table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The values of type </a:t>
            </a:r>
            <a:r>
              <a:rPr lang="en-US" sz="2000" b="1" dirty="0" smtClean="0">
                <a:solidFill>
                  <a:srgbClr val="0070C0"/>
                </a:solidFill>
              </a:rPr>
              <a:t>char</a:t>
            </a:r>
            <a:r>
              <a:rPr lang="en-US" sz="2000" dirty="0" smtClean="0">
                <a:solidFill>
                  <a:schemeClr val="tx1"/>
                </a:solidFill>
              </a:rPr>
              <a:t> , </a:t>
            </a:r>
            <a:r>
              <a:rPr lang="en-US" sz="2000" b="1" dirty="0" smtClean="0">
                <a:solidFill>
                  <a:srgbClr val="0070C0"/>
                </a:solidFill>
              </a:rPr>
              <a:t>varchar2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b="1" dirty="0" smtClean="0">
                <a:solidFill>
                  <a:srgbClr val="0070C0"/>
                </a:solidFill>
              </a:rPr>
              <a:t>date </a:t>
            </a:r>
            <a:r>
              <a:rPr lang="en-US" sz="2000" dirty="0" smtClean="0">
                <a:solidFill>
                  <a:schemeClr val="tx1"/>
                </a:solidFill>
              </a:rPr>
              <a:t>must be </a:t>
            </a:r>
            <a:r>
              <a:rPr lang="en-US" sz="2000" b="1" dirty="0" smtClean="0">
                <a:solidFill>
                  <a:srgbClr val="0070C0"/>
                </a:solidFill>
              </a:rPr>
              <a:t>enclosed </a:t>
            </a:r>
            <a:r>
              <a:rPr lang="en-US" sz="2000" dirty="0" smtClean="0">
                <a:solidFill>
                  <a:schemeClr val="tx1"/>
                </a:solidFill>
              </a:rPr>
              <a:t>in </a:t>
            </a:r>
            <a:r>
              <a:rPr lang="en-US" sz="2000" b="1" dirty="0" smtClean="0">
                <a:solidFill>
                  <a:srgbClr val="0070C0"/>
                </a:solidFill>
              </a:rPr>
              <a:t>single quotes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For </a:t>
            </a:r>
            <a:r>
              <a:rPr lang="en-US" sz="2000" b="1" dirty="0" smtClean="0">
                <a:solidFill>
                  <a:srgbClr val="0070C0"/>
                </a:solidFill>
              </a:rPr>
              <a:t>date</a:t>
            </a:r>
            <a:r>
              <a:rPr lang="en-US" sz="2000" dirty="0" smtClean="0">
                <a:solidFill>
                  <a:schemeClr val="tx1"/>
                </a:solidFill>
              </a:rPr>
              <a:t> values the pattern must be </a:t>
            </a:r>
            <a:r>
              <a:rPr lang="en-US" sz="2000" b="1" dirty="0" smtClean="0">
                <a:solidFill>
                  <a:srgbClr val="0070C0"/>
                </a:solidFill>
              </a:rPr>
              <a:t>‘DD-MON-YY’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Make sure to issue the </a:t>
            </a:r>
            <a:r>
              <a:rPr lang="en-US" sz="2000" b="1" dirty="0" smtClean="0">
                <a:solidFill>
                  <a:srgbClr val="0070C0"/>
                </a:solidFill>
              </a:rPr>
              <a:t>commit command </a:t>
            </a:r>
            <a:r>
              <a:rPr lang="en-US" sz="2000" dirty="0" smtClean="0">
                <a:solidFill>
                  <a:schemeClr val="tx1"/>
                </a:solidFill>
              </a:rPr>
              <a:t>after all the </a:t>
            </a:r>
            <a:r>
              <a:rPr lang="en-US" sz="2000" b="1" dirty="0" smtClean="0">
                <a:solidFill>
                  <a:srgbClr val="0070C0"/>
                </a:solidFill>
              </a:rPr>
              <a:t>insertion</a:t>
            </a:r>
            <a:r>
              <a:rPr lang="en-US" sz="2000" dirty="0" smtClean="0">
                <a:solidFill>
                  <a:schemeClr val="tx1"/>
                </a:solidFill>
              </a:rPr>
              <a:t> has been done so that the </a:t>
            </a:r>
            <a:r>
              <a:rPr lang="en-US" sz="2000" b="1" dirty="0" smtClean="0">
                <a:solidFill>
                  <a:srgbClr val="0070C0"/>
                </a:solidFill>
              </a:rPr>
              <a:t>data</a:t>
            </a:r>
            <a:r>
              <a:rPr lang="en-US" sz="2000" dirty="0" smtClean="0">
                <a:solidFill>
                  <a:schemeClr val="tx1"/>
                </a:solidFill>
              </a:rPr>
              <a:t> gets </a:t>
            </a:r>
            <a:r>
              <a:rPr lang="en-US" sz="2000" b="1" dirty="0" smtClean="0">
                <a:solidFill>
                  <a:srgbClr val="0070C0"/>
                </a:solidFill>
              </a:rPr>
              <a:t>permanently saved </a:t>
            </a:r>
            <a:r>
              <a:rPr lang="en-US" sz="2000" dirty="0" smtClean="0">
                <a:solidFill>
                  <a:schemeClr val="tx1"/>
                </a:solidFill>
              </a:rPr>
              <a:t>in the table.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 Of Standard Insert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Suppose we have </a:t>
            </a:r>
            <a:r>
              <a:rPr lang="en-US" sz="1900" b="1" dirty="0" smtClean="0">
                <a:solidFill>
                  <a:srgbClr val="00B050"/>
                </a:solidFill>
              </a:rPr>
              <a:t>Students</a:t>
            </a:r>
            <a:r>
              <a:rPr lang="en-US" sz="1900" b="1" dirty="0" smtClean="0">
                <a:solidFill>
                  <a:srgbClr val="0070C0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table with </a:t>
            </a:r>
            <a:r>
              <a:rPr lang="en-US" sz="1900" b="1" dirty="0" smtClean="0">
                <a:solidFill>
                  <a:srgbClr val="00B050"/>
                </a:solidFill>
              </a:rPr>
              <a:t>3 columns </a:t>
            </a:r>
            <a:r>
              <a:rPr lang="en-US" sz="1900" dirty="0" smtClean="0">
                <a:solidFill>
                  <a:schemeClr val="tx1"/>
                </a:solidFill>
              </a:rPr>
              <a:t>as</a:t>
            </a:r>
            <a:r>
              <a:rPr lang="en-US" sz="1900" b="1" dirty="0" smtClean="0">
                <a:solidFill>
                  <a:srgbClr val="0070C0"/>
                </a:solidFill>
              </a:rPr>
              <a:t> </a:t>
            </a:r>
            <a:r>
              <a:rPr lang="en-US" sz="1900" b="1" dirty="0" err="1" smtClean="0">
                <a:solidFill>
                  <a:srgbClr val="00B050"/>
                </a:solidFill>
              </a:rPr>
              <a:t>s_id</a:t>
            </a:r>
            <a:r>
              <a:rPr lang="en-US" sz="1900" b="1" dirty="0" smtClean="0">
                <a:solidFill>
                  <a:srgbClr val="0070C0"/>
                </a:solidFill>
              </a:rPr>
              <a:t> ,</a:t>
            </a:r>
            <a:r>
              <a:rPr lang="en-US" sz="1900" b="1" dirty="0" err="1" smtClean="0">
                <a:solidFill>
                  <a:srgbClr val="00B050"/>
                </a:solidFill>
              </a:rPr>
              <a:t>s_name</a:t>
            </a:r>
            <a:r>
              <a:rPr lang="en-US" sz="1900" b="1" dirty="0" smtClean="0">
                <a:solidFill>
                  <a:srgbClr val="0070C0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and</a:t>
            </a:r>
            <a:r>
              <a:rPr lang="en-US" sz="1900" b="1" dirty="0" smtClean="0">
                <a:solidFill>
                  <a:srgbClr val="0070C0"/>
                </a:solidFill>
              </a:rPr>
              <a:t> </a:t>
            </a:r>
            <a:r>
              <a:rPr lang="en-US" sz="1900" b="1" dirty="0" smtClean="0">
                <a:solidFill>
                  <a:srgbClr val="00B050"/>
                </a:solidFill>
              </a:rPr>
              <a:t>dob </a:t>
            </a:r>
            <a:r>
              <a:rPr lang="en-US" sz="1900" dirty="0" smtClean="0">
                <a:solidFill>
                  <a:schemeClr val="tx1"/>
                </a:solidFill>
              </a:rPr>
              <a:t>of data type </a:t>
            </a:r>
            <a:r>
              <a:rPr lang="en-US" sz="1900" b="1" dirty="0" smtClean="0">
                <a:solidFill>
                  <a:srgbClr val="00B050"/>
                </a:solidFill>
              </a:rPr>
              <a:t>number(3)</a:t>
            </a:r>
            <a:r>
              <a:rPr lang="en-US" sz="1900" b="1" dirty="0" smtClean="0">
                <a:solidFill>
                  <a:srgbClr val="0070C0"/>
                </a:solidFill>
              </a:rPr>
              <a:t>,</a:t>
            </a:r>
            <a:r>
              <a:rPr lang="en-US" sz="1900" b="1" dirty="0" smtClean="0">
                <a:solidFill>
                  <a:srgbClr val="00B050"/>
                </a:solidFill>
              </a:rPr>
              <a:t>varchar2(15)</a:t>
            </a:r>
            <a:r>
              <a:rPr lang="en-US" sz="1900" b="1" dirty="0" smtClean="0">
                <a:solidFill>
                  <a:srgbClr val="0070C0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and</a:t>
            </a:r>
            <a:r>
              <a:rPr lang="en-US" sz="1900" b="1" dirty="0" smtClean="0">
                <a:solidFill>
                  <a:srgbClr val="0070C0"/>
                </a:solidFill>
              </a:rPr>
              <a:t> </a:t>
            </a:r>
            <a:r>
              <a:rPr lang="en-US" sz="1900" b="1" dirty="0" smtClean="0">
                <a:solidFill>
                  <a:srgbClr val="00B050"/>
                </a:solidFill>
              </a:rPr>
              <a:t>date </a:t>
            </a:r>
            <a:r>
              <a:rPr lang="en-US" sz="1900" dirty="0" smtClean="0">
                <a:solidFill>
                  <a:schemeClr val="tx1"/>
                </a:solidFill>
              </a:rPr>
              <a:t>respectively</a:t>
            </a:r>
            <a:endParaRPr lang="en-US" sz="1900" dirty="0" smtClean="0">
              <a:solidFill>
                <a:schemeClr val="tx1"/>
              </a:solidFill>
            </a:endParaRPr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Insert into Students values(101,’Amit’,’15-Jan-96’);</a:t>
            </a:r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 smtClean="0"/>
              <a:t>everything is </a:t>
            </a:r>
            <a:r>
              <a:rPr lang="en-US" sz="2400" b="1" dirty="0" smtClean="0">
                <a:solidFill>
                  <a:srgbClr val="00B050"/>
                </a:solidFill>
              </a:rPr>
              <a:t>OK</a:t>
            </a:r>
            <a:r>
              <a:rPr lang="en-US" sz="2400" dirty="0" smtClean="0"/>
              <a:t> </a:t>
            </a:r>
            <a:r>
              <a:rPr lang="en-US" sz="2400" dirty="0" smtClean="0"/>
              <a:t>a new row will be created </a:t>
            </a:r>
            <a:r>
              <a:rPr lang="en-US" sz="2400" dirty="0" smtClean="0"/>
              <a:t>and we </a:t>
            </a:r>
            <a:r>
              <a:rPr lang="en-US" sz="2400" dirty="0" smtClean="0"/>
              <a:t>will get the </a:t>
            </a:r>
            <a:r>
              <a:rPr lang="en-US" sz="2400" b="1" dirty="0" smtClean="0">
                <a:solidFill>
                  <a:srgbClr val="0070C0"/>
                </a:solidFill>
              </a:rPr>
              <a:t>acknowledgement</a:t>
            </a:r>
            <a:r>
              <a:rPr lang="en-US" sz="2400" dirty="0" smtClean="0"/>
              <a:t> from </a:t>
            </a:r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7030A0"/>
                </a:solidFill>
              </a:rPr>
              <a:t>1 row inserted</a:t>
            </a:r>
            <a:endParaRPr lang="en-US" sz="2400" dirty="0" smtClean="0"/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How Oracle Handles </a:t>
            </a:r>
            <a:br>
              <a:rPr lang="en-US" sz="3200" b="1" dirty="0" smtClean="0"/>
            </a:br>
            <a:r>
              <a:rPr lang="en-US" sz="3200" b="1" dirty="0" smtClean="0"/>
              <a:t>Type Mismatch?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If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data</a:t>
            </a:r>
            <a:r>
              <a:rPr lang="en-US" sz="2400" dirty="0" smtClean="0"/>
              <a:t> provided by us </a:t>
            </a:r>
            <a:r>
              <a:rPr lang="en-US" sz="2400" b="1" dirty="0" smtClean="0">
                <a:solidFill>
                  <a:srgbClr val="0070C0"/>
                </a:solidFill>
              </a:rPr>
              <a:t>does not match </a:t>
            </a:r>
            <a:r>
              <a:rPr lang="en-US" sz="2400" dirty="0" smtClean="0"/>
              <a:t>with the </a:t>
            </a:r>
            <a:r>
              <a:rPr lang="en-US" sz="2400" b="1" dirty="0" smtClean="0">
                <a:solidFill>
                  <a:srgbClr val="0070C0"/>
                </a:solidFill>
              </a:rPr>
              <a:t>data type </a:t>
            </a:r>
            <a:r>
              <a:rPr lang="en-US" sz="2400" dirty="0" smtClean="0"/>
              <a:t>of the column then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tries to perform </a:t>
            </a:r>
            <a:r>
              <a:rPr lang="en-US" sz="2400" b="1" dirty="0" smtClean="0">
                <a:solidFill>
                  <a:srgbClr val="C00000"/>
                </a:solidFill>
              </a:rPr>
              <a:t>implicit conversion</a:t>
            </a:r>
            <a:r>
              <a:rPr lang="en-US" sz="2400" dirty="0" smtClean="0"/>
              <a:t>, using the following rules: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For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number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data type column if we pass a </a:t>
            </a:r>
            <a:r>
              <a:rPr lang="en-US" sz="2000" b="1" dirty="0" smtClean="0">
                <a:solidFill>
                  <a:srgbClr val="7030A0"/>
                </a:solidFill>
              </a:rPr>
              <a:t>number in quotes </a:t>
            </a:r>
            <a:r>
              <a:rPr lang="en-US" sz="2000" dirty="0" smtClean="0">
                <a:solidFill>
                  <a:schemeClr val="tx1"/>
                </a:solidFill>
              </a:rPr>
              <a:t>then too </a:t>
            </a:r>
            <a:r>
              <a:rPr lang="en-US" sz="2000" b="1" dirty="0" smtClean="0">
                <a:solidFill>
                  <a:srgbClr val="00B050"/>
                </a:solidFill>
              </a:rPr>
              <a:t>Oracle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accepts it and automatically converts it to </a:t>
            </a:r>
            <a:r>
              <a:rPr lang="en-US" sz="2000" b="1" dirty="0" smtClean="0">
                <a:solidFill>
                  <a:srgbClr val="0070C0"/>
                </a:solidFill>
              </a:rPr>
              <a:t>number</a:t>
            </a:r>
            <a:r>
              <a:rPr lang="en-US" sz="2000" dirty="0" smtClean="0"/>
              <a:t> . </a:t>
            </a:r>
            <a:r>
              <a:rPr lang="en-US" sz="2000" dirty="0" smtClean="0">
                <a:solidFill>
                  <a:schemeClr val="tx1"/>
                </a:solidFill>
              </a:rPr>
              <a:t>For example , passing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‘15’ </a:t>
            </a:r>
            <a:r>
              <a:rPr lang="en-US" sz="2000" dirty="0" smtClean="0">
                <a:solidFill>
                  <a:schemeClr val="tx1"/>
                </a:solidFill>
              </a:rPr>
              <a:t>for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s_id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will work.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But if we pass any </a:t>
            </a:r>
            <a:r>
              <a:rPr lang="en-US" sz="2000" b="1" dirty="0" smtClean="0">
                <a:solidFill>
                  <a:srgbClr val="0070C0"/>
                </a:solidFill>
              </a:rPr>
              <a:t>character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or </a:t>
            </a:r>
            <a:r>
              <a:rPr lang="en-US" sz="2000" b="1" dirty="0" smtClean="0">
                <a:solidFill>
                  <a:srgbClr val="0070C0"/>
                </a:solidFill>
              </a:rPr>
              <a:t>symbol </a:t>
            </a:r>
            <a:r>
              <a:rPr lang="en-US" sz="2000" dirty="0" smtClean="0">
                <a:solidFill>
                  <a:schemeClr val="tx1"/>
                </a:solidFill>
              </a:rPr>
              <a:t>in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quotes </a:t>
            </a:r>
            <a:r>
              <a:rPr lang="en-US" sz="2000" dirty="0" smtClean="0">
                <a:solidFill>
                  <a:schemeClr val="tx1"/>
                </a:solidFill>
              </a:rPr>
              <a:t>for a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number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data type column the </a:t>
            </a:r>
            <a:r>
              <a:rPr lang="en-US" sz="2000" b="1" dirty="0" smtClean="0">
                <a:solidFill>
                  <a:srgbClr val="00B050"/>
                </a:solidFill>
              </a:rPr>
              <a:t>Oracle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gives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INVALID NUMBER </a:t>
            </a:r>
            <a:r>
              <a:rPr lang="en-US" sz="2000" dirty="0" smtClean="0">
                <a:solidFill>
                  <a:schemeClr val="tx1"/>
                </a:solidFill>
              </a:rPr>
              <a:t>error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For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varchar2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we can pass </a:t>
            </a:r>
            <a:r>
              <a:rPr lang="en-US" sz="2000" b="1" dirty="0" smtClean="0">
                <a:solidFill>
                  <a:srgbClr val="0070C0"/>
                </a:solidFill>
              </a:rPr>
              <a:t>numbers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even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without quotes </a:t>
            </a:r>
            <a:r>
              <a:rPr lang="en-US" sz="2000" dirty="0" smtClean="0">
                <a:solidFill>
                  <a:schemeClr val="tx1"/>
                </a:solidFill>
              </a:rPr>
              <a:t>then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Oracle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will convert it to </a:t>
            </a:r>
            <a:r>
              <a:rPr lang="en-US" sz="2000" dirty="0" smtClean="0"/>
              <a:t>v</a:t>
            </a:r>
            <a:r>
              <a:rPr lang="en-US" sz="2000" b="1" dirty="0" smtClean="0">
                <a:solidFill>
                  <a:srgbClr val="0070C0"/>
                </a:solidFill>
              </a:rPr>
              <a:t>archar2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or </a:t>
            </a:r>
            <a:r>
              <a:rPr lang="en-US" sz="2000" b="1" dirty="0" smtClean="0">
                <a:solidFill>
                  <a:srgbClr val="0070C0"/>
                </a:solidFill>
              </a:rPr>
              <a:t>char.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But if we pass any </a:t>
            </a:r>
            <a:r>
              <a:rPr lang="en-US" sz="2000" b="1" dirty="0" smtClean="0">
                <a:solidFill>
                  <a:srgbClr val="0070C0"/>
                </a:solidFill>
              </a:rPr>
              <a:t>character </a:t>
            </a:r>
            <a:r>
              <a:rPr lang="en-US" sz="2000" dirty="0" smtClean="0">
                <a:solidFill>
                  <a:schemeClr val="tx1"/>
                </a:solidFill>
              </a:rPr>
              <a:t>or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symbol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without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quotes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then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Oracle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will give error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Selective Insert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Some times , we may </a:t>
            </a:r>
            <a:r>
              <a:rPr lang="en-US" sz="2400" b="1" dirty="0" smtClean="0">
                <a:solidFill>
                  <a:srgbClr val="0070C0"/>
                </a:solidFill>
              </a:rPr>
              <a:t>not want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0070C0"/>
                </a:solidFill>
              </a:rPr>
              <a:t>insert values </a:t>
            </a:r>
            <a:r>
              <a:rPr lang="en-US" sz="2400" dirty="0" smtClean="0"/>
              <a:t>in all the columns of the table.</a:t>
            </a:r>
          </a:p>
          <a:p>
            <a:endParaRPr lang="en-US" sz="2400" dirty="0" smtClean="0"/>
          </a:p>
          <a:p>
            <a:r>
              <a:rPr lang="en-US" sz="2400" dirty="0" smtClean="0"/>
              <a:t>In such cases , if we use the </a:t>
            </a:r>
            <a:r>
              <a:rPr lang="en-US" sz="2400" b="1" dirty="0" smtClean="0">
                <a:solidFill>
                  <a:srgbClr val="0070C0"/>
                </a:solidFill>
              </a:rPr>
              <a:t>previous version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INSERT </a:t>
            </a:r>
            <a:r>
              <a:rPr lang="en-US" sz="2400" dirty="0" smtClean="0"/>
              <a:t>command then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will give </a:t>
            </a:r>
            <a:r>
              <a:rPr lang="en-US" sz="2400" b="1" dirty="0" smtClean="0">
                <a:solidFill>
                  <a:srgbClr val="C00000"/>
                </a:solidFill>
              </a:rPr>
              <a:t>error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 , suppose we </a:t>
            </a:r>
            <a:r>
              <a:rPr lang="en-US" sz="2400" b="1" dirty="0" smtClean="0">
                <a:solidFill>
                  <a:srgbClr val="7030A0"/>
                </a:solidFill>
              </a:rPr>
              <a:t>don’t know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B050"/>
                </a:solidFill>
              </a:rPr>
              <a:t>DOB</a:t>
            </a:r>
            <a:r>
              <a:rPr lang="en-US" sz="2400" dirty="0" smtClean="0"/>
              <a:t> of a student but we want to insert values for  </a:t>
            </a:r>
            <a:r>
              <a:rPr lang="en-US" sz="2400" b="1" dirty="0" err="1" smtClean="0">
                <a:solidFill>
                  <a:srgbClr val="00B050"/>
                </a:solidFill>
              </a:rPr>
              <a:t>s_id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rgbClr val="00B050"/>
                </a:solidFill>
              </a:rPr>
              <a:t>s_name</a:t>
            </a:r>
            <a:r>
              <a:rPr lang="en-US" sz="2400" dirty="0" smtClean="0"/>
              <a:t> . Now if we write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sz="2400" dirty="0" smtClean="0"/>
              <a:t> command as :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b="1" dirty="0" smtClean="0">
                <a:solidFill>
                  <a:srgbClr val="7030A0"/>
                </a:solidFill>
              </a:rPr>
              <a:t>Insert into Students </a:t>
            </a:r>
            <a:r>
              <a:rPr lang="en-US" b="1" dirty="0" smtClean="0">
                <a:solidFill>
                  <a:srgbClr val="7030A0"/>
                </a:solidFill>
              </a:rPr>
              <a:t>values(102,’Dinesh’);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>
                <a:solidFill>
                  <a:schemeClr val="tx1"/>
                </a:solidFill>
              </a:rPr>
              <a:t>Then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>
                <a:solidFill>
                  <a:schemeClr val="tx1"/>
                </a:solidFill>
              </a:rPr>
              <a:t> will give </a:t>
            </a:r>
            <a:r>
              <a:rPr lang="en-US" sz="2400" b="1" dirty="0" smtClean="0">
                <a:solidFill>
                  <a:srgbClr val="FF0000"/>
                </a:solidFill>
              </a:rPr>
              <a:t>error message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b="1" u="sng" dirty="0" smtClean="0">
                <a:solidFill>
                  <a:srgbClr val="C00000"/>
                </a:solidFill>
              </a:rPr>
              <a:t>Not enough values!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000" dirty="0" smtClean="0"/>
          </a:p>
          <a:p>
            <a:pPr lvl="1"/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Selective Insert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such cases , </a:t>
            </a:r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has provided us </a:t>
            </a:r>
            <a:r>
              <a:rPr lang="en-US" sz="2400" b="1" dirty="0" smtClean="0">
                <a:solidFill>
                  <a:srgbClr val="0070C0"/>
                </a:solidFill>
              </a:rPr>
              <a:t>another syntax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sz="2400" dirty="0" smtClean="0"/>
              <a:t> command called as </a:t>
            </a:r>
            <a:r>
              <a:rPr lang="en-US" sz="2400" b="1" dirty="0" smtClean="0">
                <a:solidFill>
                  <a:srgbClr val="7030A0"/>
                </a:solidFill>
              </a:rPr>
              <a:t>Selective Insert</a:t>
            </a:r>
            <a:r>
              <a:rPr lang="en-US" sz="2400" dirty="0" smtClean="0"/>
              <a:t>.</a:t>
            </a:r>
          </a:p>
          <a:p>
            <a:endParaRPr lang="en-US" sz="2400" b="1" u="sng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In this we </a:t>
            </a:r>
            <a:r>
              <a:rPr lang="en-US" sz="2400" b="1" dirty="0" smtClean="0">
                <a:solidFill>
                  <a:srgbClr val="7030A0"/>
                </a:solidFill>
              </a:rPr>
              <a:t>specify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names of columns </a:t>
            </a:r>
            <a:r>
              <a:rPr lang="en-US" sz="2400" dirty="0" smtClean="0"/>
              <a:t>after the </a:t>
            </a:r>
            <a:r>
              <a:rPr lang="en-US" sz="2400" b="1" dirty="0" smtClean="0">
                <a:solidFill>
                  <a:srgbClr val="C00000"/>
                </a:solidFill>
              </a:rPr>
              <a:t>table name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sz="2400" dirty="0" smtClean="0"/>
              <a:t> command in which we want to insert the values followed by the list of values as before.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pPr lvl="1"/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4913</TotalTime>
  <Words>1352</Words>
  <Application>Microsoft Office PowerPoint</Application>
  <PresentationFormat>On-screen Show (4:3)</PresentationFormat>
  <Paragraphs>232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Slide 1</vt:lpstr>
      <vt:lpstr>Today’s Agenda</vt:lpstr>
      <vt:lpstr> DML Commands</vt:lpstr>
      <vt:lpstr> DML Commands</vt:lpstr>
      <vt:lpstr> Syntax Of Standard Insert</vt:lpstr>
      <vt:lpstr> Example Of Standard Insert</vt:lpstr>
      <vt:lpstr> How Oracle Handles  Type Mismatch?</vt:lpstr>
      <vt:lpstr> Selective Insert</vt:lpstr>
      <vt:lpstr> Selective Insert</vt:lpstr>
      <vt:lpstr> Syntax Of Standard Insert</vt:lpstr>
      <vt:lpstr> What Is null ?</vt:lpstr>
      <vt:lpstr> Example Of Selective Insert</vt:lpstr>
      <vt:lpstr> Example Of Selective Insert</vt:lpstr>
      <vt:lpstr> Alternate Way</vt:lpstr>
      <vt:lpstr> Interactive Insert</vt:lpstr>
      <vt:lpstr> Syntax Of Interactive Insert</vt:lpstr>
      <vt:lpstr> Example Of Interactive Insert</vt:lpstr>
      <vt:lpstr> Example Of Interactive Insert</vt:lpstr>
      <vt:lpstr> The UPDATE Command</vt:lpstr>
      <vt:lpstr> The Two Versions Of Update</vt:lpstr>
      <vt:lpstr> Syntax Of First Version</vt:lpstr>
      <vt:lpstr> Example Of Update</vt:lpstr>
      <vt:lpstr> Syntax Of Searched Update</vt:lpstr>
      <vt:lpstr> Example Of Searched Update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423</cp:revision>
  <dcterms:created xsi:type="dcterms:W3CDTF">2015-12-21T13:46:48Z</dcterms:created>
  <dcterms:modified xsi:type="dcterms:W3CDTF">2020-06-02T23:35:56Z</dcterms:modified>
</cp:coreProperties>
</file>