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399" r:id="rId4"/>
    <p:sldId id="359" r:id="rId5"/>
    <p:sldId id="401" r:id="rId6"/>
    <p:sldId id="400" r:id="rId7"/>
    <p:sldId id="410" r:id="rId8"/>
    <p:sldId id="373" r:id="rId9"/>
    <p:sldId id="360" r:id="rId10"/>
    <p:sldId id="374" r:id="rId11"/>
    <p:sldId id="411" r:id="rId12"/>
    <p:sldId id="402" r:id="rId13"/>
    <p:sldId id="412" r:id="rId14"/>
    <p:sldId id="361" r:id="rId15"/>
    <p:sldId id="378" r:id="rId16"/>
    <p:sldId id="379" r:id="rId17"/>
    <p:sldId id="376" r:id="rId18"/>
    <p:sldId id="380" r:id="rId19"/>
    <p:sldId id="425" r:id="rId20"/>
    <p:sldId id="396" r:id="rId21"/>
    <p:sldId id="397" r:id="rId22"/>
    <p:sldId id="398" r:id="rId23"/>
    <p:sldId id="403" r:id="rId24"/>
    <p:sldId id="404" r:id="rId25"/>
    <p:sldId id="405" r:id="rId26"/>
    <p:sldId id="406" r:id="rId27"/>
    <p:sldId id="407" r:id="rId28"/>
    <p:sldId id="388" r:id="rId29"/>
    <p:sldId id="419" r:id="rId30"/>
    <p:sldId id="420" r:id="rId31"/>
    <p:sldId id="421" r:id="rId32"/>
    <p:sldId id="422" r:id="rId33"/>
    <p:sldId id="423" r:id="rId34"/>
    <p:sldId id="424" r:id="rId35"/>
    <p:sldId id="37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656" y="-2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05-02-2020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05-02-2020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05-02-2020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05-02-2020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05-02-2020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05-02-2020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70000" lnSpcReduction="20000"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FULL STACK WEB DEVELOPMENT WITH DJANGO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What Is 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C00000"/>
                </a:solidFill>
              </a:rPr>
              <a:t>Front End </a:t>
            </a:r>
            <a:r>
              <a:rPr lang="en-US" sz="2400" b="1" dirty="0" smtClean="0"/>
              <a:t>?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B050"/>
                </a:solidFill>
              </a:rPr>
              <a:t>front end </a:t>
            </a:r>
            <a:r>
              <a:rPr lang="en-IN" sz="2400" dirty="0" smtClean="0"/>
              <a:t>of a </a:t>
            </a:r>
            <a:r>
              <a:rPr lang="en-IN" sz="2400" b="1" dirty="0" smtClean="0">
                <a:solidFill>
                  <a:srgbClr val="7030A0"/>
                </a:solidFill>
              </a:rPr>
              <a:t>web application </a:t>
            </a:r>
            <a:r>
              <a:rPr lang="en-IN" sz="2400" dirty="0" smtClean="0"/>
              <a:t>is the part a </a:t>
            </a:r>
            <a:r>
              <a:rPr lang="en-IN" sz="2400" b="1" dirty="0" smtClean="0">
                <a:solidFill>
                  <a:srgbClr val="C00000"/>
                </a:solidFill>
              </a:rPr>
              <a:t>user sees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directly interacts </a:t>
            </a:r>
            <a:r>
              <a:rPr lang="en-IN" sz="2400" dirty="0" smtClean="0"/>
              <a:t>with. 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Also referred to as </a:t>
            </a:r>
            <a:r>
              <a:rPr lang="en-IN" sz="2400" b="1" dirty="0" smtClean="0">
                <a:solidFill>
                  <a:srgbClr val="00B050"/>
                </a:solidFill>
              </a:rPr>
              <a:t>client-side</a:t>
            </a:r>
            <a:r>
              <a:rPr lang="en-IN" sz="2400" dirty="0" smtClean="0"/>
              <a:t>, it includes everything the user experiences directly: from </a:t>
            </a:r>
            <a:r>
              <a:rPr lang="en-IN" sz="2400" b="1" dirty="0" smtClean="0">
                <a:solidFill>
                  <a:srgbClr val="7030A0"/>
                </a:solidFill>
              </a:rPr>
              <a:t>text</a:t>
            </a:r>
            <a:r>
              <a:rPr lang="en-IN" sz="2400" dirty="0" smtClean="0"/>
              <a:t> and </a:t>
            </a:r>
            <a:r>
              <a:rPr lang="en-IN" sz="2400" b="1" dirty="0" err="1" smtClean="0">
                <a:solidFill>
                  <a:srgbClr val="7030A0"/>
                </a:solidFill>
              </a:rPr>
              <a:t>colors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7030A0"/>
                </a:solidFill>
              </a:rPr>
              <a:t>buttons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7030A0"/>
                </a:solidFill>
              </a:rPr>
              <a:t>images</a:t>
            </a:r>
            <a:r>
              <a:rPr lang="en-IN" sz="2400" dirty="0" smtClean="0"/>
              <a:t> etc</a:t>
            </a:r>
          </a:p>
          <a:p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What Is 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C00000"/>
                </a:solidFill>
              </a:rPr>
              <a:t>Front End </a:t>
            </a:r>
            <a:r>
              <a:rPr lang="en-US" sz="2400" b="1" dirty="0" smtClean="0"/>
              <a:t>?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youtub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35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What Is 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C00000"/>
                </a:solidFill>
              </a:rPr>
              <a:t>Back End </a:t>
            </a:r>
            <a:r>
              <a:rPr lang="en-US" sz="2400" b="1" dirty="0" smtClean="0"/>
              <a:t>?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B050"/>
                </a:solidFill>
              </a:rPr>
              <a:t>backend</a:t>
            </a:r>
            <a:r>
              <a:rPr lang="en-IN" sz="2400" dirty="0" smtClean="0"/>
              <a:t> (or </a:t>
            </a:r>
            <a:r>
              <a:rPr lang="en-IN" sz="2400" b="1" dirty="0" smtClean="0">
                <a:solidFill>
                  <a:srgbClr val="00B050"/>
                </a:solidFill>
              </a:rPr>
              <a:t>“server-side”</a:t>
            </a:r>
            <a:r>
              <a:rPr lang="en-IN" sz="2400" dirty="0" smtClean="0"/>
              <a:t>) is the portion of the website you don’t see.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is </a:t>
            </a:r>
            <a:r>
              <a:rPr lang="en-IN" sz="2400" b="1" dirty="0" smtClean="0">
                <a:solidFill>
                  <a:srgbClr val="C00000"/>
                </a:solidFill>
              </a:rPr>
              <a:t>in charge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7030A0"/>
                </a:solidFill>
              </a:rPr>
              <a:t>calculations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7030A0"/>
                </a:solidFill>
              </a:rPr>
              <a:t>business logic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7030A0"/>
                </a:solidFill>
              </a:rPr>
              <a:t>database interactions</a:t>
            </a:r>
            <a:r>
              <a:rPr lang="en-IN" sz="2400" dirty="0" smtClean="0"/>
              <a:t> etc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B050"/>
                </a:solidFill>
              </a:rPr>
              <a:t>backend</a:t>
            </a:r>
            <a:r>
              <a:rPr lang="en-IN" sz="2400" dirty="0" smtClean="0"/>
              <a:t> communicates with the </a:t>
            </a:r>
            <a:r>
              <a:rPr lang="en-IN" sz="2400" b="1" dirty="0" smtClean="0">
                <a:solidFill>
                  <a:srgbClr val="00B050"/>
                </a:solidFill>
              </a:rPr>
              <a:t>front-end</a:t>
            </a:r>
            <a:r>
              <a:rPr lang="en-IN" sz="2400" dirty="0" smtClean="0"/>
              <a:t>, sending and receiving information to be displayed as a </a:t>
            </a:r>
            <a:r>
              <a:rPr lang="en-IN" sz="2400" b="1" dirty="0" smtClean="0">
                <a:solidFill>
                  <a:srgbClr val="C00000"/>
                </a:solidFill>
              </a:rPr>
              <a:t>web page</a:t>
            </a:r>
            <a:r>
              <a:rPr lang="en-IN" sz="2400" dirty="0" smtClean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C00000"/>
                </a:solidFill>
              </a:rPr>
              <a:t>Front End </a:t>
            </a:r>
            <a:r>
              <a:rPr lang="en-US" sz="2400" b="1" dirty="0" smtClean="0"/>
              <a:t>V/s </a:t>
            </a:r>
            <a:r>
              <a:rPr lang="en-US" sz="2400" b="1" dirty="0" smtClean="0">
                <a:solidFill>
                  <a:srgbClr val="C00000"/>
                </a:solidFill>
              </a:rPr>
              <a:t>Back End </a:t>
            </a:r>
            <a:endParaRPr lang="en-IN" sz="2600" b="1" dirty="0"/>
          </a:p>
        </p:txBody>
      </p:sp>
      <p:pic>
        <p:nvPicPr>
          <p:cNvPr id="7" name="Content Placeholder 6" descr="1_qRmCzyBNzyE87_TE06oADA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285860"/>
            <a:ext cx="9144000" cy="5572140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What Is  </a:t>
            </a:r>
            <a:r>
              <a:rPr lang="en-US" sz="2600" b="1" dirty="0" smtClean="0">
                <a:solidFill>
                  <a:srgbClr val="C00000"/>
                </a:solidFill>
              </a:rPr>
              <a:t>Front End</a:t>
            </a:r>
            <a:r>
              <a:rPr lang="en-US" sz="2600" b="1" dirty="0" smtClean="0"/>
              <a:t> </a:t>
            </a:r>
            <a:br>
              <a:rPr lang="en-US" sz="2600" b="1" dirty="0" smtClean="0"/>
            </a:br>
            <a:r>
              <a:rPr lang="en-US" sz="2600" b="1" dirty="0" smtClean="0"/>
              <a:t>Made Up Of ?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B050"/>
                </a:solidFill>
              </a:rPr>
              <a:t>front end </a:t>
            </a:r>
            <a:r>
              <a:rPr lang="en-IN" sz="2400" dirty="0" smtClean="0"/>
              <a:t>is built with </a:t>
            </a:r>
            <a:r>
              <a:rPr lang="en-IN" sz="2400" b="1" dirty="0" smtClean="0">
                <a:solidFill>
                  <a:srgbClr val="7030A0"/>
                </a:solidFill>
              </a:rPr>
              <a:t>6 key technologies </a:t>
            </a:r>
            <a:r>
              <a:rPr lang="en-IN" sz="2400" dirty="0" smtClean="0"/>
              <a:t>:</a:t>
            </a:r>
          </a:p>
          <a:p>
            <a:pPr lvl="1"/>
            <a:endParaRPr lang="en-IN" sz="1900" dirty="0" smtClean="0"/>
          </a:p>
          <a:p>
            <a:pPr lvl="1"/>
            <a:endParaRPr lang="en-IN" sz="1900" b="1" dirty="0" smtClean="0">
              <a:solidFill>
                <a:srgbClr val="C0000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C00000"/>
                </a:solidFill>
              </a:rPr>
              <a:t>HTML </a:t>
            </a:r>
          </a:p>
          <a:p>
            <a:pPr lvl="1"/>
            <a:r>
              <a:rPr lang="en-IN" sz="1900" b="1" dirty="0" smtClean="0">
                <a:solidFill>
                  <a:srgbClr val="C00000"/>
                </a:solidFill>
              </a:rPr>
              <a:t>CSS</a:t>
            </a:r>
          </a:p>
          <a:p>
            <a:pPr lvl="1"/>
            <a:r>
              <a:rPr lang="en-IN" sz="1900" b="1" dirty="0" smtClean="0">
                <a:solidFill>
                  <a:srgbClr val="C00000"/>
                </a:solidFill>
              </a:rPr>
              <a:t>JavaScript</a:t>
            </a:r>
          </a:p>
          <a:p>
            <a:pPr lvl="1"/>
            <a:r>
              <a:rPr lang="en-US" sz="1900" b="1" dirty="0" smtClean="0">
                <a:solidFill>
                  <a:srgbClr val="0070C0"/>
                </a:solidFill>
              </a:rPr>
              <a:t>Bootstrap</a:t>
            </a:r>
          </a:p>
          <a:p>
            <a:pPr lvl="1"/>
            <a:r>
              <a:rPr lang="en-US" sz="1900" b="1" dirty="0" smtClean="0">
                <a:solidFill>
                  <a:srgbClr val="0070C0"/>
                </a:solidFill>
              </a:rPr>
              <a:t>Ajax</a:t>
            </a:r>
          </a:p>
          <a:p>
            <a:pPr lvl="1"/>
            <a:r>
              <a:rPr lang="en-US" sz="1900" b="1" dirty="0" err="1" smtClean="0">
                <a:solidFill>
                  <a:srgbClr val="0070C0"/>
                </a:solidFill>
              </a:rPr>
              <a:t>jQuery</a:t>
            </a:r>
            <a:endParaRPr lang="en-IN" sz="1900" b="1" dirty="0" smtClean="0">
              <a:solidFill>
                <a:srgbClr val="0070C0"/>
              </a:solidFill>
            </a:endParaRPr>
          </a:p>
          <a:p>
            <a:endParaRPr lang="en-IN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7030A0"/>
                </a:solidFill>
              </a:rPr>
              <a:t>three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very important </a:t>
            </a:r>
            <a:r>
              <a:rPr lang="en-US" sz="2400" dirty="0" smtClean="0"/>
              <a:t>of them are </a:t>
            </a:r>
            <a:r>
              <a:rPr lang="en-US" sz="2400" b="1" dirty="0" smtClean="0">
                <a:solidFill>
                  <a:srgbClr val="C00000"/>
                </a:solidFill>
              </a:rPr>
              <a:t>HTML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CSS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JavaScript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IN" sz="1400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The Three Key Players </a:t>
            </a:r>
            <a:br>
              <a:rPr lang="en-US" sz="2600" b="1" dirty="0" smtClean="0"/>
            </a:br>
            <a:r>
              <a:rPr lang="en-US" sz="2600" b="1" dirty="0" smtClean="0"/>
              <a:t>In </a:t>
            </a:r>
            <a:r>
              <a:rPr lang="en-US" sz="2600" b="1" dirty="0" smtClean="0">
                <a:solidFill>
                  <a:srgbClr val="C00000"/>
                </a:solidFill>
              </a:rPr>
              <a:t>Front End</a:t>
            </a:r>
            <a:r>
              <a:rPr lang="en-US" sz="2600" b="1" dirty="0" smtClean="0"/>
              <a:t> 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3682" y="1505848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200" b="1" dirty="0" smtClean="0">
                <a:solidFill>
                  <a:srgbClr val="00B050"/>
                </a:solidFill>
              </a:rPr>
              <a:t>HTML (</a:t>
            </a:r>
            <a:r>
              <a:rPr lang="en-IN" sz="2200" b="1" dirty="0" err="1" smtClean="0">
                <a:solidFill>
                  <a:srgbClr val="00B050"/>
                </a:solidFill>
              </a:rPr>
              <a:t>HyperText</a:t>
            </a:r>
            <a:r>
              <a:rPr lang="en-IN" sz="2200" b="1" dirty="0" smtClean="0">
                <a:solidFill>
                  <a:srgbClr val="00B050"/>
                </a:solidFill>
              </a:rPr>
              <a:t> </a:t>
            </a:r>
            <a:r>
              <a:rPr lang="en-IN" sz="2200" b="1" dirty="0" err="1" smtClean="0">
                <a:solidFill>
                  <a:srgbClr val="00B050"/>
                </a:solidFill>
              </a:rPr>
              <a:t>Markup</a:t>
            </a:r>
            <a:r>
              <a:rPr lang="en-IN" sz="2200" b="1" dirty="0" smtClean="0">
                <a:solidFill>
                  <a:srgbClr val="00B050"/>
                </a:solidFill>
              </a:rPr>
              <a:t> Language)			</a:t>
            </a:r>
            <a:endParaRPr lang="en-IN" sz="2200" b="1" dirty="0" smtClean="0">
              <a:solidFill>
                <a:srgbClr val="7030A0"/>
              </a:solidFill>
            </a:endParaRPr>
          </a:p>
          <a:p>
            <a:pPr fontAlgn="base"/>
            <a:endParaRPr lang="en-IN" sz="2200" dirty="0" smtClean="0"/>
          </a:p>
          <a:p>
            <a:pPr fontAlgn="base"/>
            <a:endParaRPr lang="en-IN" sz="2200" b="1" dirty="0" smtClean="0">
              <a:solidFill>
                <a:srgbClr val="00B050"/>
              </a:solidFill>
            </a:endParaRPr>
          </a:p>
          <a:p>
            <a:pPr fontAlgn="base"/>
            <a:endParaRPr lang="en-IN" sz="2200" b="1" dirty="0" smtClean="0">
              <a:solidFill>
                <a:srgbClr val="00B050"/>
              </a:solidFill>
            </a:endParaRPr>
          </a:p>
          <a:p>
            <a:pPr fontAlgn="base"/>
            <a:r>
              <a:rPr lang="en-IN" sz="2200" b="1" dirty="0" smtClean="0">
                <a:solidFill>
                  <a:srgbClr val="00B050"/>
                </a:solidFill>
              </a:rPr>
              <a:t>CSS (Cascading Style Sheets)</a:t>
            </a:r>
            <a:endParaRPr lang="en-IN" sz="2200" b="1" dirty="0" smtClean="0">
              <a:solidFill>
                <a:srgbClr val="0070C0"/>
              </a:solidFill>
            </a:endParaRPr>
          </a:p>
          <a:p>
            <a:pPr fontAlgn="base"/>
            <a:endParaRPr lang="en-IN" sz="2200" dirty="0" smtClean="0"/>
          </a:p>
          <a:p>
            <a:pPr fontAlgn="base"/>
            <a:endParaRPr lang="en-IN" sz="2200" b="1" dirty="0" smtClean="0">
              <a:solidFill>
                <a:srgbClr val="00B050"/>
              </a:solidFill>
            </a:endParaRPr>
          </a:p>
          <a:p>
            <a:pPr fontAlgn="base"/>
            <a:endParaRPr lang="en-IN" sz="2200" b="1" dirty="0" smtClean="0">
              <a:solidFill>
                <a:srgbClr val="00B050"/>
              </a:solidFill>
            </a:endParaRPr>
          </a:p>
          <a:p>
            <a:pPr fontAlgn="base"/>
            <a:endParaRPr lang="en-IN" sz="2200" b="1" dirty="0" smtClean="0">
              <a:solidFill>
                <a:srgbClr val="00B050"/>
              </a:solidFill>
            </a:endParaRPr>
          </a:p>
          <a:p>
            <a:pPr fontAlgn="base"/>
            <a:r>
              <a:rPr lang="en-IN" sz="2200" b="1" dirty="0" smtClean="0">
                <a:solidFill>
                  <a:srgbClr val="00B050"/>
                </a:solidFill>
              </a:rPr>
              <a:t>JavaScript                                                                                   </a:t>
            </a:r>
            <a:r>
              <a:rPr lang="en-IN" sz="2200" dirty="0" smtClean="0"/>
              <a:t> </a:t>
            </a:r>
          </a:p>
          <a:p>
            <a:endParaRPr lang="en-IN" sz="1400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00034" y="5643578"/>
            <a:ext cx="8143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It is a programming language commonly used to </a:t>
            </a:r>
            <a:r>
              <a:rPr lang="en-IN" b="1" dirty="0" smtClean="0">
                <a:solidFill>
                  <a:srgbClr val="7030A0"/>
                </a:solidFill>
              </a:rPr>
              <a:t>create interactive effects </a:t>
            </a:r>
          </a:p>
          <a:p>
            <a:r>
              <a:rPr lang="en-IN" dirty="0" smtClean="0"/>
              <a:t>within </a:t>
            </a:r>
            <a:r>
              <a:rPr lang="en-IN" b="1" dirty="0" smtClean="0">
                <a:solidFill>
                  <a:srgbClr val="C00000"/>
                </a:solidFill>
              </a:rPr>
              <a:t>web browsers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1928802"/>
            <a:ext cx="8031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It</a:t>
            </a:r>
            <a:r>
              <a:rPr lang="en-IN" b="1" dirty="0" smtClean="0">
                <a:solidFill>
                  <a:srgbClr val="00B050"/>
                </a:solidFill>
              </a:rPr>
              <a:t>  </a:t>
            </a:r>
            <a:r>
              <a:rPr lang="en-IN" dirty="0" smtClean="0"/>
              <a:t>is the </a:t>
            </a:r>
            <a:r>
              <a:rPr lang="en-IN" b="1" dirty="0" smtClean="0">
                <a:solidFill>
                  <a:srgbClr val="7030A0"/>
                </a:solidFill>
              </a:rPr>
              <a:t>backbone</a:t>
            </a:r>
            <a:r>
              <a:rPr lang="en-IN" dirty="0" smtClean="0"/>
              <a:t> </a:t>
            </a:r>
            <a:r>
              <a:rPr lang="en-IN" dirty="0" smtClean="0"/>
              <a:t>of the Web. Every website you visit is built with </a:t>
            </a:r>
            <a:r>
              <a:rPr lang="en-IN" b="1" dirty="0" smtClean="0">
                <a:solidFill>
                  <a:srgbClr val="C00000"/>
                </a:solidFill>
              </a:rPr>
              <a:t>HTML</a:t>
            </a:r>
            <a:r>
              <a:rPr lang="en-IN" dirty="0" smtClean="0"/>
              <a:t>. </a:t>
            </a:r>
          </a:p>
          <a:p>
            <a:r>
              <a:rPr lang="en-IN" dirty="0" smtClean="0"/>
              <a:t>It takes care of all the </a:t>
            </a:r>
            <a:r>
              <a:rPr lang="en-IN" b="1" dirty="0" smtClean="0">
                <a:solidFill>
                  <a:srgbClr val="7030A0"/>
                </a:solidFill>
              </a:rPr>
              <a:t>structure</a:t>
            </a:r>
            <a:r>
              <a:rPr lang="en-IN" dirty="0" smtClean="0"/>
              <a:t> and </a:t>
            </a:r>
            <a:r>
              <a:rPr lang="en-IN" b="1" dirty="0" smtClean="0">
                <a:solidFill>
                  <a:srgbClr val="7030A0"/>
                </a:solidFill>
              </a:rPr>
              <a:t>content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3643314"/>
            <a:ext cx="8286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It</a:t>
            </a:r>
            <a:r>
              <a:rPr lang="en-IN" b="1" dirty="0" smtClean="0">
                <a:solidFill>
                  <a:srgbClr val="00B050"/>
                </a:solidFill>
              </a:rPr>
              <a:t> </a:t>
            </a:r>
            <a:r>
              <a:rPr lang="en-IN" dirty="0" smtClean="0"/>
              <a:t>is what controls the </a:t>
            </a:r>
            <a:r>
              <a:rPr lang="en-IN" b="1" dirty="0" smtClean="0">
                <a:solidFill>
                  <a:srgbClr val="7030A0"/>
                </a:solidFill>
              </a:rPr>
              <a:t>look and feel </a:t>
            </a:r>
            <a:r>
              <a:rPr lang="en-IN" dirty="0" smtClean="0"/>
              <a:t>of the page. 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CSS</a:t>
            </a:r>
            <a:r>
              <a:rPr lang="en-IN" dirty="0" smtClean="0"/>
              <a:t> sets the </a:t>
            </a:r>
            <a:r>
              <a:rPr lang="en-IN" b="1" dirty="0" err="1" smtClean="0">
                <a:solidFill>
                  <a:srgbClr val="0070C0"/>
                </a:solidFill>
              </a:rPr>
              <a:t>colors</a:t>
            </a:r>
            <a:r>
              <a:rPr lang="en-IN" dirty="0" smtClean="0"/>
              <a:t>, </a:t>
            </a:r>
            <a:r>
              <a:rPr lang="en-IN" b="1" dirty="0" smtClean="0">
                <a:solidFill>
                  <a:srgbClr val="0070C0"/>
                </a:solidFill>
              </a:rPr>
              <a:t>fonts</a:t>
            </a:r>
            <a:r>
              <a:rPr lang="en-IN" dirty="0" smtClean="0"/>
              <a:t>, </a:t>
            </a:r>
            <a:r>
              <a:rPr lang="en-IN" b="1" dirty="0" smtClean="0">
                <a:solidFill>
                  <a:srgbClr val="0070C0"/>
                </a:solidFill>
              </a:rPr>
              <a:t>background images</a:t>
            </a:r>
            <a:r>
              <a:rPr lang="en-IN" dirty="0" smtClean="0"/>
              <a:t>, and even the way the page </a:t>
            </a:r>
          </a:p>
          <a:p>
            <a:r>
              <a:rPr lang="en-IN" dirty="0" smtClean="0"/>
              <a:t>is </a:t>
            </a:r>
            <a:r>
              <a:rPr lang="en-IN" b="1" dirty="0" smtClean="0">
                <a:solidFill>
                  <a:srgbClr val="0070C0"/>
                </a:solidFill>
              </a:rPr>
              <a:t>laid out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The Three Key Players </a:t>
            </a:r>
            <a:br>
              <a:rPr lang="en-US" sz="2400" b="1" dirty="0" smtClean="0"/>
            </a:br>
            <a:r>
              <a:rPr lang="en-US" sz="2400" b="1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Front End</a:t>
            </a:r>
            <a:r>
              <a:rPr lang="en-US" sz="2400" b="1" dirty="0" smtClean="0"/>
              <a:t> 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In short we can remember that:</a:t>
            </a:r>
          </a:p>
          <a:p>
            <a:pPr fontAlgn="base"/>
            <a:endParaRPr lang="en-US" sz="2800" b="1" dirty="0" smtClean="0">
              <a:solidFill>
                <a:srgbClr val="FF0000"/>
              </a:solidFill>
            </a:endParaRPr>
          </a:p>
          <a:p>
            <a:pPr lvl="1" fontAlgn="base"/>
            <a:r>
              <a:rPr lang="en-US" b="1" dirty="0" smtClean="0">
                <a:solidFill>
                  <a:srgbClr val="00B050"/>
                </a:solidFill>
              </a:rPr>
              <a:t>HTML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is for </a:t>
            </a:r>
            <a:r>
              <a:rPr lang="en-US" b="1" dirty="0" smtClean="0">
                <a:solidFill>
                  <a:srgbClr val="FF0000"/>
                </a:solidFill>
              </a:rPr>
              <a:t>content</a:t>
            </a:r>
          </a:p>
          <a:p>
            <a:pPr fontAlgn="base"/>
            <a:endParaRPr lang="en-US" sz="2200" b="1" dirty="0" smtClean="0">
              <a:solidFill>
                <a:srgbClr val="FF0000"/>
              </a:solidFill>
            </a:endParaRPr>
          </a:p>
          <a:p>
            <a:pPr lvl="1" fontAlgn="base"/>
            <a:r>
              <a:rPr lang="en-US" b="1" dirty="0" smtClean="0">
                <a:solidFill>
                  <a:srgbClr val="00B050"/>
                </a:solidFill>
              </a:rPr>
              <a:t>CSS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is for </a:t>
            </a:r>
            <a:r>
              <a:rPr lang="en-US" b="1" dirty="0" smtClean="0">
                <a:solidFill>
                  <a:srgbClr val="FF0000"/>
                </a:solidFill>
              </a:rPr>
              <a:t>presentation</a:t>
            </a:r>
          </a:p>
          <a:p>
            <a:pPr fontAlgn="base"/>
            <a:endParaRPr lang="en-US" sz="2200" b="1" dirty="0" smtClean="0">
              <a:solidFill>
                <a:srgbClr val="FF0000"/>
              </a:solidFill>
            </a:endParaRPr>
          </a:p>
          <a:p>
            <a:pPr lvl="1" fontAlgn="base"/>
            <a:r>
              <a:rPr lang="en-US" b="1" dirty="0" smtClean="0">
                <a:solidFill>
                  <a:srgbClr val="00B050"/>
                </a:solidFill>
              </a:rPr>
              <a:t>JavaScript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is for </a:t>
            </a:r>
            <a:r>
              <a:rPr lang="en-US" b="1" dirty="0" err="1" smtClean="0">
                <a:solidFill>
                  <a:srgbClr val="FF0000"/>
                </a:solidFill>
              </a:rPr>
              <a:t>behaviour</a:t>
            </a:r>
            <a:endParaRPr lang="en-IN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What Is 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C00000"/>
                </a:solidFill>
              </a:rPr>
              <a:t>Back End </a:t>
            </a:r>
            <a:r>
              <a:rPr lang="en-US" sz="2400" b="1" dirty="0" smtClean="0"/>
              <a:t>Made Up Of ?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backend</a:t>
            </a:r>
            <a:r>
              <a:rPr lang="en-IN" sz="2400" dirty="0" smtClean="0"/>
              <a:t> developer needs to understand </a:t>
            </a:r>
            <a:r>
              <a:rPr lang="en-IN" sz="2400" b="1" dirty="0" smtClean="0">
                <a:solidFill>
                  <a:srgbClr val="7030A0"/>
                </a:solidFill>
              </a:rPr>
              <a:t>2 very important </a:t>
            </a:r>
            <a:r>
              <a:rPr lang="en-IN" sz="2400" dirty="0" smtClean="0"/>
              <a:t>elements :</a:t>
            </a:r>
          </a:p>
          <a:p>
            <a:endParaRPr lang="en-IN" sz="2400" dirty="0" smtClean="0"/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A </a:t>
            </a:r>
            <a:r>
              <a:rPr lang="en-IN" sz="1900" b="1" dirty="0" smtClean="0">
                <a:solidFill>
                  <a:srgbClr val="002060"/>
                </a:solidFill>
              </a:rPr>
              <a:t>server side programming language </a:t>
            </a:r>
            <a:r>
              <a:rPr lang="en-IN" sz="1900" dirty="0" smtClean="0"/>
              <a:t>like </a:t>
            </a:r>
            <a:r>
              <a:rPr lang="en-IN" sz="1900" b="1" dirty="0" smtClean="0">
                <a:solidFill>
                  <a:srgbClr val="C00000"/>
                </a:solidFill>
              </a:rPr>
              <a:t>Python </a:t>
            </a:r>
            <a:r>
              <a:rPr lang="en-IN" sz="1900" b="1" dirty="0" smtClean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IN" sz="1900" b="1" dirty="0" smtClean="0">
                <a:solidFill>
                  <a:srgbClr val="C00000"/>
                </a:solidFill>
              </a:rPr>
              <a:t> Java</a:t>
            </a:r>
            <a:r>
              <a:rPr lang="en-IN" sz="1900" b="1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IN" sz="1900" b="1" dirty="0" smtClean="0">
                <a:solidFill>
                  <a:srgbClr val="C00000"/>
                </a:solidFill>
              </a:rPr>
              <a:t>PHP </a:t>
            </a:r>
            <a:r>
              <a:rPr lang="en-IN" sz="1900" b="1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IN" sz="1900" b="1" dirty="0" smtClean="0">
                <a:solidFill>
                  <a:srgbClr val="C00000"/>
                </a:solidFill>
              </a:rPr>
              <a:t>Ruby</a:t>
            </a:r>
            <a:r>
              <a:rPr lang="en-IN" sz="1900" b="1" dirty="0" smtClean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IN" sz="1900" b="1" dirty="0" smtClean="0">
                <a:solidFill>
                  <a:srgbClr val="C00000"/>
                </a:solidFill>
              </a:rPr>
              <a:t> C# etc</a:t>
            </a:r>
          </a:p>
          <a:p>
            <a:pPr lvl="1"/>
            <a:endParaRPr lang="en-IN" sz="1900" dirty="0" smtClean="0"/>
          </a:p>
          <a:p>
            <a:pPr lvl="1">
              <a:buNone/>
            </a:pPr>
            <a:r>
              <a:rPr lang="en-US" sz="1900" b="1" dirty="0" smtClean="0">
                <a:solidFill>
                  <a:schemeClr val="tx1"/>
                </a:solidFill>
              </a:rPr>
              <a:t>AND</a:t>
            </a:r>
            <a:endParaRPr lang="en-IN" sz="1900" b="1" dirty="0" smtClean="0">
              <a:solidFill>
                <a:schemeClr val="tx1"/>
              </a:solidFill>
            </a:endParaRPr>
          </a:p>
          <a:p>
            <a:pPr lvl="1"/>
            <a:endParaRPr lang="en-IN" sz="19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Database Management System </a:t>
            </a:r>
            <a:r>
              <a:rPr lang="en-IN" sz="1900" dirty="0" smtClean="0"/>
              <a:t>like </a:t>
            </a:r>
            <a:r>
              <a:rPr lang="en-IN" sz="1900" b="1" dirty="0" smtClean="0">
                <a:solidFill>
                  <a:srgbClr val="C00000"/>
                </a:solidFill>
              </a:rPr>
              <a:t>Oracle</a:t>
            </a:r>
            <a:r>
              <a:rPr lang="en-IN" sz="1900" dirty="0" smtClean="0"/>
              <a:t>, </a:t>
            </a:r>
            <a:r>
              <a:rPr lang="en-IN" sz="1900" b="1" dirty="0" err="1" smtClean="0">
                <a:solidFill>
                  <a:srgbClr val="C00000"/>
                </a:solidFill>
              </a:rPr>
              <a:t>MySQL</a:t>
            </a:r>
            <a:r>
              <a:rPr lang="en-IN" sz="1900" dirty="0" smtClean="0"/>
              <a:t> etc.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What We Will Learn ?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will learn </a:t>
            </a:r>
            <a:r>
              <a:rPr lang="en-IN" sz="2400" b="1" dirty="0" smtClean="0">
                <a:solidFill>
                  <a:srgbClr val="C00000"/>
                </a:solidFill>
              </a:rPr>
              <a:t>both</a:t>
            </a:r>
            <a:r>
              <a:rPr lang="en-IN" sz="2400" dirty="0" smtClean="0"/>
              <a:t> </a:t>
            </a:r>
            <a:r>
              <a:rPr lang="en-IN" sz="2400" b="1" u="sng" dirty="0" smtClean="0">
                <a:solidFill>
                  <a:srgbClr val="00B050"/>
                </a:solidFill>
              </a:rPr>
              <a:t>Front End Technologies </a:t>
            </a:r>
            <a:r>
              <a:rPr lang="en-IN" sz="2400" dirty="0" smtClean="0"/>
              <a:t>as well as </a:t>
            </a:r>
            <a:r>
              <a:rPr lang="en-IN" sz="2400" b="1" u="sng" dirty="0" smtClean="0">
                <a:solidFill>
                  <a:srgbClr val="00B050"/>
                </a:solidFill>
              </a:rPr>
              <a:t>Back End Technologies </a:t>
            </a:r>
            <a:r>
              <a:rPr lang="en-IN" sz="2400" dirty="0" smtClean="0"/>
              <a:t>as a part of this </a:t>
            </a:r>
            <a:r>
              <a:rPr lang="en-IN" sz="2400" b="1" dirty="0" smtClean="0">
                <a:solidFill>
                  <a:srgbClr val="C00000"/>
                </a:solidFill>
              </a:rPr>
              <a:t>course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And this is called </a:t>
            </a:r>
            <a:r>
              <a:rPr lang="en-US" sz="2400" b="1" u="sng" dirty="0" smtClean="0">
                <a:solidFill>
                  <a:srgbClr val="7030A0"/>
                </a:solidFill>
              </a:rPr>
              <a:t>FULL STACK WEB DEVELOPMENT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19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What </a:t>
            </a:r>
            <a:r>
              <a:rPr lang="en-US" sz="2400" b="1" dirty="0" smtClean="0">
                <a:solidFill>
                  <a:srgbClr val="C00000"/>
                </a:solidFill>
              </a:rPr>
              <a:t>Full Stack Web Development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Contains ?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Full stack </a:t>
            </a:r>
            <a:r>
              <a:rPr lang="en-IN" sz="2400" dirty="0" smtClean="0"/>
              <a:t>developers work with both the </a:t>
            </a:r>
            <a:r>
              <a:rPr lang="en-IN" sz="2400" b="1" dirty="0" smtClean="0">
                <a:solidFill>
                  <a:srgbClr val="7030A0"/>
                </a:solidFill>
              </a:rPr>
              <a:t>front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7030A0"/>
                </a:solidFill>
              </a:rPr>
              <a:t>back end</a:t>
            </a:r>
            <a:r>
              <a:rPr lang="en-IN" sz="2400" dirty="0" smtClean="0"/>
              <a:t> of a </a:t>
            </a:r>
            <a:r>
              <a:rPr lang="en-IN" sz="2400" b="1" dirty="0" smtClean="0">
                <a:solidFill>
                  <a:srgbClr val="C00000"/>
                </a:solidFill>
              </a:rPr>
              <a:t>website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C00000"/>
                </a:solidFill>
              </a:rPr>
              <a:t>web application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They’re familiar with </a:t>
            </a:r>
            <a:r>
              <a:rPr lang="en-IN" sz="2400" b="1" dirty="0" smtClean="0">
                <a:solidFill>
                  <a:srgbClr val="C00000"/>
                </a:solidFill>
              </a:rPr>
              <a:t>HTML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CSS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JavaScript </a:t>
            </a:r>
            <a:r>
              <a:rPr lang="en-IN" sz="2400" dirty="0" smtClean="0"/>
              <a:t>and one or more back end </a:t>
            </a:r>
            <a:r>
              <a:rPr lang="en-IN" sz="2400" b="1" dirty="0" smtClean="0">
                <a:solidFill>
                  <a:srgbClr val="7030A0"/>
                </a:solidFill>
              </a:rPr>
              <a:t>language/framework</a:t>
            </a:r>
            <a:r>
              <a:rPr lang="en-IN" sz="2400" dirty="0" smtClean="0"/>
              <a:t> which in our case are </a:t>
            </a:r>
            <a:r>
              <a:rPr lang="en-IN" sz="2400" b="1" dirty="0" smtClean="0">
                <a:solidFill>
                  <a:srgbClr val="00B050"/>
                </a:solidFill>
              </a:rPr>
              <a:t>Python</a:t>
            </a:r>
            <a:r>
              <a:rPr lang="en-IN" sz="2400" dirty="0" smtClean="0"/>
              <a:t> and 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.</a:t>
            </a:r>
            <a:endParaRPr lang="en-US" sz="2400" dirty="0" smtClean="0"/>
          </a:p>
          <a:p>
            <a:endParaRPr lang="en-IN" sz="19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sz="2800" b="1" dirty="0" smtClean="0"/>
              <a:t>An Introduction To </a:t>
            </a:r>
            <a:r>
              <a:rPr lang="en-US" sz="2800" b="1" dirty="0" err="1" smtClean="0"/>
              <a:t>Django</a:t>
            </a:r>
            <a:endParaRPr lang="en-US" sz="2800" b="1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Pre-requisites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What Is </a:t>
            </a:r>
            <a:r>
              <a:rPr lang="en-US" sz="2400" dirty="0" err="1" smtClean="0">
                <a:solidFill>
                  <a:schemeClr val="tx1"/>
                </a:solidFill>
              </a:rPr>
              <a:t>Django</a:t>
            </a:r>
            <a:r>
              <a:rPr lang="en-US" sz="2400" dirty="0" smtClean="0">
                <a:solidFill>
                  <a:schemeClr val="tx1"/>
                </a:solidFill>
              </a:rPr>
              <a:t>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Front End V/s Back End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What Is </a:t>
            </a:r>
            <a:r>
              <a:rPr lang="en-US" sz="2400" b="1" dirty="0" smtClean="0">
                <a:solidFill>
                  <a:srgbClr val="002060"/>
                </a:solidFill>
              </a:rPr>
              <a:t>Full Stack Development 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History Of </a:t>
            </a:r>
            <a:r>
              <a:rPr lang="en-US" sz="2400" dirty="0" err="1" smtClean="0">
                <a:solidFill>
                  <a:schemeClr val="tx1"/>
                </a:solidFill>
              </a:rPr>
              <a:t>Django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Course Outline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What Is A 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C00000"/>
                </a:solidFill>
              </a:rPr>
              <a:t>Web Application Framework </a:t>
            </a:r>
            <a:r>
              <a:rPr lang="en-US" sz="2400" b="1" dirty="0" smtClean="0"/>
              <a:t>?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the last term in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Django’s</a:t>
            </a:r>
            <a:r>
              <a:rPr lang="en-US" sz="2400" dirty="0" smtClean="0"/>
              <a:t> definition is </a:t>
            </a:r>
            <a:r>
              <a:rPr lang="en-US" sz="2400" b="1" dirty="0" smtClean="0">
                <a:solidFill>
                  <a:srgbClr val="00B050"/>
                </a:solidFill>
              </a:rPr>
              <a:t>web application framework </a:t>
            </a:r>
            <a:r>
              <a:rPr lang="en-US" sz="2400" dirty="0" smtClean="0"/>
              <a:t>.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So let’s understand it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B050"/>
                </a:solidFill>
              </a:rPr>
              <a:t>web application framework </a:t>
            </a:r>
            <a:r>
              <a:rPr lang="en-US" sz="2400" dirty="0" smtClean="0">
                <a:solidFill>
                  <a:schemeClr val="tx1"/>
                </a:solidFill>
              </a:rPr>
              <a:t>is a </a:t>
            </a:r>
            <a:r>
              <a:rPr lang="en-US" sz="2400" b="1" dirty="0" smtClean="0">
                <a:solidFill>
                  <a:srgbClr val="7030A0"/>
                </a:solidFill>
              </a:rPr>
              <a:t>set of tools </a:t>
            </a:r>
            <a:r>
              <a:rPr lang="en-US" sz="2400" dirty="0" smtClean="0">
                <a:solidFill>
                  <a:schemeClr val="tx1"/>
                </a:solidFill>
              </a:rPr>
              <a:t>which can be used to develop </a:t>
            </a:r>
            <a:r>
              <a:rPr lang="en-US" sz="2400" b="1" dirty="0" smtClean="0">
                <a:solidFill>
                  <a:srgbClr val="7030A0"/>
                </a:solidFill>
              </a:rPr>
              <a:t>websites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smtClean="0">
                <a:solidFill>
                  <a:srgbClr val="7030A0"/>
                </a:solidFill>
              </a:rPr>
              <a:t>web applications 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sz="2400" dirty="0" smtClean="0"/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dirty="0" smtClean="0">
                <a:solidFill>
                  <a:schemeClr val="tx1"/>
                </a:solidFill>
              </a:rPr>
              <a:t>These </a:t>
            </a:r>
            <a:r>
              <a:rPr lang="en-US" sz="2400" b="1" dirty="0" smtClean="0">
                <a:solidFill>
                  <a:srgbClr val="7030A0"/>
                </a:solidFill>
              </a:rPr>
              <a:t>tools</a:t>
            </a:r>
            <a:r>
              <a:rPr lang="en-US" sz="2400" dirty="0" smtClean="0">
                <a:solidFill>
                  <a:schemeClr val="tx1"/>
                </a:solidFill>
              </a:rPr>
              <a:t> help us develop these applications in a </a:t>
            </a:r>
            <a:r>
              <a:rPr lang="en-US" sz="2400" b="1" dirty="0" smtClean="0">
                <a:solidFill>
                  <a:srgbClr val="7030A0"/>
                </a:solidFill>
              </a:rPr>
              <a:t>faster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smtClean="0">
                <a:solidFill>
                  <a:srgbClr val="7030A0"/>
                </a:solidFill>
              </a:rPr>
              <a:t>easier</a:t>
            </a:r>
            <a:r>
              <a:rPr lang="en-US" sz="2400" dirty="0" smtClean="0">
                <a:solidFill>
                  <a:schemeClr val="tx1"/>
                </a:solidFill>
              </a:rPr>
              <a:t> way.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What Is Meant By </a:t>
            </a:r>
            <a:r>
              <a:rPr lang="en-US" sz="2400" b="1" dirty="0" smtClean="0">
                <a:solidFill>
                  <a:srgbClr val="C00000"/>
                </a:solidFill>
              </a:rPr>
              <a:t>Tools</a:t>
            </a:r>
            <a:r>
              <a:rPr lang="en-US" sz="2400" b="1" dirty="0" smtClean="0"/>
              <a:t> ?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357298"/>
            <a:ext cx="8712968" cy="5373216"/>
          </a:xfrm>
        </p:spPr>
        <p:txBody>
          <a:bodyPr>
            <a:normAutofit/>
          </a:bodyPr>
          <a:lstStyle/>
          <a:p>
            <a:r>
              <a:rPr lang="en-IN" sz="2300" dirty="0" smtClean="0"/>
              <a:t>When we're building a </a:t>
            </a:r>
            <a:r>
              <a:rPr lang="en-IN" sz="2300" b="1" dirty="0" err="1" smtClean="0">
                <a:solidFill>
                  <a:srgbClr val="C00000"/>
                </a:solidFill>
              </a:rPr>
              <a:t>webapp</a:t>
            </a:r>
            <a:r>
              <a:rPr lang="en-IN" sz="2300" dirty="0" smtClean="0"/>
              <a:t>, we always need a </a:t>
            </a:r>
            <a:r>
              <a:rPr lang="en-IN" sz="2300" b="1" dirty="0" smtClean="0">
                <a:solidFill>
                  <a:srgbClr val="7030A0"/>
                </a:solidFill>
              </a:rPr>
              <a:t>similar set of components </a:t>
            </a:r>
            <a:r>
              <a:rPr lang="en-IN" sz="2300" dirty="0" smtClean="0"/>
              <a:t>like: 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A way to handle </a:t>
            </a:r>
            <a:r>
              <a:rPr lang="en-IN" sz="1900" b="1" dirty="0" smtClean="0">
                <a:solidFill>
                  <a:srgbClr val="7030A0"/>
                </a:solidFill>
              </a:rPr>
              <a:t>user authentication</a:t>
            </a:r>
            <a:r>
              <a:rPr lang="en-IN" sz="1900" dirty="0" smtClean="0"/>
              <a:t> (</a:t>
            </a:r>
            <a:r>
              <a:rPr lang="en-IN" sz="1900" b="1" dirty="0" smtClean="0">
                <a:solidFill>
                  <a:srgbClr val="002060"/>
                </a:solidFill>
              </a:rPr>
              <a:t>signing up</a:t>
            </a:r>
            <a:r>
              <a:rPr lang="en-IN" sz="1900" dirty="0" smtClean="0"/>
              <a:t>, </a:t>
            </a:r>
            <a:r>
              <a:rPr lang="en-IN" sz="1900" b="1" dirty="0" smtClean="0">
                <a:solidFill>
                  <a:srgbClr val="002060"/>
                </a:solidFill>
              </a:rPr>
              <a:t>signing in</a:t>
            </a:r>
            <a:r>
              <a:rPr lang="en-IN" sz="1900" dirty="0" smtClean="0"/>
              <a:t>, </a:t>
            </a:r>
            <a:r>
              <a:rPr lang="en-IN" sz="1900" b="1" dirty="0" smtClean="0">
                <a:solidFill>
                  <a:srgbClr val="002060"/>
                </a:solidFill>
              </a:rPr>
              <a:t>signing out</a:t>
            </a:r>
            <a:r>
              <a:rPr lang="en-IN" sz="1900" dirty="0" smtClean="0"/>
              <a:t>)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An </a:t>
            </a:r>
            <a:r>
              <a:rPr lang="en-IN" sz="1900" b="1" dirty="0" smtClean="0">
                <a:solidFill>
                  <a:srgbClr val="002060"/>
                </a:solidFill>
              </a:rPr>
              <a:t>admin panel </a:t>
            </a:r>
            <a:r>
              <a:rPr lang="en-IN" sz="1900" dirty="0" smtClean="0"/>
              <a:t>for our </a:t>
            </a:r>
            <a:r>
              <a:rPr lang="en-IN" sz="1900" dirty="0" err="1" smtClean="0"/>
              <a:t>webapp</a:t>
            </a:r>
            <a:endParaRPr lang="en-IN" sz="1900" dirty="0" smtClean="0"/>
          </a:p>
          <a:p>
            <a:pPr lvl="1"/>
            <a:endParaRPr lang="en-IN" sz="1900" b="1" dirty="0" smtClean="0">
              <a:solidFill>
                <a:srgbClr val="7030A0"/>
              </a:solidFill>
            </a:endParaRPr>
          </a:p>
          <a:p>
            <a:pPr lvl="1"/>
            <a:r>
              <a:rPr lang="en-IN" sz="1900" dirty="0" smtClean="0">
                <a:solidFill>
                  <a:schemeClr val="bg2">
                    <a:lumMod val="50000"/>
                  </a:schemeClr>
                </a:solidFill>
              </a:rPr>
              <a:t>A way to </a:t>
            </a:r>
            <a:r>
              <a:rPr lang="en-IN" sz="1900" b="1" dirty="0" smtClean="0">
                <a:solidFill>
                  <a:srgbClr val="002060"/>
                </a:solidFill>
              </a:rPr>
              <a:t>interact</a:t>
            </a:r>
            <a:r>
              <a:rPr lang="en-IN" sz="1900" dirty="0" smtClean="0">
                <a:solidFill>
                  <a:schemeClr val="bg2">
                    <a:lumMod val="50000"/>
                  </a:schemeClr>
                </a:solidFill>
              </a:rPr>
              <a:t> with the user like </a:t>
            </a:r>
            <a:r>
              <a:rPr lang="en-IN" sz="1900" b="1" dirty="0" smtClean="0">
                <a:solidFill>
                  <a:srgbClr val="002060"/>
                </a:solidFill>
              </a:rPr>
              <a:t>HTML forms</a:t>
            </a:r>
          </a:p>
          <a:p>
            <a:pPr lvl="1"/>
            <a:endParaRPr lang="en-IN" sz="19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dirty="0" smtClean="0">
                <a:solidFill>
                  <a:schemeClr val="bg2">
                    <a:lumMod val="50000"/>
                  </a:schemeClr>
                </a:solidFill>
              </a:rPr>
              <a:t>Allowing users to  </a:t>
            </a:r>
            <a:r>
              <a:rPr lang="en-IN" sz="1900" b="1" dirty="0" smtClean="0">
                <a:solidFill>
                  <a:srgbClr val="002060"/>
                </a:solidFill>
              </a:rPr>
              <a:t>upload files</a:t>
            </a:r>
            <a:r>
              <a:rPr lang="en-IN" sz="1900" dirty="0" smtClean="0"/>
              <a:t>, etc.</a:t>
            </a:r>
          </a:p>
          <a:p>
            <a:endParaRPr lang="en-IN" sz="2400" dirty="0" smtClean="0"/>
          </a:p>
          <a:p>
            <a:r>
              <a:rPr lang="en-IN" sz="2300" b="1" dirty="0" smtClean="0">
                <a:solidFill>
                  <a:srgbClr val="0070C0"/>
                </a:solidFill>
              </a:rPr>
              <a:t>Luckily</a:t>
            </a:r>
            <a:r>
              <a:rPr lang="en-IN" sz="2300" dirty="0" smtClean="0"/>
              <a:t> for all these activities </a:t>
            </a:r>
            <a:r>
              <a:rPr lang="en-IN" sz="2300" b="1" dirty="0" err="1" smtClean="0">
                <a:solidFill>
                  <a:srgbClr val="C00000"/>
                </a:solidFill>
              </a:rPr>
              <a:t>Django</a:t>
            </a:r>
            <a:r>
              <a:rPr lang="en-IN" sz="2300" dirty="0" smtClean="0"/>
              <a:t> gives us </a:t>
            </a:r>
            <a:r>
              <a:rPr lang="en-IN" sz="2300" b="1" dirty="0" smtClean="0">
                <a:solidFill>
                  <a:srgbClr val="7030A0"/>
                </a:solidFill>
              </a:rPr>
              <a:t>ready-made components</a:t>
            </a:r>
            <a:r>
              <a:rPr lang="en-IN" sz="2300" dirty="0" smtClean="0"/>
              <a:t> to use.</a:t>
            </a:r>
            <a:endParaRPr lang="en-IN" sz="23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What Tools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b="1" dirty="0" smtClean="0"/>
              <a:t> Provides?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Foll</a:t>
            </a:r>
            <a:r>
              <a:rPr lang="en-US" sz="2400" dirty="0" smtClean="0">
                <a:solidFill>
                  <a:schemeClr val="tx1"/>
                </a:solidFill>
              </a:rPr>
              <a:t>owing are the </a:t>
            </a:r>
            <a:r>
              <a:rPr lang="en-US" sz="2400" b="1" dirty="0" smtClean="0">
                <a:solidFill>
                  <a:srgbClr val="7030A0"/>
                </a:solidFill>
              </a:rPr>
              <a:t>tools</a:t>
            </a:r>
            <a:r>
              <a:rPr lang="en-US" sz="2400" dirty="0" smtClean="0">
                <a:solidFill>
                  <a:schemeClr val="tx1"/>
                </a:solidFill>
              </a:rPr>
              <a:t> provided by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dirty="0" smtClean="0">
                <a:solidFill>
                  <a:schemeClr val="tx1"/>
                </a:solidFill>
              </a:rPr>
              <a:t> that help our </a:t>
            </a:r>
            <a:r>
              <a:rPr lang="en-US" sz="2400" b="1" dirty="0" smtClean="0">
                <a:solidFill>
                  <a:srgbClr val="C00000"/>
                </a:solidFill>
              </a:rPr>
              <a:t>web application</a:t>
            </a:r>
            <a:r>
              <a:rPr lang="en-US" sz="2400" dirty="0" smtClean="0">
                <a:solidFill>
                  <a:schemeClr val="tx1"/>
                </a:solidFill>
              </a:rPr>
              <a:t> building easier and rapid:</a:t>
            </a:r>
          </a:p>
          <a:p>
            <a:pPr lvl="1"/>
            <a:endParaRPr lang="en-US" sz="1900" dirty="0" smtClean="0">
              <a:solidFill>
                <a:schemeClr val="tx1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User Management : </a:t>
            </a:r>
            <a:r>
              <a:rPr lang="en-US" sz="1900" dirty="0" smtClean="0">
                <a:solidFill>
                  <a:schemeClr val="tx1"/>
                </a:solidFill>
              </a:rPr>
              <a:t>For handling </a:t>
            </a:r>
            <a:r>
              <a:rPr lang="en-US" sz="1900" b="1" dirty="0" smtClean="0">
                <a:solidFill>
                  <a:srgbClr val="002060"/>
                </a:solidFill>
              </a:rPr>
              <a:t>user login</a:t>
            </a:r>
            <a:r>
              <a:rPr lang="en-US" sz="1900" dirty="0" smtClean="0">
                <a:solidFill>
                  <a:schemeClr val="tx1"/>
                </a:solidFill>
              </a:rPr>
              <a:t>/</a:t>
            </a:r>
            <a:r>
              <a:rPr lang="en-US" sz="1900" b="1" dirty="0" smtClean="0">
                <a:solidFill>
                  <a:srgbClr val="002060"/>
                </a:solidFill>
              </a:rPr>
              <a:t>authentication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ORM : </a:t>
            </a:r>
            <a:r>
              <a:rPr lang="en-US" sz="1900" dirty="0" smtClean="0">
                <a:solidFill>
                  <a:schemeClr val="tx1"/>
                </a:solidFill>
              </a:rPr>
              <a:t>For handling </a:t>
            </a:r>
            <a:r>
              <a:rPr lang="en-US" sz="1900" b="1" dirty="0" smtClean="0">
                <a:solidFill>
                  <a:srgbClr val="002060"/>
                </a:solidFill>
              </a:rPr>
              <a:t>database related code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HTML </a:t>
            </a:r>
            <a:r>
              <a:rPr lang="en-US" sz="1900" b="1" dirty="0" err="1" smtClean="0">
                <a:solidFill>
                  <a:srgbClr val="7030A0"/>
                </a:solidFill>
              </a:rPr>
              <a:t>Templating</a:t>
            </a:r>
            <a:r>
              <a:rPr lang="en-US" sz="1900" b="1" dirty="0" smtClean="0">
                <a:solidFill>
                  <a:srgbClr val="7030A0"/>
                </a:solidFill>
              </a:rPr>
              <a:t> : </a:t>
            </a:r>
            <a:r>
              <a:rPr lang="en-US" sz="1900" dirty="0" smtClean="0">
                <a:solidFill>
                  <a:schemeClr val="tx1"/>
                </a:solidFill>
              </a:rPr>
              <a:t>For generating </a:t>
            </a:r>
            <a:r>
              <a:rPr lang="en-US" sz="1900" b="1" dirty="0" smtClean="0">
                <a:solidFill>
                  <a:srgbClr val="002060"/>
                </a:solidFill>
              </a:rPr>
              <a:t>dynamic HTML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Form Handling : </a:t>
            </a:r>
            <a:r>
              <a:rPr lang="en-US" sz="1900" dirty="0" smtClean="0">
                <a:solidFill>
                  <a:schemeClr val="tx1"/>
                </a:solidFill>
              </a:rPr>
              <a:t>For </a:t>
            </a:r>
            <a:r>
              <a:rPr lang="en-US" sz="1900" b="1" dirty="0" smtClean="0">
                <a:solidFill>
                  <a:srgbClr val="002060"/>
                </a:solidFill>
              </a:rPr>
              <a:t>accepting user inputs</a:t>
            </a:r>
          </a:p>
          <a:p>
            <a:pPr lvl="1"/>
            <a:r>
              <a:rPr lang="en-US" sz="1900" b="1" dirty="0" err="1" smtClean="0">
                <a:solidFill>
                  <a:srgbClr val="7030A0"/>
                </a:solidFill>
              </a:rPr>
              <a:t>Url</a:t>
            </a:r>
            <a:r>
              <a:rPr lang="en-US" sz="1900" b="1" dirty="0" smtClean="0">
                <a:solidFill>
                  <a:srgbClr val="7030A0"/>
                </a:solidFill>
              </a:rPr>
              <a:t> Routing : </a:t>
            </a:r>
            <a:r>
              <a:rPr lang="en-US" sz="1900" dirty="0" smtClean="0">
                <a:solidFill>
                  <a:schemeClr val="tx1"/>
                </a:solidFill>
              </a:rPr>
              <a:t>For </a:t>
            </a:r>
            <a:r>
              <a:rPr lang="en-US" sz="1900" b="1" dirty="0" smtClean="0">
                <a:solidFill>
                  <a:srgbClr val="002060"/>
                </a:solidFill>
              </a:rPr>
              <a:t>transferring request</a:t>
            </a:r>
            <a:r>
              <a:rPr lang="en-US" sz="1900" dirty="0" smtClean="0">
                <a:solidFill>
                  <a:schemeClr val="tx1"/>
                </a:solidFill>
              </a:rPr>
              <a:t> to correct web page</a:t>
            </a:r>
            <a:endParaRPr lang="en-US" sz="1900" b="1" dirty="0" smtClean="0">
              <a:solidFill>
                <a:srgbClr val="7030A0"/>
              </a:solidFill>
            </a:endParaRPr>
          </a:p>
          <a:p>
            <a:pPr lvl="1">
              <a:buNone/>
            </a:pPr>
            <a:endParaRPr lang="en-US" sz="19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And many more. . 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What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b="1" dirty="0" smtClean="0"/>
              <a:t> Is Not?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</a:t>
            </a:r>
            <a:r>
              <a:rPr lang="en-US" sz="2400" dirty="0" smtClean="0">
                <a:solidFill>
                  <a:schemeClr val="tx1"/>
                </a:solidFill>
              </a:rPr>
              <a:t>efore moving any further , let’s clarify what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b="1" dirty="0" smtClean="0">
                <a:solidFill>
                  <a:srgbClr val="7030A0"/>
                </a:solidFill>
              </a:rPr>
              <a:t> is not </a:t>
            </a:r>
            <a:r>
              <a:rPr lang="en-US" sz="2400" dirty="0" smtClean="0">
                <a:solidFill>
                  <a:schemeClr val="tx1"/>
                </a:solidFill>
              </a:rPr>
              <a:t>or </a:t>
            </a:r>
            <a:r>
              <a:rPr lang="en-US" sz="2400" b="1" dirty="0" smtClean="0">
                <a:solidFill>
                  <a:srgbClr val="7030A0"/>
                </a:solidFill>
              </a:rPr>
              <a:t>what it does not means 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sz="2000" b="1" dirty="0" smtClean="0">
              <a:solidFill>
                <a:srgbClr val="002060"/>
              </a:solidFill>
            </a:endParaRPr>
          </a:p>
          <a:p>
            <a:pPr lvl="1"/>
            <a:r>
              <a:rPr lang="en-US" sz="2000" b="1" dirty="0" err="1" smtClean="0">
                <a:solidFill>
                  <a:srgbClr val="002060"/>
                </a:solidFill>
              </a:rPr>
              <a:t>Django</a:t>
            </a:r>
            <a:r>
              <a:rPr lang="en-US" sz="2000" b="1" dirty="0" smtClean="0">
                <a:solidFill>
                  <a:srgbClr val="002060"/>
                </a:solidFill>
              </a:rPr>
              <a:t> is not a </a:t>
            </a:r>
            <a:r>
              <a:rPr lang="en-US" sz="2000" b="1" dirty="0" smtClean="0">
                <a:solidFill>
                  <a:srgbClr val="C00000"/>
                </a:solidFill>
              </a:rPr>
              <a:t>programming language</a:t>
            </a:r>
          </a:p>
          <a:p>
            <a:pPr lvl="2"/>
            <a:r>
              <a:rPr lang="en-US" sz="1800" b="1" dirty="0" smtClean="0">
                <a:solidFill>
                  <a:srgbClr val="C00000"/>
                </a:solidFill>
              </a:rPr>
              <a:t>Python </a:t>
            </a:r>
            <a:r>
              <a:rPr lang="en-US" sz="1800" dirty="0" smtClean="0"/>
              <a:t> is the </a:t>
            </a:r>
            <a:r>
              <a:rPr lang="en-US" sz="1800" b="1" dirty="0" smtClean="0">
                <a:solidFill>
                  <a:srgbClr val="7030A0"/>
                </a:solidFill>
              </a:rPr>
              <a:t>programming language</a:t>
            </a:r>
          </a:p>
          <a:p>
            <a:pPr lvl="2"/>
            <a:r>
              <a:rPr lang="en-US" sz="1800" b="1" dirty="0" err="1" smtClean="0">
                <a:solidFill>
                  <a:srgbClr val="C00000"/>
                </a:solidFill>
              </a:rPr>
              <a:t>Django</a:t>
            </a:r>
            <a:r>
              <a:rPr lang="en-US" sz="1800" dirty="0" smtClean="0"/>
              <a:t> is written in </a:t>
            </a:r>
            <a:r>
              <a:rPr lang="en-US" sz="1800" b="1" dirty="0" smtClean="0">
                <a:solidFill>
                  <a:srgbClr val="C00000"/>
                </a:solidFill>
              </a:rPr>
              <a:t>Python </a:t>
            </a:r>
            <a:r>
              <a:rPr lang="en-US" sz="1800" dirty="0" smtClean="0"/>
              <a:t>, but it itself is </a:t>
            </a:r>
            <a:r>
              <a:rPr lang="en-US" sz="1800" b="1" dirty="0" smtClean="0">
                <a:solidFill>
                  <a:srgbClr val="7030A0"/>
                </a:solidFill>
              </a:rPr>
              <a:t>not a programming language</a:t>
            </a:r>
          </a:p>
          <a:p>
            <a:pPr lvl="1"/>
            <a:endParaRPr lang="en-US" sz="2000" b="1" dirty="0" smtClean="0">
              <a:solidFill>
                <a:srgbClr val="C00000"/>
              </a:solidFill>
            </a:endParaRPr>
          </a:p>
          <a:p>
            <a:pPr lvl="1"/>
            <a:r>
              <a:rPr lang="en-US" sz="2000" b="1" dirty="0" err="1" smtClean="0">
                <a:solidFill>
                  <a:srgbClr val="002060"/>
                </a:solidFill>
              </a:rPr>
              <a:t>Django</a:t>
            </a:r>
            <a:r>
              <a:rPr lang="en-US" sz="2000" b="1" dirty="0" smtClean="0">
                <a:solidFill>
                  <a:srgbClr val="002060"/>
                </a:solidFill>
              </a:rPr>
              <a:t> is not a </a:t>
            </a:r>
            <a:r>
              <a:rPr lang="en-US" sz="2000" b="1" dirty="0" smtClean="0">
                <a:solidFill>
                  <a:srgbClr val="C00000"/>
                </a:solidFill>
              </a:rPr>
              <a:t>web server</a:t>
            </a:r>
          </a:p>
          <a:p>
            <a:pPr lvl="2"/>
            <a:r>
              <a:rPr lang="en-US" sz="1800" b="1" dirty="0" smtClean="0">
                <a:solidFill>
                  <a:srgbClr val="C00000"/>
                </a:solidFill>
              </a:rPr>
              <a:t>Web server </a:t>
            </a:r>
            <a:r>
              <a:rPr lang="en-US" sz="1800" dirty="0" smtClean="0"/>
              <a:t>is a  software on which we can </a:t>
            </a:r>
            <a:r>
              <a:rPr lang="en-US" sz="1800" b="1" dirty="0" smtClean="0">
                <a:solidFill>
                  <a:srgbClr val="7030A0"/>
                </a:solidFill>
              </a:rPr>
              <a:t>host</a:t>
            </a:r>
            <a:r>
              <a:rPr lang="en-US" sz="1800" dirty="0" smtClean="0"/>
              <a:t> our </a:t>
            </a:r>
            <a:r>
              <a:rPr lang="en-US" sz="1800" b="1" dirty="0" smtClean="0">
                <a:solidFill>
                  <a:srgbClr val="7030A0"/>
                </a:solidFill>
              </a:rPr>
              <a:t>websites </a:t>
            </a:r>
            <a:r>
              <a:rPr lang="en-US" sz="1800" dirty="0" smtClean="0"/>
              <a:t>or </a:t>
            </a:r>
            <a:r>
              <a:rPr lang="en-US" sz="1800" b="1" dirty="0" smtClean="0">
                <a:solidFill>
                  <a:srgbClr val="7030A0"/>
                </a:solidFill>
              </a:rPr>
              <a:t>web apps</a:t>
            </a:r>
            <a:endParaRPr lang="en-US" sz="1800" b="1" dirty="0" smtClean="0">
              <a:solidFill>
                <a:srgbClr val="C00000"/>
              </a:solidFill>
            </a:endParaRPr>
          </a:p>
          <a:p>
            <a:pPr lvl="2"/>
            <a:r>
              <a:rPr lang="en-US" sz="1800" b="1" dirty="0" err="1" smtClean="0">
                <a:solidFill>
                  <a:srgbClr val="C00000"/>
                </a:solidFill>
              </a:rPr>
              <a:t>Django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does comes with a </a:t>
            </a:r>
            <a:r>
              <a:rPr lang="en-US" sz="1800" b="1" dirty="0" smtClean="0">
                <a:solidFill>
                  <a:srgbClr val="C00000"/>
                </a:solidFill>
              </a:rPr>
              <a:t>web server </a:t>
            </a:r>
            <a:r>
              <a:rPr lang="en-US" sz="1800" dirty="0" smtClean="0"/>
              <a:t>for testing our apps on </a:t>
            </a:r>
            <a:r>
              <a:rPr lang="en-US" sz="1800" b="1" dirty="0" smtClean="0">
                <a:solidFill>
                  <a:srgbClr val="7030A0"/>
                </a:solidFill>
              </a:rPr>
              <a:t>local machine </a:t>
            </a:r>
            <a:r>
              <a:rPr lang="en-US" sz="1800" dirty="0" smtClean="0"/>
              <a:t>but it itself is not a </a:t>
            </a:r>
            <a:r>
              <a:rPr lang="en-US" sz="1800" b="1" dirty="0" smtClean="0">
                <a:solidFill>
                  <a:srgbClr val="C00000"/>
                </a:solidFill>
              </a:rPr>
              <a:t>web server</a:t>
            </a:r>
            <a:r>
              <a:rPr lang="en-US" sz="1800" dirty="0" smtClean="0"/>
              <a:t>.</a:t>
            </a:r>
            <a:endParaRPr lang="en-US" sz="1900" dirty="0" smtClean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History Of </a:t>
            </a:r>
            <a:r>
              <a:rPr lang="en-US" sz="2800" b="1" dirty="0" err="1" smtClean="0">
                <a:solidFill>
                  <a:srgbClr val="C00000"/>
                </a:solidFill>
              </a:rPr>
              <a:t>Django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</a:t>
            </a:r>
            <a:r>
              <a:rPr lang="en-IN" sz="2400" dirty="0" err="1" smtClean="0">
                <a:solidFill>
                  <a:schemeClr val="tx1"/>
                </a:solidFill>
              </a:rPr>
              <a:t>arted</a:t>
            </a:r>
            <a:r>
              <a:rPr lang="en-IN" sz="2400" dirty="0" smtClean="0">
                <a:solidFill>
                  <a:schemeClr val="tx1"/>
                </a:solidFill>
              </a:rPr>
              <a:t> as an </a:t>
            </a:r>
            <a:r>
              <a:rPr lang="en-IN" sz="2400" b="1" dirty="0" smtClean="0">
                <a:solidFill>
                  <a:srgbClr val="C00000"/>
                </a:solidFill>
              </a:rPr>
              <a:t>internal project </a:t>
            </a:r>
            <a:r>
              <a:rPr lang="en-IN" sz="2400" dirty="0" smtClean="0">
                <a:solidFill>
                  <a:schemeClr val="tx1"/>
                </a:solidFill>
              </a:rPr>
              <a:t>at the </a:t>
            </a:r>
            <a:r>
              <a:rPr lang="en-IN" sz="2400" b="1" dirty="0" smtClean="0">
                <a:solidFill>
                  <a:srgbClr val="7030A0"/>
                </a:solidFill>
              </a:rPr>
              <a:t>Lawrence Journal-World newspaper</a:t>
            </a:r>
            <a:r>
              <a:rPr lang="en-IN" sz="2400" dirty="0" smtClean="0">
                <a:solidFill>
                  <a:schemeClr val="tx1"/>
                </a:solidFill>
              </a:rPr>
              <a:t> at </a:t>
            </a:r>
            <a:r>
              <a:rPr lang="en-IN" sz="2400" b="1" dirty="0" smtClean="0">
                <a:solidFill>
                  <a:srgbClr val="00B050"/>
                </a:solidFill>
              </a:rPr>
              <a:t>Lawrence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Kansas</a:t>
            </a:r>
            <a:r>
              <a:rPr lang="en-IN" sz="2400" dirty="0" smtClean="0">
                <a:solidFill>
                  <a:schemeClr val="tx1"/>
                </a:solidFill>
              </a:rPr>
              <a:t>, in the </a:t>
            </a:r>
            <a:r>
              <a:rPr lang="en-IN" sz="2400" b="1" dirty="0" smtClean="0">
                <a:solidFill>
                  <a:srgbClr val="00B050"/>
                </a:solidFill>
              </a:rPr>
              <a:t>United States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in </a:t>
            </a:r>
            <a:r>
              <a:rPr lang="en-IN" sz="2400" b="1" dirty="0" smtClean="0">
                <a:solidFill>
                  <a:srgbClr val="00B050"/>
                </a:solidFill>
              </a:rPr>
              <a:t>2003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endParaRPr lang="en-US" sz="2400" dirty="0" smtClean="0"/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tx1"/>
                </a:solidFill>
              </a:rPr>
              <a:t>In </a:t>
            </a:r>
            <a:r>
              <a:rPr lang="en-IN" sz="2400" b="1" dirty="0" smtClean="0">
                <a:solidFill>
                  <a:srgbClr val="00B050"/>
                </a:solidFill>
              </a:rPr>
              <a:t>2005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>
                <a:solidFill>
                  <a:schemeClr val="tx1"/>
                </a:solidFill>
              </a:rPr>
              <a:t> was released it to the public as an </a:t>
            </a:r>
            <a:r>
              <a:rPr lang="en-IN" sz="2400" b="1" dirty="0" smtClean="0">
                <a:solidFill>
                  <a:srgbClr val="7030A0"/>
                </a:solidFill>
              </a:rPr>
              <a:t>open source project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000" b="1" dirty="0" smtClean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Who Developed </a:t>
            </a:r>
            <a:r>
              <a:rPr lang="en-US" sz="2800" b="1" dirty="0" err="1" smtClean="0">
                <a:solidFill>
                  <a:srgbClr val="C00000"/>
                </a:solidFill>
              </a:rPr>
              <a:t>Django</a:t>
            </a:r>
            <a:r>
              <a:rPr lang="en-US" sz="2800" b="1" dirty="0" smtClean="0"/>
              <a:t>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dirty="0" smtClean="0">
                <a:solidFill>
                  <a:schemeClr val="tx1"/>
                </a:solidFill>
              </a:rPr>
              <a:t>The credit of developing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dirty="0" smtClean="0">
                <a:solidFill>
                  <a:schemeClr val="tx1"/>
                </a:solidFill>
              </a:rPr>
              <a:t> goes to </a:t>
            </a:r>
            <a:r>
              <a:rPr lang="en-IN" sz="2400" b="1" dirty="0" smtClean="0">
                <a:solidFill>
                  <a:srgbClr val="7030A0"/>
                </a:solidFill>
              </a:rPr>
              <a:t>Adrian </a:t>
            </a:r>
            <a:r>
              <a:rPr lang="en-IN" sz="2400" b="1" dirty="0" err="1" smtClean="0">
                <a:solidFill>
                  <a:srgbClr val="7030A0"/>
                </a:solidFill>
              </a:rPr>
              <a:t>Holovaty</a:t>
            </a:r>
            <a:r>
              <a:rPr lang="en-IN" sz="2400" dirty="0" smtClean="0">
                <a:solidFill>
                  <a:schemeClr val="tx1"/>
                </a:solidFill>
              </a:rPr>
              <a:t> and </a:t>
            </a:r>
            <a:r>
              <a:rPr lang="en-IN" sz="2400" b="1" dirty="0" smtClean="0">
                <a:solidFill>
                  <a:srgbClr val="7030A0"/>
                </a:solidFill>
              </a:rPr>
              <a:t>Simon </a:t>
            </a:r>
            <a:r>
              <a:rPr lang="en-IN" sz="2400" b="1" dirty="0" err="1" smtClean="0">
                <a:solidFill>
                  <a:srgbClr val="7030A0"/>
                </a:solidFill>
              </a:rPr>
              <a:t>Willison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who developed the initial version of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>
                <a:solidFill>
                  <a:schemeClr val="tx1"/>
                </a:solidFill>
              </a:rPr>
              <a:t> at the </a:t>
            </a:r>
            <a:r>
              <a:rPr lang="en-IN" sz="2400" b="1" dirty="0" smtClean="0">
                <a:solidFill>
                  <a:srgbClr val="7030A0"/>
                </a:solidFill>
              </a:rPr>
              <a:t>Lawrence Journal-World</a:t>
            </a:r>
            <a:r>
              <a:rPr lang="en-IN" sz="2400" dirty="0" smtClean="0">
                <a:solidFill>
                  <a:schemeClr val="tx1"/>
                </a:solidFill>
              </a:rPr>
              <a:t> newspaper.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000" b="1" dirty="0" smtClean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drian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76" y="3571876"/>
            <a:ext cx="2286016" cy="2488490"/>
          </a:xfrm>
          <a:prstGeom prst="rect">
            <a:avLst/>
          </a:prstGeom>
        </p:spPr>
      </p:pic>
      <p:pic>
        <p:nvPicPr>
          <p:cNvPr id="8" name="Picture 7" descr="simon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256" y="3571876"/>
            <a:ext cx="2643206" cy="2476504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>
            <a:off x="0" y="5745286"/>
            <a:ext cx="1985970" cy="1112714"/>
          </a:xfrm>
          <a:prstGeom prst="cloudCallout">
            <a:avLst>
              <a:gd name="adj1" fmla="val 26076"/>
              <a:gd name="adj2" fmla="val -1165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Adrian </a:t>
            </a:r>
            <a:r>
              <a:rPr lang="en-US" b="1" dirty="0" err="1" smtClean="0">
                <a:solidFill>
                  <a:srgbClr val="FFFF00"/>
                </a:solidFill>
              </a:rPr>
              <a:t>Holovaty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7158030" y="5745286"/>
            <a:ext cx="1985970" cy="1112714"/>
          </a:xfrm>
          <a:prstGeom prst="cloudCallout">
            <a:avLst>
              <a:gd name="adj1" fmla="val -36365"/>
              <a:gd name="adj2" fmla="val -591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Simon </a:t>
            </a:r>
            <a:r>
              <a:rPr lang="en-US" b="1" dirty="0" err="1" smtClean="0">
                <a:solidFill>
                  <a:srgbClr val="FFFF00"/>
                </a:solidFill>
              </a:rPr>
              <a:t>Willison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Django</a:t>
            </a:r>
            <a:r>
              <a:rPr lang="en-US" sz="2800" b="1" dirty="0" smtClean="0"/>
              <a:t> In 2019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</a:t>
            </a:r>
            <a:r>
              <a:rPr lang="en-IN" sz="2400" dirty="0" smtClean="0">
                <a:solidFill>
                  <a:schemeClr val="tx1"/>
                </a:solidFill>
              </a:rPr>
              <a:t>s of now, </a:t>
            </a:r>
            <a:r>
              <a:rPr lang="en-IN" sz="2400" dirty="0" err="1" smtClean="0">
                <a:solidFill>
                  <a:schemeClr val="tx1"/>
                </a:solidFill>
              </a:rPr>
              <a:t>i.e</a:t>
            </a:r>
            <a:r>
              <a:rPr lang="en-IN" sz="2400" dirty="0" smtClean="0">
                <a:solidFill>
                  <a:schemeClr val="tx1"/>
                </a:solidFill>
              </a:rPr>
              <a:t> in </a:t>
            </a:r>
            <a:r>
              <a:rPr lang="en-IN" sz="2400" b="1" dirty="0" smtClean="0">
                <a:solidFill>
                  <a:srgbClr val="7030A0"/>
                </a:solidFill>
              </a:rPr>
              <a:t>2019</a:t>
            </a:r>
            <a:r>
              <a:rPr lang="en-IN" sz="2400" dirty="0" smtClean="0">
                <a:solidFill>
                  <a:schemeClr val="tx1"/>
                </a:solidFill>
              </a:rPr>
              <a:t> – the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b="1" dirty="0" smtClean="0">
                <a:solidFill>
                  <a:srgbClr val="C00000"/>
                </a:solidFill>
              </a:rPr>
              <a:t> framework </a:t>
            </a:r>
            <a:r>
              <a:rPr lang="en-IN" sz="2400" dirty="0" smtClean="0">
                <a:solidFill>
                  <a:schemeClr val="tx1"/>
                </a:solidFill>
              </a:rPr>
              <a:t>operates under the </a:t>
            </a:r>
            <a:r>
              <a:rPr lang="en-IN" sz="2400" b="1" dirty="0" smtClean="0">
                <a:solidFill>
                  <a:srgbClr val="7030A0"/>
                </a:solidFill>
              </a:rPr>
              <a:t>guidance</a:t>
            </a:r>
            <a:r>
              <a:rPr lang="en-IN" sz="2400" dirty="0" smtClean="0">
                <a:solidFill>
                  <a:schemeClr val="tx1"/>
                </a:solidFill>
              </a:rPr>
              <a:t> of the </a:t>
            </a:r>
            <a:r>
              <a:rPr lang="en-IN" sz="2400" b="1" dirty="0" err="1" smtClean="0">
                <a:solidFill>
                  <a:srgbClr val="002060"/>
                </a:solidFill>
              </a:rPr>
              <a:t>Django</a:t>
            </a:r>
            <a:r>
              <a:rPr lang="en-IN" sz="2400" b="1" dirty="0" smtClean="0">
                <a:solidFill>
                  <a:srgbClr val="002060"/>
                </a:solidFill>
              </a:rPr>
              <a:t> Software Foundation</a:t>
            </a:r>
            <a:r>
              <a:rPr lang="en-IN" sz="2400" dirty="0" smtClean="0">
                <a:solidFill>
                  <a:schemeClr val="tx1"/>
                </a:solidFill>
              </a:rPr>
              <a:t> (DSF).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Now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dirty="0" smtClean="0">
                <a:solidFill>
                  <a:schemeClr val="tx1"/>
                </a:solidFill>
              </a:rPr>
              <a:t> has 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 smtClean="0"/>
              <a:t>Over </a:t>
            </a:r>
            <a:r>
              <a:rPr lang="en-IN" b="1" dirty="0" smtClean="0">
                <a:solidFill>
                  <a:srgbClr val="002060"/>
                </a:solidFill>
              </a:rPr>
              <a:t>1000</a:t>
            </a:r>
            <a:r>
              <a:rPr lang="en-IN" dirty="0" smtClean="0"/>
              <a:t> contributors 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 smtClean="0"/>
              <a:t>More than </a:t>
            </a:r>
            <a:r>
              <a:rPr lang="en-IN" b="1" dirty="0" smtClean="0">
                <a:solidFill>
                  <a:srgbClr val="002060"/>
                </a:solidFill>
              </a:rPr>
              <a:t>15 </a:t>
            </a:r>
            <a:r>
              <a:rPr lang="en-IN" dirty="0" smtClean="0"/>
              <a:t>release versions. Current latest </a:t>
            </a:r>
            <a:r>
              <a:rPr lang="en-IN" smtClean="0"/>
              <a:t>is </a:t>
            </a:r>
            <a:r>
              <a:rPr lang="en-IN" b="1" smtClean="0">
                <a:solidFill>
                  <a:srgbClr val="C00000"/>
                </a:solidFill>
              </a:rPr>
              <a:t>2.1.7</a:t>
            </a:r>
            <a:endParaRPr lang="en-IN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 smtClean="0"/>
              <a:t>Over </a:t>
            </a:r>
            <a:r>
              <a:rPr lang="en-IN" b="1" dirty="0" smtClean="0">
                <a:solidFill>
                  <a:srgbClr val="002060"/>
                </a:solidFill>
              </a:rPr>
              <a:t>3000</a:t>
            </a:r>
            <a:r>
              <a:rPr lang="en-IN" dirty="0" smtClean="0"/>
              <a:t> packages specifically designed to work with the </a:t>
            </a:r>
            <a:r>
              <a:rPr lang="en-IN" b="1" dirty="0" err="1" smtClean="0">
                <a:solidFill>
                  <a:srgbClr val="C00000"/>
                </a:solidFill>
              </a:rPr>
              <a:t>Django</a:t>
            </a:r>
            <a:r>
              <a:rPr lang="en-IN" b="1" dirty="0" smtClean="0">
                <a:solidFill>
                  <a:srgbClr val="C00000"/>
                </a:solidFill>
              </a:rPr>
              <a:t> framework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It’s </a:t>
            </a:r>
            <a:r>
              <a:rPr lang="en-US" b="1" dirty="0" smtClean="0">
                <a:solidFill>
                  <a:srgbClr val="7030A0"/>
                </a:solidFill>
              </a:rPr>
              <a:t>official website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rgbClr val="C00000"/>
                </a:solidFill>
              </a:rPr>
              <a:t>https://www.djangoproject.com/</a:t>
            </a:r>
          </a:p>
          <a:p>
            <a:endParaRPr lang="en-US" sz="2400" dirty="0" smtClean="0"/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/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000" b="1" dirty="0" smtClean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How </a:t>
            </a:r>
            <a:r>
              <a:rPr lang="en-US" sz="2800" b="1" dirty="0" err="1" smtClean="0">
                <a:solidFill>
                  <a:srgbClr val="C00000"/>
                </a:solidFill>
              </a:rPr>
              <a:t>Django</a:t>
            </a:r>
            <a:r>
              <a:rPr lang="en-US" sz="2800" b="1" dirty="0" smtClean="0"/>
              <a:t> Got It’s Name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dirty="0" smtClean="0">
                <a:solidFill>
                  <a:schemeClr val="tx1"/>
                </a:solidFill>
              </a:rPr>
              <a:t>The name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dirty="0" smtClean="0">
                <a:solidFill>
                  <a:schemeClr val="tx1"/>
                </a:solidFill>
              </a:rPr>
              <a:t> is given after a </a:t>
            </a:r>
            <a:r>
              <a:rPr lang="en-IN" sz="2400" b="1" dirty="0" smtClean="0">
                <a:solidFill>
                  <a:srgbClr val="002060"/>
                </a:solidFill>
              </a:rPr>
              <a:t>French guitarist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b="1" dirty="0" err="1" smtClean="0">
                <a:solidFill>
                  <a:srgbClr val="7030A0"/>
                </a:solidFill>
              </a:rPr>
              <a:t>Django</a:t>
            </a:r>
            <a:r>
              <a:rPr lang="en-IN" sz="2400" b="1" dirty="0" smtClean="0">
                <a:solidFill>
                  <a:srgbClr val="7030A0"/>
                </a:solidFill>
              </a:rPr>
              <a:t> Reinhardt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dirty="0" smtClean="0">
                <a:solidFill>
                  <a:schemeClr val="tx1"/>
                </a:solidFill>
              </a:rPr>
              <a:t>This is because both </a:t>
            </a:r>
            <a:r>
              <a:rPr lang="en-US" sz="2400" b="1" dirty="0" err="1" smtClean="0">
                <a:solidFill>
                  <a:srgbClr val="7030A0"/>
                </a:solidFill>
              </a:rPr>
              <a:t>Willison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err="1" smtClean="0">
                <a:solidFill>
                  <a:srgbClr val="7030A0"/>
                </a:solidFill>
              </a:rPr>
              <a:t>Holovaty</a:t>
            </a:r>
            <a:r>
              <a:rPr lang="en-US" sz="2400" dirty="0" smtClean="0">
                <a:solidFill>
                  <a:schemeClr val="tx1"/>
                </a:solidFill>
              </a:rPr>
              <a:t> are big fan of </a:t>
            </a:r>
            <a:r>
              <a:rPr lang="en-US" sz="2400" b="1" dirty="0" err="1" smtClean="0">
                <a:solidFill>
                  <a:srgbClr val="7030A0"/>
                </a:solidFill>
              </a:rPr>
              <a:t>Django</a:t>
            </a:r>
            <a:r>
              <a:rPr lang="en-US" sz="2400" b="1" dirty="0" smtClean="0">
                <a:solidFill>
                  <a:srgbClr val="7030A0"/>
                </a:solidFill>
              </a:rPr>
              <a:t> Reinhardt</a:t>
            </a:r>
            <a:endParaRPr lang="en-US" sz="2300" b="1" dirty="0" smtClean="0">
              <a:solidFill>
                <a:srgbClr val="7030A0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endParaRPr lang="en-IN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/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000" b="1" dirty="0" smtClean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reinhard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2" y="2643182"/>
            <a:ext cx="2095500" cy="2581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Famous Websites Developed </a:t>
            </a:r>
            <a:br>
              <a:rPr lang="en-US" sz="2800" b="1" dirty="0" smtClean="0"/>
            </a:br>
            <a:r>
              <a:rPr lang="en-US" sz="2800" b="1" dirty="0" smtClean="0"/>
              <a:t>Using </a:t>
            </a:r>
            <a:r>
              <a:rPr lang="en-US" sz="2800" b="1" dirty="0" err="1" smtClean="0">
                <a:solidFill>
                  <a:srgbClr val="C00000"/>
                </a:solidFill>
              </a:rPr>
              <a:t>Django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There are </a:t>
            </a:r>
            <a:r>
              <a:rPr lang="en-IN" sz="2400" b="1" dirty="0" smtClean="0">
                <a:solidFill>
                  <a:srgbClr val="7030A0"/>
                </a:solidFill>
              </a:rPr>
              <a:t>numerous examples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rgbClr val="002060"/>
                </a:solidFill>
              </a:rPr>
              <a:t>popular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2060"/>
                </a:solidFill>
              </a:rPr>
              <a:t>high-load websites/</a:t>
            </a:r>
            <a:r>
              <a:rPr lang="en-IN" sz="2400" b="1" dirty="0" err="1" smtClean="0">
                <a:solidFill>
                  <a:srgbClr val="002060"/>
                </a:solidFill>
              </a:rPr>
              <a:t>webapps</a:t>
            </a:r>
            <a:r>
              <a:rPr lang="en-IN" sz="2400" dirty="0" smtClean="0"/>
              <a:t> that have been developed using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Here are some of the most popular of them: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NASA</a:t>
            </a: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Instagram</a:t>
            </a:r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smtClean="0">
                <a:solidFill>
                  <a:srgbClr val="002060"/>
                </a:solidFill>
              </a:rPr>
              <a:t>Mozilla</a:t>
            </a:r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Spotify</a:t>
            </a:r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Reddit</a:t>
            </a:r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Dropbox</a:t>
            </a:r>
            <a:endParaRPr lang="en-US" sz="1900" b="1" dirty="0" smtClean="0">
              <a:solidFill>
                <a:srgbClr val="002060"/>
              </a:solidFill>
            </a:endParaRPr>
          </a:p>
          <a:p>
            <a:r>
              <a:rPr lang="en-US" sz="2400" dirty="0" smtClean="0"/>
              <a:t>And above all </a:t>
            </a:r>
            <a:r>
              <a:rPr lang="en-US" sz="2400" b="1" dirty="0" smtClean="0">
                <a:solidFill>
                  <a:srgbClr val="002060"/>
                </a:solidFill>
              </a:rPr>
              <a:t>YouTube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Top Features Of </a:t>
            </a:r>
            <a:r>
              <a:rPr lang="en-US" sz="2800" b="1" dirty="0" err="1" smtClean="0">
                <a:solidFill>
                  <a:srgbClr val="C00000"/>
                </a:solidFill>
              </a:rPr>
              <a:t>Django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dirty="0" smtClean="0">
                <a:solidFill>
                  <a:schemeClr val="tx1"/>
                </a:solidFill>
              </a:rPr>
              <a:t> has </a:t>
            </a:r>
            <a:r>
              <a:rPr lang="en-US" sz="2400" b="1" dirty="0" smtClean="0">
                <a:solidFill>
                  <a:srgbClr val="7030A0"/>
                </a:solidFill>
              </a:rPr>
              <a:t>5 very important features </a:t>
            </a:r>
            <a:r>
              <a:rPr lang="en-US" sz="2400" dirty="0" smtClean="0">
                <a:solidFill>
                  <a:schemeClr val="tx1"/>
                </a:solidFill>
              </a:rPr>
              <a:t>which makes it </a:t>
            </a:r>
            <a:r>
              <a:rPr lang="en-US" sz="2400" b="1" dirty="0" smtClean="0">
                <a:solidFill>
                  <a:srgbClr val="7030A0"/>
                </a:solidFill>
              </a:rPr>
              <a:t>one of the best framework </a:t>
            </a:r>
            <a:r>
              <a:rPr lang="en-US" sz="2400" dirty="0" smtClean="0">
                <a:solidFill>
                  <a:schemeClr val="tx1"/>
                </a:solidFill>
              </a:rPr>
              <a:t>for </a:t>
            </a:r>
            <a:r>
              <a:rPr lang="en-US" sz="2400" b="1" dirty="0" smtClean="0">
                <a:solidFill>
                  <a:srgbClr val="7030A0"/>
                </a:solidFill>
              </a:rPr>
              <a:t>web development</a:t>
            </a:r>
          </a:p>
          <a:p>
            <a:endParaRPr lang="en-US" sz="2400" dirty="0" smtClean="0"/>
          </a:p>
          <a:p>
            <a:r>
              <a:rPr lang="en-US" sz="2400" dirty="0" smtClean="0"/>
              <a:t>These are:</a:t>
            </a:r>
          </a:p>
          <a:p>
            <a:pPr lvl="1"/>
            <a:endParaRPr lang="en-US" sz="1900" b="1" dirty="0" smtClean="0">
              <a:solidFill>
                <a:srgbClr val="7030A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Rapid Development</a:t>
            </a: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Fully Loaded</a:t>
            </a: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Secure</a:t>
            </a: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Scalable</a:t>
            </a: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Versatile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/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000" b="1" dirty="0" smtClean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What You Should Know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start learning </a:t>
            </a:r>
            <a:r>
              <a:rPr lang="en-US" sz="2400" b="1" dirty="0" smtClean="0">
                <a:solidFill>
                  <a:srgbClr val="C00000"/>
                </a:solidFill>
              </a:rPr>
              <a:t>Full Stack Development With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, you must be </a:t>
            </a:r>
            <a:r>
              <a:rPr lang="en-US" sz="2400" b="1" dirty="0" smtClean="0">
                <a:solidFill>
                  <a:srgbClr val="7030A0"/>
                </a:solidFill>
              </a:rPr>
              <a:t>familiar</a:t>
            </a:r>
            <a:r>
              <a:rPr lang="en-US" sz="2400" dirty="0" smtClean="0"/>
              <a:t> with following topics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:</a:t>
            </a:r>
          </a:p>
          <a:p>
            <a:endParaRPr lang="en-US" sz="1700" dirty="0" smtClean="0"/>
          </a:p>
          <a:p>
            <a:pPr lvl="1"/>
            <a:r>
              <a:rPr lang="en-US" sz="1700" b="1" dirty="0" smtClean="0"/>
              <a:t>List , </a:t>
            </a:r>
            <a:r>
              <a:rPr lang="en-US" sz="1700" b="1" dirty="0" err="1" smtClean="0"/>
              <a:t>Tuple</a:t>
            </a:r>
            <a:r>
              <a:rPr lang="en-US" sz="1700" b="1" dirty="0" smtClean="0"/>
              <a:t> , String, Dictionary</a:t>
            </a:r>
          </a:p>
          <a:p>
            <a:pPr lvl="1"/>
            <a:r>
              <a:rPr lang="en-US" sz="1700" b="1" dirty="0" smtClean="0"/>
              <a:t>Functions &amp; OOPs Concepts</a:t>
            </a:r>
            <a:endParaRPr lang="en-US" sz="1700" b="1" dirty="0" smtClean="0">
              <a:solidFill>
                <a:srgbClr val="FF0000"/>
              </a:solidFill>
            </a:endParaRPr>
          </a:p>
          <a:p>
            <a:pPr lvl="1"/>
            <a:r>
              <a:rPr lang="en-US" sz="1700" b="1" dirty="0" smtClean="0"/>
              <a:t>Exception Handling </a:t>
            </a:r>
          </a:p>
          <a:p>
            <a:pPr lvl="1"/>
            <a:r>
              <a:rPr lang="en-US" sz="1700" b="1" dirty="0" smtClean="0"/>
              <a:t>Database Programming</a:t>
            </a:r>
          </a:p>
          <a:p>
            <a:endParaRPr lang="en-US" sz="2200" dirty="0" smtClean="0"/>
          </a:p>
          <a:p>
            <a:r>
              <a:rPr lang="en-US" sz="2200" dirty="0" smtClean="0"/>
              <a:t>No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</a:rPr>
              <a:t>GUI </a:t>
            </a:r>
            <a:r>
              <a:rPr lang="en-US" sz="2200" dirty="0" smtClean="0"/>
              <a:t>is required.</a:t>
            </a:r>
          </a:p>
          <a:p>
            <a:endParaRPr lang="en-US" sz="2200" dirty="0" smtClean="0"/>
          </a:p>
          <a:p>
            <a:r>
              <a:rPr lang="en-US" sz="2200" dirty="0" smtClean="0"/>
              <a:t>No knowledge of </a:t>
            </a:r>
            <a:r>
              <a:rPr lang="en-US" sz="2200" b="1" dirty="0" err="1" smtClean="0">
                <a:solidFill>
                  <a:srgbClr val="C00000"/>
                </a:solidFill>
              </a:rPr>
              <a:t>tkinter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or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PyQT</a:t>
            </a:r>
            <a:r>
              <a:rPr lang="en-US" sz="2200" dirty="0" smtClean="0"/>
              <a:t> is required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Rapid Development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was designed with the intention to make a framework which </a:t>
            </a:r>
            <a:r>
              <a:rPr lang="en-IN" sz="2400" b="1" dirty="0" smtClean="0">
                <a:solidFill>
                  <a:srgbClr val="7030A0"/>
                </a:solidFill>
              </a:rPr>
              <a:t>takes less time </a:t>
            </a:r>
            <a:r>
              <a:rPr lang="en-IN" sz="2400" dirty="0" smtClean="0">
                <a:solidFill>
                  <a:schemeClr val="tx1"/>
                </a:solidFill>
              </a:rPr>
              <a:t>to build </a:t>
            </a:r>
            <a:r>
              <a:rPr lang="en-IN" sz="2400" b="1" dirty="0" smtClean="0">
                <a:solidFill>
                  <a:srgbClr val="7030A0"/>
                </a:solidFill>
              </a:rPr>
              <a:t>web application. 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</a:t>
            </a:r>
            <a:r>
              <a:rPr lang="en-IN" sz="2400" dirty="0" smtClean="0">
                <a:solidFill>
                  <a:schemeClr val="tx1"/>
                </a:solidFill>
              </a:rPr>
              <a:t>he project implementation phase is a very lengthy and time taking phase but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>
                <a:solidFill>
                  <a:schemeClr val="tx1"/>
                </a:solidFill>
              </a:rPr>
              <a:t> creates it rapidly.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sz="2400" dirty="0" smtClean="0"/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/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000" b="1" dirty="0" smtClean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Fully Loaded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Every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web application </a:t>
            </a:r>
            <a:r>
              <a:rPr lang="en-US" sz="2400" dirty="0" smtClean="0">
                <a:solidFill>
                  <a:schemeClr val="tx1"/>
                </a:solidFill>
              </a:rPr>
              <a:t>has to do some common tasks like </a:t>
            </a:r>
            <a:r>
              <a:rPr lang="en-US" sz="2400" b="1" dirty="0" smtClean="0">
                <a:solidFill>
                  <a:srgbClr val="002060"/>
                </a:solidFill>
              </a:rPr>
              <a:t>Authentication</a:t>
            </a:r>
            <a:r>
              <a:rPr lang="en-US" sz="2400" dirty="0" smtClean="0">
                <a:solidFill>
                  <a:schemeClr val="tx1"/>
                </a:solidFill>
              </a:rPr>
              <a:t> , </a:t>
            </a:r>
            <a:r>
              <a:rPr lang="en-US" sz="2400" b="1" dirty="0" smtClean="0">
                <a:solidFill>
                  <a:srgbClr val="002060"/>
                </a:solidFill>
              </a:rPr>
              <a:t>Administration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b="1" dirty="0" smtClean="0">
                <a:solidFill>
                  <a:srgbClr val="002060"/>
                </a:solidFill>
              </a:rPr>
              <a:t>Session Management</a:t>
            </a:r>
            <a:r>
              <a:rPr lang="en-US" sz="2400" dirty="0" smtClean="0">
                <a:solidFill>
                  <a:schemeClr val="tx1"/>
                </a:solidFill>
              </a:rPr>
              <a:t> , </a:t>
            </a:r>
            <a:r>
              <a:rPr lang="en-US" sz="2400" b="1" dirty="0" smtClean="0">
                <a:solidFill>
                  <a:srgbClr val="002060"/>
                </a:solidFill>
              </a:rPr>
              <a:t>Site Maps </a:t>
            </a:r>
            <a:r>
              <a:rPr lang="en-US" sz="2400" dirty="0" smtClean="0">
                <a:solidFill>
                  <a:schemeClr val="tx1"/>
                </a:solidFill>
              </a:rPr>
              <a:t>etc</a:t>
            </a:r>
          </a:p>
          <a:p>
            <a:endParaRPr lang="en-US" sz="24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D</a:t>
            </a:r>
            <a:r>
              <a:rPr lang="en-IN" sz="2400" b="1" dirty="0" err="1" smtClean="0">
                <a:solidFill>
                  <a:srgbClr val="C00000"/>
                </a:solidFill>
              </a:rPr>
              <a:t>jango</a:t>
            </a:r>
            <a:r>
              <a:rPr lang="en-IN" sz="2400" dirty="0" smtClean="0">
                <a:solidFill>
                  <a:schemeClr val="tx1"/>
                </a:solidFill>
              </a:rPr>
              <a:t> includes </a:t>
            </a:r>
            <a:r>
              <a:rPr lang="en-IN" sz="2400" b="1" dirty="0" smtClean="0">
                <a:solidFill>
                  <a:srgbClr val="7030A0"/>
                </a:solidFill>
              </a:rPr>
              <a:t>various helping task modules </a:t>
            </a:r>
            <a:r>
              <a:rPr lang="en-IN" sz="2400" dirty="0" smtClean="0">
                <a:solidFill>
                  <a:schemeClr val="tx1"/>
                </a:solidFill>
              </a:rPr>
              <a:t>and libraries which can be used to handle these tasks allowing the developer to focus on the core part of his app.</a:t>
            </a:r>
            <a:endParaRPr lang="en-US" sz="2300" dirty="0" smtClean="0">
              <a:solidFill>
                <a:schemeClr val="tx1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/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000" b="1" dirty="0" smtClean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Secure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D</a:t>
            </a:r>
            <a:r>
              <a:rPr lang="en-IN" sz="2400" b="1" dirty="0" err="1" smtClean="0">
                <a:solidFill>
                  <a:srgbClr val="C00000"/>
                </a:solidFill>
              </a:rPr>
              <a:t>jango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takes security very seriously and helps developers to protect themselves from many </a:t>
            </a:r>
            <a:r>
              <a:rPr lang="en-IN" sz="2400" b="1" dirty="0" smtClean="0">
                <a:solidFill>
                  <a:srgbClr val="002060"/>
                </a:solidFill>
              </a:rPr>
              <a:t>common security mistakes</a:t>
            </a:r>
            <a:r>
              <a:rPr lang="en-IN" sz="2400" dirty="0" smtClean="0">
                <a:solidFill>
                  <a:schemeClr val="tx1"/>
                </a:solidFill>
              </a:rPr>
              <a:t>, like 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b="1" dirty="0" smtClean="0">
                <a:solidFill>
                  <a:srgbClr val="0070C0"/>
                </a:solidFill>
              </a:rPr>
              <a:t>SQL injection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0070C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CSRF</a:t>
            </a:r>
            <a:endParaRPr lang="en-IN" b="1" dirty="0" smtClean="0">
              <a:solidFill>
                <a:srgbClr val="0070C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0070C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0070C0"/>
                </a:solidFill>
              </a:rPr>
              <a:t>Clickjacking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IN" b="1" dirty="0" smtClean="0">
              <a:solidFill>
                <a:srgbClr val="0070C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b="1" dirty="0" smtClean="0">
                <a:solidFill>
                  <a:srgbClr val="0070C0"/>
                </a:solidFill>
              </a:rPr>
              <a:t>CSS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/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000" b="1" dirty="0" smtClean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Scalable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</a:rPr>
              <a:t>Scalablity</a:t>
            </a:r>
            <a:r>
              <a:rPr lang="en-US" sz="2400" dirty="0" smtClean="0"/>
              <a:t> means the ability of a </a:t>
            </a:r>
            <a:r>
              <a:rPr lang="en-US" sz="2400" b="1" dirty="0" smtClean="0">
                <a:solidFill>
                  <a:srgbClr val="7030A0"/>
                </a:solidFill>
              </a:rPr>
              <a:t>web application  </a:t>
            </a:r>
            <a:r>
              <a:rPr lang="en-US" sz="2400" dirty="0" smtClean="0"/>
              <a:t>to handle heavy traffic.</a:t>
            </a:r>
          </a:p>
          <a:p>
            <a:endParaRPr lang="en-US" sz="24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dirty="0" smtClean="0"/>
              <a:t> is one of the </a:t>
            </a:r>
            <a:r>
              <a:rPr lang="en-US" sz="2400" b="1" dirty="0" smtClean="0">
                <a:solidFill>
                  <a:srgbClr val="7030A0"/>
                </a:solidFill>
              </a:rPr>
              <a:t>best frameworks </a:t>
            </a:r>
            <a:r>
              <a:rPr lang="en-US" sz="2400" dirty="0" smtClean="0"/>
              <a:t>which gives </a:t>
            </a:r>
            <a:r>
              <a:rPr lang="en-US" sz="2400" b="1" dirty="0" smtClean="0">
                <a:solidFill>
                  <a:srgbClr val="7030A0"/>
                </a:solidFill>
              </a:rPr>
              <a:t>built in support</a:t>
            </a:r>
            <a:r>
              <a:rPr lang="en-US" sz="2400" dirty="0" smtClean="0"/>
              <a:t> to scalability to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meet the </a:t>
            </a:r>
            <a:r>
              <a:rPr lang="en-IN" sz="2400" b="1" dirty="0" smtClean="0">
                <a:solidFill>
                  <a:srgbClr val="7030A0"/>
                </a:solidFill>
              </a:rPr>
              <a:t>heavy traffic demand</a:t>
            </a:r>
            <a:r>
              <a:rPr lang="en-IN" sz="2400" dirty="0" smtClean="0"/>
              <a:t>.</a:t>
            </a:r>
            <a:endParaRPr lang="en-IN" sz="2400" dirty="0" smtClean="0">
              <a:solidFill>
                <a:schemeClr val="tx1"/>
              </a:solidFill>
            </a:endParaRPr>
          </a:p>
          <a:p>
            <a:endParaRPr lang="en-US" sz="2400" dirty="0" smtClean="0"/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/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000" b="1" dirty="0" smtClean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Versatile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>
                <a:solidFill>
                  <a:schemeClr val="tx1"/>
                </a:solidFill>
              </a:rPr>
              <a:t> is </a:t>
            </a:r>
            <a:r>
              <a:rPr lang="en-IN" sz="2400" b="1" dirty="0" smtClean="0">
                <a:solidFill>
                  <a:srgbClr val="7030A0"/>
                </a:solidFill>
              </a:rPr>
              <a:t>versatile</a:t>
            </a:r>
            <a:r>
              <a:rPr lang="en-IN" sz="2400" dirty="0" smtClean="0">
                <a:solidFill>
                  <a:schemeClr val="tx1"/>
                </a:solidFill>
              </a:rPr>
              <a:t> in nature which allows it to build applications for different-different domains.</a:t>
            </a:r>
          </a:p>
          <a:p>
            <a:endParaRPr lang="en-IN" sz="2400" dirty="0" smtClean="0"/>
          </a:p>
          <a:p>
            <a:r>
              <a:rPr lang="en-IN" sz="2400" dirty="0" smtClean="0">
                <a:solidFill>
                  <a:schemeClr val="tx1"/>
                </a:solidFill>
              </a:rPr>
              <a:t>Now a days, companies are using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>
                <a:solidFill>
                  <a:schemeClr val="tx1"/>
                </a:solidFill>
              </a:rPr>
              <a:t> to build various types of applications like: </a:t>
            </a:r>
            <a:r>
              <a:rPr lang="en-IN" sz="2400" b="1" dirty="0" smtClean="0">
                <a:solidFill>
                  <a:srgbClr val="002060"/>
                </a:solidFill>
              </a:rPr>
              <a:t>social networks sites </a:t>
            </a:r>
            <a:r>
              <a:rPr lang="en-IN" sz="2400" dirty="0" smtClean="0">
                <a:solidFill>
                  <a:schemeClr val="tx1"/>
                </a:solidFill>
              </a:rPr>
              <a:t>or </a:t>
            </a:r>
            <a:r>
              <a:rPr lang="en-IN" sz="2400" b="1" dirty="0" smtClean="0">
                <a:solidFill>
                  <a:srgbClr val="002060"/>
                </a:solidFill>
              </a:rPr>
              <a:t>scientific computing platforms </a:t>
            </a:r>
            <a:r>
              <a:rPr lang="en-IN" sz="2400" dirty="0" smtClean="0">
                <a:solidFill>
                  <a:schemeClr val="tx1"/>
                </a:solidFill>
              </a:rPr>
              <a:t>etc.</a:t>
            </a:r>
            <a:endParaRPr lang="en-US" sz="2300" dirty="0" smtClean="0">
              <a:solidFill>
                <a:schemeClr val="tx1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/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000" b="1" dirty="0" smtClean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What We Will Learn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As mentioned before this is a </a:t>
            </a:r>
            <a:r>
              <a:rPr lang="en-US" sz="2200" b="1" dirty="0" smtClean="0">
                <a:solidFill>
                  <a:srgbClr val="C00000"/>
                </a:solidFill>
              </a:rPr>
              <a:t>FULL STACK DEVELOPMENT COURSE</a:t>
            </a:r>
            <a:r>
              <a:rPr lang="en-US" sz="2200" dirty="0" smtClean="0"/>
              <a:t>, so you will learn both </a:t>
            </a:r>
            <a:r>
              <a:rPr lang="en-US" sz="2200" b="1" dirty="0" smtClean="0">
                <a:solidFill>
                  <a:srgbClr val="7030A0"/>
                </a:solidFill>
              </a:rPr>
              <a:t>front end </a:t>
            </a:r>
            <a:r>
              <a:rPr lang="en-US" sz="2200" dirty="0" smtClean="0"/>
              <a:t>and </a:t>
            </a:r>
            <a:r>
              <a:rPr lang="en-US" sz="2200" b="1" dirty="0" smtClean="0">
                <a:solidFill>
                  <a:srgbClr val="7030A0"/>
                </a:solidFill>
              </a:rPr>
              <a:t>back end </a:t>
            </a:r>
            <a:r>
              <a:rPr lang="en-US" sz="2200" dirty="0" smtClean="0"/>
              <a:t>technology stack: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200" dirty="0" smtClean="0"/>
              <a:t>Finally all this will be incorporated in a </a:t>
            </a:r>
            <a:r>
              <a:rPr lang="en-US" sz="2200" b="1" dirty="0" smtClean="0">
                <a:solidFill>
                  <a:srgbClr val="002060"/>
                </a:solidFill>
              </a:rPr>
              <a:t>PROJECT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5721" y="2714620"/>
          <a:ext cx="8572560" cy="2573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808"/>
                <a:gridCol w="3010376"/>
                <a:gridCol w="3010376"/>
              </a:tblGrid>
              <a:tr h="367670">
                <a:tc>
                  <a:txBody>
                    <a:bodyPr/>
                    <a:lstStyle/>
                    <a:p>
                      <a:r>
                        <a:rPr lang="en-US" dirty="0" smtClean="0"/>
                        <a:t>Front End</a:t>
                      </a:r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      Back End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6767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HTML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Django</a:t>
                      </a:r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Models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Url</a:t>
                      </a:r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Routing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767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CSS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Django</a:t>
                      </a:r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Views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Administration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767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JavaScript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Django</a:t>
                      </a:r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Templates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767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jQuery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ORM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767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Ajax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User Management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767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Bootstrap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Form Handling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What Is </a:t>
            </a:r>
            <a:r>
              <a:rPr lang="en-US" sz="2800" b="1" dirty="0" err="1" smtClean="0"/>
              <a:t>Django</a:t>
            </a:r>
            <a:r>
              <a:rPr lang="en-US" sz="2800" b="1" smtClean="0"/>
              <a:t>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is a </a:t>
            </a:r>
            <a:r>
              <a:rPr lang="en-US" sz="2400" b="1" dirty="0" smtClean="0">
                <a:solidFill>
                  <a:srgbClr val="0070C0"/>
                </a:solidFill>
              </a:rPr>
              <a:t>free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open source web application </a:t>
            </a:r>
            <a:r>
              <a:rPr lang="en-US" sz="2400" dirty="0" smtClean="0">
                <a:solidFill>
                  <a:schemeClr val="tx1"/>
                </a:solidFill>
              </a:rPr>
              <a:t>development</a:t>
            </a:r>
            <a:r>
              <a:rPr lang="en-US" sz="2400" b="1" dirty="0" smtClean="0">
                <a:solidFill>
                  <a:srgbClr val="0070C0"/>
                </a:solidFill>
              </a:rPr>
              <a:t> framework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written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</a:t>
            </a:r>
            <a:r>
              <a:rPr lang="en-US" sz="2400" dirty="0" smtClean="0">
                <a:solidFill>
                  <a:schemeClr val="tx1"/>
                </a:solidFill>
              </a:rPr>
              <a:t>o </a:t>
            </a:r>
            <a:r>
              <a:rPr lang="en-US" sz="2400" b="1" dirty="0" smtClean="0">
                <a:solidFill>
                  <a:srgbClr val="7030A0"/>
                </a:solidFill>
              </a:rPr>
              <a:t>fully understand </a:t>
            </a:r>
            <a:r>
              <a:rPr lang="en-US" sz="2400" dirty="0" smtClean="0">
                <a:solidFill>
                  <a:schemeClr val="tx1"/>
                </a:solidFill>
              </a:rPr>
              <a:t>this definition </a:t>
            </a:r>
            <a:r>
              <a:rPr lang="en-US" sz="2400" b="1" dirty="0" smtClean="0">
                <a:solidFill>
                  <a:srgbClr val="7030A0"/>
                </a:solidFill>
              </a:rPr>
              <a:t>we must discuss </a:t>
            </a:r>
            <a:r>
              <a:rPr lang="en-US" sz="2400" dirty="0" smtClean="0">
                <a:solidFill>
                  <a:schemeClr val="tx1"/>
                </a:solidFill>
              </a:rPr>
              <a:t>each of the words highlighted in </a:t>
            </a:r>
            <a:r>
              <a:rPr lang="en-US" sz="2400" b="1" dirty="0" smtClean="0">
                <a:solidFill>
                  <a:srgbClr val="0070C0"/>
                </a:solidFill>
              </a:rPr>
              <a:t>blue color </a:t>
            </a:r>
            <a:r>
              <a:rPr lang="en-US" sz="2400" dirty="0" smtClean="0">
                <a:solidFill>
                  <a:schemeClr val="tx1"/>
                </a:solidFill>
              </a:rPr>
              <a:t>separately, which are:</a:t>
            </a: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Free</a:t>
            </a: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Open Source</a:t>
            </a: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Web Application</a:t>
            </a: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Framework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>What Is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Free </a:t>
            </a:r>
            <a:r>
              <a:rPr lang="en-US" sz="2800" b="1" dirty="0" smtClean="0"/>
              <a:t>And </a:t>
            </a:r>
            <a:r>
              <a:rPr lang="en-US" sz="2800" b="1" dirty="0" smtClean="0">
                <a:solidFill>
                  <a:srgbClr val="C00000"/>
                </a:solidFill>
              </a:rPr>
              <a:t>Open Source</a:t>
            </a:r>
            <a:r>
              <a:rPr lang="en-US" sz="2800" b="1" dirty="0" smtClean="0"/>
              <a:t>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Free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, simply means that just like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, we don’t have to </a:t>
            </a:r>
            <a:r>
              <a:rPr lang="en-US" sz="2400" b="1" dirty="0" smtClean="0">
                <a:solidFill>
                  <a:srgbClr val="7030A0"/>
                </a:solidFill>
              </a:rPr>
              <a:t>pay anything </a:t>
            </a:r>
            <a:r>
              <a:rPr lang="en-US" sz="2400" dirty="0" smtClean="0">
                <a:solidFill>
                  <a:schemeClr val="tx1"/>
                </a:solidFill>
              </a:rPr>
              <a:t>for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downloading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and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using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400" b="1" dirty="0" smtClean="0">
                <a:solidFill>
                  <a:srgbClr val="7030A0"/>
                </a:solidFill>
              </a:rPr>
              <a:t>Open Source </a:t>
            </a:r>
            <a:r>
              <a:rPr lang="en-US" sz="2400" dirty="0" smtClean="0">
                <a:solidFill>
                  <a:schemeClr val="tx1"/>
                </a:solidFill>
              </a:rPr>
              <a:t>means we can </a:t>
            </a:r>
            <a:r>
              <a:rPr lang="en-IN" sz="2400" b="1" dirty="0" smtClean="0">
                <a:solidFill>
                  <a:srgbClr val="7030A0"/>
                </a:solidFill>
              </a:rPr>
              <a:t>modify </a:t>
            </a:r>
            <a:r>
              <a:rPr lang="en-IN" sz="2400" dirty="0" smtClean="0">
                <a:solidFill>
                  <a:schemeClr val="tx1"/>
                </a:solidFill>
              </a:rPr>
              <a:t>and </a:t>
            </a:r>
            <a:r>
              <a:rPr lang="en-IN" sz="2400" b="1" dirty="0" smtClean="0">
                <a:solidFill>
                  <a:srgbClr val="7030A0"/>
                </a:solidFill>
              </a:rPr>
              <a:t>share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because it’s </a:t>
            </a:r>
            <a:r>
              <a:rPr lang="en-IN" sz="2400" b="1" dirty="0" smtClean="0">
                <a:solidFill>
                  <a:srgbClr val="7030A0"/>
                </a:solidFill>
              </a:rPr>
              <a:t>source code </a:t>
            </a:r>
            <a:r>
              <a:rPr lang="en-IN" sz="2400" dirty="0" smtClean="0">
                <a:solidFill>
                  <a:schemeClr val="tx1"/>
                </a:solidFill>
              </a:rPr>
              <a:t>is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publicly available</a:t>
            </a:r>
            <a:r>
              <a:rPr lang="en-IN" sz="2400" dirty="0" smtClean="0"/>
              <a:t>.</a:t>
            </a:r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>What Is </a:t>
            </a:r>
            <a:br>
              <a:rPr lang="en-US" sz="2800" b="1" dirty="0" smtClean="0"/>
            </a:br>
            <a:r>
              <a:rPr lang="en-US" sz="2800" b="1" dirty="0" smtClean="0"/>
              <a:t>A </a:t>
            </a:r>
            <a:r>
              <a:rPr lang="en-US" sz="2800" b="1" dirty="0" smtClean="0">
                <a:solidFill>
                  <a:srgbClr val="C00000"/>
                </a:solidFill>
              </a:rPr>
              <a:t>Web Application </a:t>
            </a:r>
            <a:r>
              <a:rPr lang="en-US" sz="2800" b="1" dirty="0" smtClean="0"/>
              <a:t>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7030A0"/>
                </a:solidFill>
              </a:rPr>
              <a:t>web application </a:t>
            </a:r>
            <a:r>
              <a:rPr lang="en-IN" sz="2400" dirty="0" smtClean="0"/>
              <a:t>which most of the </a:t>
            </a:r>
            <a:r>
              <a:rPr lang="en-IN" sz="2400" b="1" dirty="0" smtClean="0">
                <a:solidFill>
                  <a:srgbClr val="7030A0"/>
                </a:solidFill>
              </a:rPr>
              <a:t>non IT people </a:t>
            </a:r>
            <a:r>
              <a:rPr lang="en-IN" sz="2400" dirty="0" smtClean="0"/>
              <a:t>refer to as a </a:t>
            </a:r>
            <a:r>
              <a:rPr lang="en-IN" sz="2400" b="1" dirty="0" smtClean="0">
                <a:solidFill>
                  <a:srgbClr val="7030A0"/>
                </a:solidFill>
              </a:rPr>
              <a:t>website</a:t>
            </a:r>
            <a:r>
              <a:rPr lang="en-IN" sz="2400" dirty="0" smtClean="0"/>
              <a:t> , is a </a:t>
            </a:r>
            <a:r>
              <a:rPr lang="en-IN" sz="2400" b="1" dirty="0" smtClean="0">
                <a:solidFill>
                  <a:srgbClr val="00B050"/>
                </a:solidFill>
              </a:rPr>
              <a:t>collection of web pages 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technical terms , a </a:t>
            </a:r>
            <a:r>
              <a:rPr lang="en-IN" sz="2400" b="1" dirty="0" smtClean="0">
                <a:solidFill>
                  <a:srgbClr val="7030A0"/>
                </a:solidFill>
              </a:rPr>
              <a:t>Web application </a:t>
            </a:r>
            <a:r>
              <a:rPr lang="en-IN" sz="2400" dirty="0" smtClean="0"/>
              <a:t>(Web app) is a</a:t>
            </a:r>
            <a:r>
              <a:rPr lang="en-IN" sz="2400" b="1" dirty="0" smtClean="0">
                <a:solidFill>
                  <a:srgbClr val="FF000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program</a:t>
            </a:r>
            <a:r>
              <a:rPr lang="en-IN" sz="2400" dirty="0" smtClean="0"/>
              <a:t> that </a:t>
            </a:r>
            <a:r>
              <a:rPr lang="en-IN" sz="2400" b="1" dirty="0" smtClean="0">
                <a:solidFill>
                  <a:srgbClr val="00B050"/>
                </a:solidFill>
              </a:rPr>
              <a:t>executes</a:t>
            </a:r>
            <a:r>
              <a:rPr lang="en-IN" sz="2400" dirty="0" smtClean="0"/>
              <a:t> on a </a:t>
            </a:r>
            <a:r>
              <a:rPr lang="en-IN" sz="2400" b="1" dirty="0" smtClean="0">
                <a:solidFill>
                  <a:srgbClr val="00B050"/>
                </a:solidFill>
              </a:rPr>
              <a:t>server</a:t>
            </a:r>
            <a:r>
              <a:rPr lang="en-IN" sz="2400" b="1" dirty="0" smtClean="0">
                <a:solidFill>
                  <a:srgbClr val="FF0000"/>
                </a:solidFill>
              </a:rPr>
              <a:t> on the Internet </a:t>
            </a:r>
            <a:r>
              <a:rPr lang="en-IN" sz="2400" dirty="0" smtClean="0"/>
              <a:t>and it’s </a:t>
            </a:r>
            <a:r>
              <a:rPr lang="en-IN" sz="2400" b="1" dirty="0" smtClean="0">
                <a:solidFill>
                  <a:srgbClr val="002060"/>
                </a:solidFill>
              </a:rPr>
              <a:t>output is delivered </a:t>
            </a:r>
            <a:r>
              <a:rPr lang="en-IN" sz="2400" dirty="0" smtClean="0"/>
              <a:t>to the </a:t>
            </a:r>
            <a:r>
              <a:rPr lang="en-IN" sz="2400" b="1" dirty="0" smtClean="0">
                <a:solidFill>
                  <a:srgbClr val="00B050"/>
                </a:solidFill>
              </a:rPr>
              <a:t>browser</a:t>
            </a:r>
            <a:endParaRPr lang="en-IN" sz="2400" dirty="0" smtClean="0">
              <a:solidFill>
                <a:srgbClr val="00B05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>What Is </a:t>
            </a:r>
            <a:br>
              <a:rPr lang="en-US" sz="2800" b="1" dirty="0" smtClean="0"/>
            </a:br>
            <a:r>
              <a:rPr lang="en-US" sz="2800" b="1" dirty="0" smtClean="0"/>
              <a:t>A </a:t>
            </a:r>
            <a:r>
              <a:rPr lang="en-US" sz="2800" b="1" dirty="0" smtClean="0">
                <a:solidFill>
                  <a:srgbClr val="C00000"/>
                </a:solidFill>
              </a:rPr>
              <a:t>Web Application </a:t>
            </a:r>
            <a:r>
              <a:rPr lang="en-US" sz="2800" b="1" dirty="0" smtClean="0"/>
              <a:t>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web2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77" y="1357298"/>
            <a:ext cx="8861419" cy="5500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>Examples Of </a:t>
            </a:r>
            <a:br>
              <a:rPr lang="en-US" sz="2800" b="1" dirty="0" smtClean="0"/>
            </a:br>
            <a:r>
              <a:rPr lang="en-US" sz="2800" b="1" dirty="0" smtClean="0"/>
              <a:t>A </a:t>
            </a:r>
            <a:r>
              <a:rPr lang="en-US" sz="2800" b="1" dirty="0" smtClean="0">
                <a:solidFill>
                  <a:srgbClr val="C00000"/>
                </a:solidFill>
              </a:rPr>
              <a:t>Web Application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Almost every application we access on the internet is a </a:t>
            </a:r>
            <a:r>
              <a:rPr lang="en-US" sz="2400" b="1" dirty="0" smtClean="0">
                <a:solidFill>
                  <a:srgbClr val="7030A0"/>
                </a:solidFill>
              </a:rPr>
              <a:t>web application.</a:t>
            </a:r>
          </a:p>
          <a:p>
            <a:endParaRPr lang="en-US" sz="2400" dirty="0" smtClean="0"/>
          </a:p>
          <a:p>
            <a:r>
              <a:rPr lang="en-US" sz="2400" dirty="0" smtClean="0"/>
              <a:t>Some most </a:t>
            </a:r>
            <a:r>
              <a:rPr lang="en-US" sz="2400" b="1" dirty="0" smtClean="0">
                <a:solidFill>
                  <a:srgbClr val="00B050"/>
                </a:solidFill>
              </a:rPr>
              <a:t>common examples </a:t>
            </a:r>
            <a:r>
              <a:rPr lang="en-US" sz="2400" dirty="0" smtClean="0"/>
              <a:t>are:</a:t>
            </a:r>
          </a:p>
          <a:p>
            <a:pPr lvl="1"/>
            <a:endParaRPr lang="en-US" sz="1900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70C0"/>
                </a:solidFill>
              </a:rPr>
              <a:t>Google</a:t>
            </a:r>
          </a:p>
          <a:p>
            <a:pPr lvl="1"/>
            <a:r>
              <a:rPr lang="en-US" sz="1900" b="1" dirty="0" err="1" smtClean="0">
                <a:solidFill>
                  <a:srgbClr val="0070C0"/>
                </a:solidFill>
              </a:rPr>
              <a:t>Youtube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0070C0"/>
                </a:solidFill>
              </a:rPr>
              <a:t>Facebook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70C0"/>
                </a:solidFill>
              </a:rPr>
              <a:t>Netflix</a:t>
            </a:r>
          </a:p>
          <a:p>
            <a:pPr lvl="1"/>
            <a:r>
              <a:rPr lang="en-US" sz="1900" b="1" dirty="0" smtClean="0">
                <a:solidFill>
                  <a:srgbClr val="0070C0"/>
                </a:solidFill>
              </a:rPr>
              <a:t>Amazon</a:t>
            </a:r>
          </a:p>
          <a:p>
            <a:pPr lvl="1"/>
            <a:r>
              <a:rPr lang="en-US" sz="1900" b="1" dirty="0" err="1" smtClean="0">
                <a:solidFill>
                  <a:srgbClr val="0070C0"/>
                </a:solidFill>
              </a:rPr>
              <a:t>Flipkart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endParaRPr lang="en-IN" sz="2400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Components Of </a:t>
            </a:r>
            <a:br>
              <a:rPr lang="en-US" sz="2400" b="1" dirty="0" smtClean="0"/>
            </a:br>
            <a:r>
              <a:rPr lang="en-US" sz="2400" b="1" dirty="0" smtClean="0"/>
              <a:t>A </a:t>
            </a:r>
            <a:r>
              <a:rPr lang="en-US" sz="2400" b="1" dirty="0" smtClean="0">
                <a:solidFill>
                  <a:srgbClr val="C00000"/>
                </a:solidFill>
              </a:rPr>
              <a:t>Web Application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Every </a:t>
            </a:r>
            <a:r>
              <a:rPr lang="en-US" sz="2400" b="1" dirty="0" smtClean="0">
                <a:solidFill>
                  <a:srgbClr val="7030A0"/>
                </a:solidFill>
              </a:rPr>
              <a:t>web application </a:t>
            </a:r>
            <a:r>
              <a:rPr lang="en-US" sz="2400" dirty="0" smtClean="0"/>
              <a:t>, primarily contains </a:t>
            </a:r>
            <a:r>
              <a:rPr lang="en-US" sz="2400" b="1" dirty="0" smtClean="0">
                <a:solidFill>
                  <a:srgbClr val="7030A0"/>
                </a:solidFill>
              </a:rPr>
              <a:t>2 very important </a:t>
            </a:r>
            <a:r>
              <a:rPr lang="en-US" sz="2400" b="1" dirty="0" smtClean="0">
                <a:solidFill>
                  <a:srgbClr val="00B050"/>
                </a:solidFill>
              </a:rPr>
              <a:t>components </a:t>
            </a:r>
            <a:r>
              <a:rPr lang="en-US" sz="2400" dirty="0" smtClean="0"/>
              <a:t>and these are called :</a:t>
            </a: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B050"/>
                </a:solidFill>
              </a:rPr>
              <a:t>Front End </a:t>
            </a:r>
          </a:p>
          <a:p>
            <a:pPr>
              <a:buNone/>
            </a:pPr>
            <a:r>
              <a:rPr lang="en-US" sz="2400" b="1" dirty="0" smtClean="0"/>
              <a:t>AND</a:t>
            </a:r>
          </a:p>
          <a:p>
            <a:pPr lvl="1"/>
            <a:r>
              <a:rPr lang="en-US" sz="1900" b="1" dirty="0" smtClean="0">
                <a:solidFill>
                  <a:srgbClr val="00B050"/>
                </a:solidFill>
              </a:rPr>
              <a:t>Back End</a:t>
            </a:r>
            <a:endParaRPr lang="en-IN" sz="1400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2973</TotalTime>
  <Words>1399</Words>
  <Application>Microsoft Office PowerPoint</Application>
  <PresentationFormat>On-screen Show (4:3)</PresentationFormat>
  <Paragraphs>349</Paragraphs>
  <Slides>35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Civic</vt:lpstr>
      <vt:lpstr>PowerPoint Presentation</vt:lpstr>
      <vt:lpstr>Today’s Agenda</vt:lpstr>
      <vt:lpstr>What You Should Know ?</vt:lpstr>
      <vt:lpstr>What Is Django ?</vt:lpstr>
      <vt:lpstr>What Is  Free And Open Source ?</vt:lpstr>
      <vt:lpstr>What Is  A Web Application ?</vt:lpstr>
      <vt:lpstr>What Is  A Web Application ?</vt:lpstr>
      <vt:lpstr>Examples Of  A Web Application</vt:lpstr>
      <vt:lpstr>Components Of  A Web Application</vt:lpstr>
      <vt:lpstr>What Is  Front End ?</vt:lpstr>
      <vt:lpstr>What Is  Front End ?</vt:lpstr>
      <vt:lpstr>What Is  Back End ?</vt:lpstr>
      <vt:lpstr> Front End V/s Back End </vt:lpstr>
      <vt:lpstr>What Is  Front End  Made Up Of ?</vt:lpstr>
      <vt:lpstr>The Three Key Players  In Front End </vt:lpstr>
      <vt:lpstr>The Three Key Players  In Front End </vt:lpstr>
      <vt:lpstr>What Is  Back End Made Up Of ?</vt:lpstr>
      <vt:lpstr>What We Will Learn ?</vt:lpstr>
      <vt:lpstr>What Full Stack Web Development Contains ?</vt:lpstr>
      <vt:lpstr>What Is A  Web Application Framework ?</vt:lpstr>
      <vt:lpstr>What Is Meant By Tools ?</vt:lpstr>
      <vt:lpstr>What Tools Django Provides?</vt:lpstr>
      <vt:lpstr>What Django Is Not?</vt:lpstr>
      <vt:lpstr>History Of Django</vt:lpstr>
      <vt:lpstr>Who Developed Django ?</vt:lpstr>
      <vt:lpstr>Django In 2019</vt:lpstr>
      <vt:lpstr>How Django Got It’s Name ?</vt:lpstr>
      <vt:lpstr>Famous Websites Developed  Using Django</vt:lpstr>
      <vt:lpstr>Top Features Of Django</vt:lpstr>
      <vt:lpstr>Rapid Development</vt:lpstr>
      <vt:lpstr>Fully Loaded</vt:lpstr>
      <vt:lpstr>Secure</vt:lpstr>
      <vt:lpstr>Scalable</vt:lpstr>
      <vt:lpstr>Versatile</vt:lpstr>
      <vt:lpstr>What We Will Learn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hp</cp:lastModifiedBy>
  <cp:revision>237</cp:revision>
  <dcterms:created xsi:type="dcterms:W3CDTF">2015-12-21T13:46:48Z</dcterms:created>
  <dcterms:modified xsi:type="dcterms:W3CDTF">2020-02-05T18:44:03Z</dcterms:modified>
</cp:coreProperties>
</file>