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598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550" r:id="rId17"/>
    <p:sldId id="612" r:id="rId18"/>
    <p:sldId id="514" r:id="rId19"/>
    <p:sldId id="551" r:id="rId20"/>
    <p:sldId id="552" r:id="rId21"/>
    <p:sldId id="553" r:id="rId22"/>
    <p:sldId id="554" r:id="rId23"/>
    <p:sldId id="613" r:id="rId24"/>
    <p:sldId id="614" r:id="rId25"/>
    <p:sldId id="615" r:id="rId26"/>
    <p:sldId id="556" r:id="rId27"/>
    <p:sldId id="557" r:id="rId28"/>
    <p:sldId id="565" r:id="rId29"/>
    <p:sldId id="560" r:id="rId30"/>
    <p:sldId id="561" r:id="rId31"/>
    <p:sldId id="562" r:id="rId32"/>
    <p:sldId id="563" r:id="rId33"/>
    <p:sldId id="564" r:id="rId34"/>
    <p:sldId id="566" r:id="rId35"/>
    <p:sldId id="555" r:id="rId36"/>
    <p:sldId id="516" r:id="rId37"/>
    <p:sldId id="567" r:id="rId38"/>
    <p:sldId id="6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10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</a:t>
            </a:r>
            <a:r>
              <a:rPr lang="en-IN" sz="2400" b="1" u="sng" dirty="0" err="1" smtClean="0">
                <a:solidFill>
                  <a:srgbClr val="C00000"/>
                </a:solidFill>
              </a:rPr>
              <a:t>forloop.counter</a:t>
            </a:r>
            <a:r>
              <a:rPr lang="en-IN" sz="2400" b="1" u="sng" dirty="0" smtClean="0">
                <a:solidFill>
                  <a:srgbClr val="C00000"/>
                </a:solidFill>
              </a:rPr>
              <a:t>:</a:t>
            </a:r>
            <a:r>
              <a:rPr lang="en-IN" sz="2400" dirty="0" smtClean="0"/>
              <a:t>– It returns a number indicating the </a:t>
            </a:r>
            <a:r>
              <a:rPr lang="en-IN" sz="2400" b="1" dirty="0" smtClean="0">
                <a:solidFill>
                  <a:srgbClr val="7030A0"/>
                </a:solidFill>
              </a:rPr>
              <a:t>current iteration </a:t>
            </a:r>
            <a:r>
              <a:rPr lang="en-IN" sz="2400" dirty="0" smtClean="0"/>
              <a:t>of the loop. It starts with </a:t>
            </a:r>
            <a:r>
              <a:rPr lang="en-IN" sz="2400" b="1" dirty="0" smtClean="0">
                <a:solidFill>
                  <a:srgbClr val="7030A0"/>
                </a:solidFill>
              </a:rPr>
              <a:t>1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Suppose our </a:t>
            </a:r>
            <a:r>
              <a:rPr lang="en-IN" sz="2400" b="1" dirty="0" smtClean="0">
                <a:solidFill>
                  <a:srgbClr val="7030A0"/>
                </a:solidFill>
              </a:rPr>
              <a:t>context </a:t>
            </a:r>
            <a:r>
              <a:rPr lang="en-IN" sz="2400" dirty="0" smtClean="0"/>
              <a:t>contains a list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named </a:t>
            </a:r>
            <a:r>
              <a:rPr lang="en-IN" sz="2400" b="1" dirty="0" smtClean="0">
                <a:solidFill>
                  <a:srgbClr val="7030A0"/>
                </a:solidFill>
              </a:rPr>
              <a:t>list</a:t>
            </a:r>
            <a:r>
              <a:rPr lang="en-IN" sz="2400" dirty="0" smtClean="0"/>
              <a:t> defined as follows: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 = [11,12,13]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</a:t>
            </a:r>
            <a:r>
              <a:rPr lang="en-IN" sz="2400" b="1" dirty="0" err="1" smtClean="0">
                <a:solidFill>
                  <a:srgbClr val="C00000"/>
                </a:solidFill>
              </a:rPr>
              <a:t>forloop.counter</a:t>
            </a:r>
            <a:r>
              <a:rPr lang="en-IN" sz="2400" b="1" dirty="0" smtClean="0">
                <a:solidFill>
                  <a:srgbClr val="002060"/>
                </a:solidFill>
              </a:rPr>
              <a:t> }} Iteration - {{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2400" b="1" u="sng" dirty="0" smtClean="0"/>
              <a:t>Output: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1 Iteration - 11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2 Iteration - 12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3 Iteration - 13</a:t>
            </a:r>
            <a:endParaRPr lang="en-IN" sz="22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smtClean="0"/>
              <a:t>The</a:t>
            </a:r>
            <a:r>
              <a:rPr lang="en-IN" sz="2400" b="1" smtClean="0"/>
              <a:t> </a:t>
            </a:r>
            <a:r>
              <a:rPr lang="en-IN" sz="2400" b="1" u="sng" smtClean="0">
                <a:solidFill>
                  <a:srgbClr val="C00000"/>
                </a:solidFill>
              </a:rPr>
              <a:t>forloop.counter0</a:t>
            </a:r>
            <a:r>
              <a:rPr lang="en-IN" sz="2400" dirty="0" smtClean="0"/>
              <a:t> – Works same as </a:t>
            </a:r>
            <a:r>
              <a:rPr lang="en-IN" sz="2400" b="1" dirty="0" err="1" smtClean="0">
                <a:solidFill>
                  <a:srgbClr val="C00000"/>
                </a:solidFill>
              </a:rPr>
              <a:t>forloop.counter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but begins with 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  <a:r>
              <a:rPr lang="en-IN" sz="2400" dirty="0" smtClean="0"/>
              <a:t> instead of</a:t>
            </a:r>
            <a:r>
              <a:rPr lang="en-IN" sz="2400" b="1" dirty="0" smtClean="0">
                <a:solidFill>
                  <a:srgbClr val="7030A0"/>
                </a:solidFill>
              </a:rPr>
              <a:t> 1</a:t>
            </a:r>
            <a:r>
              <a:rPr lang="en-IN" sz="2400" dirty="0" smtClean="0"/>
              <a:t>.</a:t>
            </a:r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forloop.counter0 }} Iteration -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u="sng" dirty="0" smtClean="0"/>
          </a:p>
          <a:p>
            <a:pPr>
              <a:buNone/>
            </a:pPr>
            <a:r>
              <a:rPr lang="en-IN" sz="2400" b="1" u="sng" dirty="0" smtClean="0"/>
              <a:t>Output:</a:t>
            </a:r>
            <a:endParaRPr lang="en-IN" sz="2400" u="sng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0 Iteration - 11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1 Iteration - 12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2 Iteration - 13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The</a:t>
            </a:r>
            <a:r>
              <a:rPr lang="en-IN" sz="2400" b="1" dirty="0" smtClean="0"/>
              <a:t> </a:t>
            </a:r>
            <a:r>
              <a:rPr lang="en-IN" sz="2400" b="1" u="sng" dirty="0" err="1" smtClean="0">
                <a:solidFill>
                  <a:srgbClr val="C00000"/>
                </a:solidFill>
              </a:rPr>
              <a:t>forloop.revcounter</a:t>
            </a:r>
            <a:r>
              <a:rPr lang="en-IN" sz="2400" dirty="0" smtClean="0"/>
              <a:t> – It returns the number of iteration from the end of the loop.</a:t>
            </a:r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</a:t>
            </a:r>
            <a:r>
              <a:rPr lang="en-IN" sz="2400" b="1" dirty="0" err="1" smtClean="0">
                <a:solidFill>
                  <a:srgbClr val="002060"/>
                </a:solidFill>
              </a:rPr>
              <a:t>forloop.revcounter</a:t>
            </a:r>
            <a:r>
              <a:rPr lang="en-IN" sz="2400" b="1" dirty="0" smtClean="0">
                <a:solidFill>
                  <a:srgbClr val="002060"/>
                </a:solidFill>
              </a:rPr>
              <a:t> }} Iteration -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u="sng" dirty="0" smtClean="0"/>
              <a:t>Output:</a:t>
            </a:r>
            <a:endParaRPr lang="en-IN" sz="2400" u="sng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3 Iteration - 11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2 Iteration - 12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1 Iteration - 13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The</a:t>
            </a:r>
            <a:r>
              <a:rPr lang="en-IN" sz="2400" b="1" dirty="0" smtClean="0"/>
              <a:t> </a:t>
            </a:r>
            <a:r>
              <a:rPr lang="en-IN" sz="2400" b="1" u="sng" dirty="0" smtClean="0">
                <a:solidFill>
                  <a:srgbClr val="C00000"/>
                </a:solidFill>
              </a:rPr>
              <a:t>forloop.revcounter0</a:t>
            </a:r>
            <a:r>
              <a:rPr lang="en-IN" sz="2400" dirty="0" smtClean="0"/>
              <a:t> – Same as </a:t>
            </a:r>
            <a:r>
              <a:rPr lang="en-IN" sz="2400" b="1" dirty="0" err="1" smtClean="0">
                <a:solidFill>
                  <a:srgbClr val="7030A0"/>
                </a:solidFill>
              </a:rPr>
              <a:t>forloop.revcounter</a:t>
            </a:r>
            <a:r>
              <a:rPr lang="en-IN" sz="2400" dirty="0" smtClean="0"/>
              <a:t> but it is </a:t>
            </a:r>
            <a:r>
              <a:rPr lang="en-IN" sz="2400" b="1" dirty="0" smtClean="0">
                <a:solidFill>
                  <a:srgbClr val="7030A0"/>
                </a:solidFill>
              </a:rPr>
              <a:t>0</a:t>
            </a:r>
            <a:r>
              <a:rPr lang="en-IN" sz="2400" dirty="0" smtClean="0"/>
              <a:t> indexed.</a:t>
            </a:r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forloop.revcounter0 }} Iteration -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u="sng" dirty="0" smtClean="0"/>
              <a:t>Output:</a:t>
            </a:r>
            <a:endParaRPr lang="en-IN" sz="2400" u="sng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2 Iteration - 11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1 Iteration - 12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0 Iteration - 13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The</a:t>
            </a:r>
            <a:r>
              <a:rPr lang="en-IN" sz="2400" b="1" dirty="0" smtClean="0"/>
              <a:t> </a:t>
            </a:r>
            <a:r>
              <a:rPr lang="en-IN" sz="2400" b="1" u="sng" dirty="0" err="1" smtClean="0">
                <a:solidFill>
                  <a:srgbClr val="C00000"/>
                </a:solidFill>
              </a:rPr>
              <a:t>forloop.first</a:t>
            </a:r>
            <a:r>
              <a:rPr lang="en-IN" sz="2400" dirty="0" smtClean="0"/>
              <a:t> – It returns a Boolean 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 if the current iteration is the first iteration. Otherwise </a:t>
            </a:r>
            <a:r>
              <a:rPr lang="en-IN" sz="2400" b="1" dirty="0" smtClean="0">
                <a:solidFill>
                  <a:srgbClr val="7030A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 fontAlgn="t"/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</a:t>
            </a:r>
            <a:r>
              <a:rPr lang="en-IN" sz="2400" b="1" dirty="0" err="1" smtClean="0">
                <a:solidFill>
                  <a:srgbClr val="002060"/>
                </a:solidFill>
              </a:rPr>
              <a:t>forloop.first</a:t>
            </a:r>
            <a:r>
              <a:rPr lang="en-IN" sz="2400" b="1" dirty="0" smtClean="0">
                <a:solidFill>
                  <a:srgbClr val="002060"/>
                </a:solidFill>
              </a:rPr>
              <a:t> }} Iteration -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u="sng" dirty="0" smtClean="0"/>
          </a:p>
          <a:p>
            <a:pPr>
              <a:buNone/>
            </a:pPr>
            <a:r>
              <a:rPr lang="en-IN" sz="2400" b="1" u="sng" dirty="0" smtClean="0"/>
              <a:t>Output:</a:t>
            </a:r>
            <a:endParaRPr lang="en-IN" sz="2400" u="sng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True Iteration - 11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False Iteration - 12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False Iteration - 13</a:t>
            </a:r>
          </a:p>
          <a:p>
            <a:endParaRPr lang="en-IN" sz="2400" dirty="0" smtClean="0"/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The</a:t>
            </a:r>
            <a:r>
              <a:rPr lang="en-IN" sz="2400" b="1" dirty="0" smtClean="0"/>
              <a:t> </a:t>
            </a:r>
            <a:r>
              <a:rPr lang="en-IN" sz="2400" b="1" u="sng" dirty="0" err="1" smtClean="0">
                <a:solidFill>
                  <a:srgbClr val="C00000"/>
                </a:solidFill>
              </a:rPr>
              <a:t>forloop.lastst</a:t>
            </a:r>
            <a:r>
              <a:rPr lang="en-IN" sz="2400" dirty="0" smtClean="0"/>
              <a:t> – It returns a Boolean 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 if the current iteration is the last iteration. Otherwise </a:t>
            </a:r>
            <a:r>
              <a:rPr lang="en-IN" sz="2400" b="1" dirty="0" smtClean="0">
                <a:solidFill>
                  <a:srgbClr val="7030A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 fontAlgn="t"/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list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</a:t>
            </a:r>
            <a:r>
              <a:rPr lang="en-IN" sz="2400" b="1" dirty="0" err="1" smtClean="0">
                <a:solidFill>
                  <a:srgbClr val="002060"/>
                </a:solidFill>
              </a:rPr>
              <a:t>forloop.last</a:t>
            </a:r>
            <a:r>
              <a:rPr lang="en-IN" sz="2400" b="1" dirty="0" smtClean="0">
                <a:solidFill>
                  <a:srgbClr val="002060"/>
                </a:solidFill>
              </a:rPr>
              <a:t> }} Iteration -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endParaRPr lang="en-IN" sz="2400" b="1" u="sng" dirty="0" smtClean="0"/>
          </a:p>
          <a:p>
            <a:pPr>
              <a:buNone/>
            </a:pPr>
            <a:r>
              <a:rPr lang="en-IN" sz="2400" b="1" u="sng" dirty="0" smtClean="0"/>
              <a:t>Output:</a:t>
            </a:r>
            <a:endParaRPr lang="en-IN" sz="2400" u="sng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False Iteration - 11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False Iteration - 12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True Iteration - 13</a:t>
            </a:r>
          </a:p>
          <a:p>
            <a:endParaRPr lang="en-IN" sz="2400" dirty="0" smtClean="0"/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Suppose you have following data extracted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 table: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Write a </a:t>
            </a:r>
            <a:r>
              <a:rPr lang="en-US" sz="2400" b="1" dirty="0" err="1" smtClean="0"/>
              <a:t>Django</a:t>
            </a:r>
            <a:r>
              <a:rPr lang="en-US" sz="2400" b="1" dirty="0" smtClean="0"/>
              <a:t> App using templates which displays this complete data as shown on the next slide</a:t>
            </a:r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643182"/>
          <a:ext cx="82153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3"/>
                <a:gridCol w="2053843"/>
                <a:gridCol w="1670923"/>
                <a:gridCol w="2436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Hiredate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 27,2018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29,2018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djangoscreen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usual we will first have to setup VS Code and create the project and app as follows: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Create a folder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myfifthvsdjangoproject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djangoexamples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Open </a:t>
            </a:r>
            <a:r>
              <a:rPr lang="en-US" sz="1900" b="1" dirty="0" smtClean="0">
                <a:solidFill>
                  <a:srgbClr val="C00000"/>
                </a:solidFill>
              </a:rPr>
              <a:t>VS Code </a:t>
            </a:r>
            <a:r>
              <a:rPr lang="en-US" sz="1900" dirty="0" smtClean="0"/>
              <a:t>and open the folder </a:t>
            </a:r>
            <a:r>
              <a:rPr lang="en-US" sz="1900" b="1" dirty="0" err="1" smtClean="0">
                <a:solidFill>
                  <a:srgbClr val="C00000"/>
                </a:solidFill>
              </a:rPr>
              <a:t>myfifthvsdjangoproject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dirty="0" smtClean="0"/>
              <a:t>in it</a:t>
            </a:r>
          </a:p>
          <a:p>
            <a:pPr lvl="1"/>
            <a:r>
              <a:rPr lang="en-US" sz="1900" dirty="0" smtClean="0"/>
              <a:t>Open the </a:t>
            </a:r>
            <a:r>
              <a:rPr lang="en-US" sz="1900" b="1" dirty="0" smtClean="0">
                <a:solidFill>
                  <a:srgbClr val="7030A0"/>
                </a:solidFill>
              </a:rPr>
              <a:t>command palette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7030A0"/>
                </a:solidFill>
              </a:rPr>
              <a:t>new terminal </a:t>
            </a:r>
            <a:r>
              <a:rPr lang="en-US" sz="1900" dirty="0" smtClean="0"/>
              <a:t>to activate </a:t>
            </a:r>
            <a:r>
              <a:rPr lang="en-US" sz="1900" b="1" dirty="0" err="1" smtClean="0">
                <a:solidFill>
                  <a:srgbClr val="7030A0"/>
                </a:solidFill>
              </a:rPr>
              <a:t>django</a:t>
            </a:r>
            <a:r>
              <a:rPr lang="en-US" sz="1900" b="1" dirty="0" smtClean="0">
                <a:solidFill>
                  <a:srgbClr val="7030A0"/>
                </a:solidFill>
              </a:rPr>
              <a:t> virtual environment</a:t>
            </a:r>
            <a:r>
              <a:rPr lang="en-US" sz="1900" dirty="0" smtClean="0"/>
              <a:t>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vsdjango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Now create a project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templateproject3</a:t>
            </a:r>
            <a:r>
              <a:rPr lang="en-US" sz="1900" dirty="0" smtClean="0"/>
              <a:t> using the usual command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templateproject3</a:t>
            </a:r>
          </a:p>
          <a:p>
            <a:pPr lvl="1"/>
            <a:r>
              <a:rPr lang="en-US" sz="1900" dirty="0" smtClean="0"/>
              <a:t>Then create the app by using the command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</a:rPr>
              <a:t> templateapp3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Create a folder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in the root folder </a:t>
            </a:r>
            <a:r>
              <a:rPr lang="en-US" sz="1900" b="1" dirty="0" smtClean="0">
                <a:solidFill>
                  <a:srgbClr val="C00000"/>
                </a:solidFill>
              </a:rPr>
              <a:t>templateproject3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and within </a:t>
            </a:r>
            <a:r>
              <a:rPr lang="en-US" sz="1900" b="1" dirty="0" smtClean="0">
                <a:solidFill>
                  <a:srgbClr val="C00000"/>
                </a:solidFill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 create a folder called </a:t>
            </a:r>
            <a:r>
              <a:rPr lang="en-US" sz="1900" b="1" dirty="0" smtClean="0">
                <a:solidFill>
                  <a:srgbClr val="C00000"/>
                </a:solidFill>
              </a:rPr>
              <a:t>templateapp3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pic>
        <p:nvPicPr>
          <p:cNvPr id="7" name="Content Placeholder 6" descr="djangoscreen3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9"/>
            <a:ext cx="8821769" cy="550070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for Tag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Variables </a:t>
            </a:r>
            <a:r>
              <a:rPr lang="en-US" sz="2400" smtClean="0">
                <a:solidFill>
                  <a:schemeClr val="tx1"/>
                </a:solidFill>
              </a:rPr>
              <a:t>Of for Tag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doing all the initial setup in VS Code , the next task is to update the settings.py file by making 2 entries: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Entry for the app in the INSTALLED APPS list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Entry for the template directory in DIR key of TEMPLATES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Open the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file in the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templateproject3</a:t>
            </a:r>
            <a:r>
              <a:rPr lang="en-US" sz="2400" dirty="0" smtClean="0"/>
              <a:t> app of our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templateproject3 </a:t>
            </a:r>
            <a:r>
              <a:rPr lang="en-US" sz="2400" dirty="0" smtClean="0"/>
              <a:t>folder and make the entry shown in </a:t>
            </a:r>
            <a:r>
              <a:rPr lang="en-US" sz="2400" b="1" dirty="0" smtClean="0">
                <a:solidFill>
                  <a:srgbClr val="00B050"/>
                </a:solidFill>
              </a:rPr>
              <a:t>green color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INSTALLED_APPS</a:t>
            </a:r>
            <a:r>
              <a:rPr lang="en-US" sz="2400" dirty="0" smtClean="0"/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‘templateapp3',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templateproject3</a:t>
            </a:r>
            <a:r>
              <a:rPr lang="en-US" sz="2400" dirty="0" smtClean="0"/>
              <a:t> app locate the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list and modify it’s </a:t>
            </a:r>
            <a:r>
              <a:rPr lang="en-US" sz="2400" b="1" dirty="0" smtClean="0">
                <a:solidFill>
                  <a:srgbClr val="C00000"/>
                </a:solidFill>
              </a:rPr>
              <a:t>DIR</a:t>
            </a:r>
            <a:r>
              <a:rPr lang="en-US" sz="2400" dirty="0" smtClean="0"/>
              <a:t> key as shown below: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]</a:t>
            </a:r>
            <a:endParaRPr lang="en-IN" sz="19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Now we have the template in place, we need to update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.</a:t>
            </a:r>
          </a:p>
          <a:p>
            <a:pPr fontAlgn="base"/>
            <a:r>
              <a:rPr lang="en-IN" sz="2200" dirty="0" smtClean="0"/>
              <a:t>In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 file , we must do the following:</a:t>
            </a:r>
          </a:p>
          <a:p>
            <a:pPr lvl="1" fontAlgn="base"/>
            <a:r>
              <a:rPr lang="en-IN" sz="1700" dirty="0" smtClean="0"/>
              <a:t>Create a </a:t>
            </a:r>
            <a:r>
              <a:rPr lang="en-IN" sz="1700" b="1" dirty="0" smtClean="0">
                <a:solidFill>
                  <a:srgbClr val="C00000"/>
                </a:solidFill>
              </a:rPr>
              <a:t>List</a:t>
            </a:r>
            <a:r>
              <a:rPr lang="en-IN" sz="1700" dirty="0" smtClean="0"/>
              <a:t> called </a:t>
            </a:r>
            <a:r>
              <a:rPr lang="en-IN" sz="1700" b="1" dirty="0" err="1" smtClean="0">
                <a:solidFill>
                  <a:srgbClr val="C00000"/>
                </a:solidFill>
              </a:rPr>
              <a:t>emp_recs</a:t>
            </a:r>
            <a:r>
              <a:rPr lang="en-IN" sz="1700" dirty="0" smtClean="0"/>
              <a:t> .</a:t>
            </a:r>
          </a:p>
          <a:p>
            <a:pPr lvl="1" fontAlgn="base"/>
            <a:r>
              <a:rPr lang="en-IN" sz="1700" dirty="0" smtClean="0"/>
              <a:t>This </a:t>
            </a:r>
            <a:r>
              <a:rPr lang="en-IN" sz="1700" b="1" dirty="0" smtClean="0">
                <a:solidFill>
                  <a:srgbClr val="C00000"/>
                </a:solidFill>
              </a:rPr>
              <a:t>list</a:t>
            </a:r>
            <a:r>
              <a:rPr lang="en-IN" sz="1700" dirty="0" smtClean="0"/>
              <a:t> should contain 2 </a:t>
            </a:r>
            <a:r>
              <a:rPr lang="en-IN" sz="1700" b="1" dirty="0" smtClean="0">
                <a:solidFill>
                  <a:srgbClr val="C00000"/>
                </a:solidFill>
              </a:rPr>
              <a:t>dictionary</a:t>
            </a:r>
            <a:r>
              <a:rPr lang="en-IN" sz="1700" dirty="0" smtClean="0"/>
              <a:t> objects</a:t>
            </a:r>
          </a:p>
          <a:p>
            <a:pPr lvl="1" fontAlgn="base"/>
            <a:r>
              <a:rPr lang="en-IN" sz="1700" dirty="0" smtClean="0"/>
              <a:t>Each dictionary object will have </a:t>
            </a:r>
            <a:r>
              <a:rPr lang="en-IN" sz="1700" b="1" dirty="0" smtClean="0">
                <a:solidFill>
                  <a:srgbClr val="7030A0"/>
                </a:solidFill>
              </a:rPr>
              <a:t>4</a:t>
            </a: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7030A0"/>
                </a:solidFill>
              </a:rPr>
              <a:t>key-value</a:t>
            </a:r>
            <a:r>
              <a:rPr lang="en-IN" sz="1700" dirty="0" smtClean="0"/>
              <a:t> pairs , where </a:t>
            </a:r>
            <a:r>
              <a:rPr lang="en-IN" sz="1700" b="1" dirty="0" smtClean="0">
                <a:solidFill>
                  <a:srgbClr val="7030A0"/>
                </a:solidFill>
              </a:rPr>
              <a:t>key </a:t>
            </a:r>
            <a:r>
              <a:rPr lang="en-IN" sz="1700" dirty="0" smtClean="0"/>
              <a:t>will be the </a:t>
            </a:r>
            <a:r>
              <a:rPr lang="en-IN" sz="1700" b="1" dirty="0" smtClean="0">
                <a:solidFill>
                  <a:srgbClr val="C00000"/>
                </a:solidFill>
              </a:rPr>
              <a:t>DB column name</a:t>
            </a:r>
            <a:r>
              <a:rPr lang="en-IN" sz="1700" dirty="0" smtClean="0"/>
              <a:t> and </a:t>
            </a:r>
            <a:r>
              <a:rPr lang="en-IN" sz="1700" b="1" dirty="0" smtClean="0">
                <a:solidFill>
                  <a:srgbClr val="7030A0"/>
                </a:solidFill>
              </a:rPr>
              <a:t>value</a:t>
            </a:r>
            <a:r>
              <a:rPr lang="en-IN" sz="1700" dirty="0" smtClean="0"/>
              <a:t> will be it’s </a:t>
            </a:r>
            <a:r>
              <a:rPr lang="en-IN" sz="1700" b="1" dirty="0" smtClean="0">
                <a:solidFill>
                  <a:srgbClr val="C00000"/>
                </a:solidFill>
              </a:rPr>
              <a:t>corresponding value</a:t>
            </a:r>
            <a:r>
              <a:rPr lang="en-IN" sz="1700" dirty="0" smtClean="0"/>
              <a:t>.</a:t>
            </a:r>
          </a:p>
          <a:p>
            <a:pPr lvl="1" fontAlgn="base"/>
            <a:r>
              <a:rPr lang="en-US" sz="1700" dirty="0" smtClean="0"/>
              <a:t>Then we should define a function called </a:t>
            </a:r>
            <a:r>
              <a:rPr lang="en-US" sz="1700" b="1" dirty="0" err="1" smtClean="0">
                <a:solidFill>
                  <a:srgbClr val="C00000"/>
                </a:solidFill>
              </a:rPr>
              <a:t>homePageView</a:t>
            </a:r>
            <a:r>
              <a:rPr lang="en-US" sz="1700" b="1" dirty="0" smtClean="0">
                <a:solidFill>
                  <a:srgbClr val="C00000"/>
                </a:solidFill>
              </a:rPr>
              <a:t>() </a:t>
            </a:r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create a </a:t>
            </a:r>
            <a:r>
              <a:rPr lang="en-US" sz="1700" b="1" dirty="0" smtClean="0">
                <a:solidFill>
                  <a:srgbClr val="C00000"/>
                </a:solidFill>
              </a:rPr>
              <a:t>dictionary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object called </a:t>
            </a:r>
            <a:r>
              <a:rPr lang="en-US" sz="1700" b="1" dirty="0" smtClean="0">
                <a:solidFill>
                  <a:srgbClr val="C00000"/>
                </a:solidFill>
              </a:rPr>
              <a:t>context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700" dirty="0" smtClean="0"/>
              <a:t>and place this </a:t>
            </a:r>
            <a:r>
              <a:rPr lang="en-US" sz="1700" b="1" dirty="0" smtClean="0">
                <a:solidFill>
                  <a:srgbClr val="C00000"/>
                </a:solidFill>
              </a:rPr>
              <a:t>list</a:t>
            </a:r>
            <a:r>
              <a:rPr lang="en-US" sz="1700" dirty="0" smtClean="0"/>
              <a:t> object inside our </a:t>
            </a:r>
            <a:r>
              <a:rPr lang="en-US" sz="1700" b="1" dirty="0" smtClean="0">
                <a:solidFill>
                  <a:srgbClr val="C00000"/>
                </a:solidFill>
              </a:rPr>
              <a:t>context</a:t>
            </a:r>
            <a:r>
              <a:rPr lang="en-US" sz="1700" dirty="0" smtClean="0"/>
              <a:t> dictionary with the </a:t>
            </a:r>
            <a:r>
              <a:rPr lang="en-US" sz="1700" b="1" dirty="0" smtClean="0">
                <a:solidFill>
                  <a:srgbClr val="7030A0"/>
                </a:solidFill>
              </a:rPr>
              <a:t>key</a:t>
            </a:r>
            <a:r>
              <a:rPr lang="en-US" sz="1700" dirty="0" smtClean="0"/>
              <a:t> name set to </a:t>
            </a:r>
            <a:r>
              <a:rPr lang="en-US" sz="1700" b="1" dirty="0" smtClean="0">
                <a:solidFill>
                  <a:srgbClr val="C00000"/>
                </a:solidFill>
              </a:rPr>
              <a:t>records </a:t>
            </a:r>
          </a:p>
          <a:p>
            <a:pPr lvl="1" fontAlgn="base"/>
            <a:r>
              <a:rPr lang="en-US" sz="1700" dirty="0" smtClean="0"/>
              <a:t>Then we should call the </a:t>
            </a:r>
            <a:r>
              <a:rPr lang="en-US" sz="1700" b="1" dirty="0" smtClean="0">
                <a:solidFill>
                  <a:srgbClr val="C00000"/>
                </a:solidFill>
              </a:rPr>
              <a:t>render() </a:t>
            </a:r>
            <a:r>
              <a:rPr lang="en-US" sz="1700" dirty="0" smtClean="0"/>
              <a:t>function passing it </a:t>
            </a:r>
            <a:r>
              <a:rPr lang="en-US" sz="1700" b="1" dirty="0" smtClean="0">
                <a:solidFill>
                  <a:srgbClr val="7030A0"/>
                </a:solidFill>
              </a:rPr>
              <a:t>3 arguments:</a:t>
            </a:r>
          </a:p>
          <a:p>
            <a:pPr lvl="2" fontAlgn="base"/>
            <a:r>
              <a:rPr lang="en-US" sz="1700" b="1" dirty="0" smtClean="0">
                <a:solidFill>
                  <a:srgbClr val="C00000"/>
                </a:solidFill>
              </a:rPr>
              <a:t>Request</a:t>
            </a:r>
            <a:r>
              <a:rPr lang="en-US" sz="1700" dirty="0" smtClean="0"/>
              <a:t> object</a:t>
            </a:r>
          </a:p>
          <a:p>
            <a:pPr lvl="2" fontAlgn="base"/>
            <a:r>
              <a:rPr lang="en-US" sz="1700" dirty="0" smtClean="0"/>
              <a:t>Template file path assuming that the html file name is </a:t>
            </a:r>
            <a:r>
              <a:rPr lang="en-US" sz="1700" b="1" dirty="0" smtClean="0">
                <a:solidFill>
                  <a:srgbClr val="C00000"/>
                </a:solidFill>
              </a:rPr>
              <a:t>showempdetails.html </a:t>
            </a:r>
          </a:p>
          <a:p>
            <a:pPr lvl="2" fontAlgn="base"/>
            <a:r>
              <a:rPr lang="en-US" sz="1700" b="1" dirty="0" smtClean="0">
                <a:solidFill>
                  <a:srgbClr val="C00000"/>
                </a:solidFill>
              </a:rPr>
              <a:t>Context</a:t>
            </a:r>
            <a:r>
              <a:rPr lang="en-US" sz="1700" dirty="0" smtClean="0"/>
              <a:t> dictionary</a:t>
            </a:r>
            <a:endParaRPr lang="en-IN" sz="1700" dirty="0" smtClean="0"/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django.shortcuts</a:t>
            </a:r>
            <a:r>
              <a:rPr lang="en-IN" sz="2000" b="1" dirty="0" smtClean="0">
                <a:solidFill>
                  <a:srgbClr val="002060"/>
                </a:solidFill>
              </a:rPr>
              <a:t> import render</a:t>
            </a:r>
          </a:p>
          <a:p>
            <a:r>
              <a:rPr lang="en-IN" sz="2000" b="1" dirty="0" err="1" smtClean="0">
                <a:solidFill>
                  <a:srgbClr val="002060"/>
                </a:solidFill>
              </a:rPr>
              <a:t>emp_recs</a:t>
            </a:r>
            <a:r>
              <a:rPr lang="en-IN" sz="2000" b="1" dirty="0" smtClean="0">
                <a:solidFill>
                  <a:srgbClr val="002060"/>
                </a:solidFill>
              </a:rPr>
              <a:t>=[ 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'empno':101,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ename':'Amit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'salary':50000.0,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hiredate':'August</a:t>
            </a:r>
            <a:r>
              <a:rPr lang="en-IN" sz="2000" b="1" dirty="0" smtClean="0">
                <a:solidFill>
                  <a:srgbClr val="002060"/>
                </a:solidFill>
              </a:rPr>
              <a:t> 27,2018'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},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'empno':102,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ename':'Deepak</a:t>
            </a:r>
            <a:r>
              <a:rPr lang="en-IN" sz="2000" b="1" dirty="0" smtClean="0">
                <a:solidFill>
                  <a:srgbClr val="002060"/>
                </a:solidFill>
              </a:rPr>
              <a:t>',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'salary':45000.0,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</a:rPr>
              <a:t>hiredate':'November</a:t>
            </a:r>
            <a:r>
              <a:rPr lang="en-IN" sz="2000" b="1" dirty="0" smtClean="0">
                <a:solidFill>
                  <a:srgbClr val="002060"/>
                </a:solidFill>
              </a:rPr>
              <a:t> 29,2018'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},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]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def </a:t>
            </a:r>
            <a:r>
              <a:rPr lang="en-IN" sz="20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000" b="1" dirty="0" smtClean="0">
                <a:solidFill>
                  <a:srgbClr val="002060"/>
                </a:solidFill>
              </a:rPr>
              <a:t>(request):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context={'</a:t>
            </a:r>
            <a:r>
              <a:rPr lang="en-IN" sz="2000" b="1" dirty="0" err="1" smtClean="0">
                <a:solidFill>
                  <a:srgbClr val="002060"/>
                </a:solidFill>
              </a:rPr>
              <a:t>records':emp_recs</a:t>
            </a:r>
            <a:r>
              <a:rPr lang="en-IN" sz="2000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return render(request,"templateapp3/</a:t>
            </a:r>
            <a:r>
              <a:rPr lang="en-IN" sz="2000" b="1" dirty="0" err="1" smtClean="0">
                <a:solidFill>
                  <a:srgbClr val="002060"/>
                </a:solidFill>
              </a:rPr>
              <a:t>showempdetails.html",context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Once we’ve done the view and template folder structure then we can create an </a:t>
            </a:r>
            <a:r>
              <a:rPr lang="en-IN" sz="2400" b="1" dirty="0" smtClean="0">
                <a:solidFill>
                  <a:srgbClr val="7030A0"/>
                </a:solidFill>
              </a:rPr>
              <a:t>html</a:t>
            </a:r>
            <a:r>
              <a:rPr lang="en-IN" sz="2400" dirty="0" smtClean="0"/>
              <a:t> file called </a:t>
            </a:r>
            <a:r>
              <a:rPr lang="en-IN" sz="2400" b="1" dirty="0" smtClean="0">
                <a:solidFill>
                  <a:srgbClr val="C00000"/>
                </a:solidFill>
              </a:rPr>
              <a:t>showemp.html</a:t>
            </a:r>
            <a:r>
              <a:rPr lang="en-IN" sz="2400" dirty="0" smtClean="0"/>
              <a:t> inside of the </a:t>
            </a:r>
            <a:r>
              <a:rPr lang="en-IN" sz="2400" b="1" dirty="0" smtClean="0">
                <a:solidFill>
                  <a:srgbClr val="C00000"/>
                </a:solidFill>
              </a:rPr>
              <a:t>templates/templateapp3</a:t>
            </a:r>
            <a:r>
              <a:rPr lang="en-IN" sz="2400" dirty="0" smtClean="0"/>
              <a:t> directory.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file should display the data from the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, passed by the </a:t>
            </a:r>
            <a:r>
              <a:rPr lang="en-US" sz="2400" b="1" dirty="0" smtClean="0">
                <a:solidFill>
                  <a:srgbClr val="C00000"/>
                </a:solidFill>
              </a:rPr>
              <a:t>views.py</a:t>
            </a:r>
            <a:r>
              <a:rPr lang="en-US" sz="2400" dirty="0" smtClean="0"/>
              <a:t> file , called </a:t>
            </a:r>
            <a:r>
              <a:rPr lang="en-US" sz="2400" b="1" dirty="0" smtClean="0">
                <a:solidFill>
                  <a:srgbClr val="C00000"/>
                </a:solidFill>
              </a:rPr>
              <a:t>records</a:t>
            </a:r>
            <a:r>
              <a:rPr lang="en-US" sz="2400" dirty="0" smtClean="0"/>
              <a:t> using </a:t>
            </a:r>
            <a:r>
              <a:rPr lang="en-US" sz="2400" b="1" dirty="0" smtClean="0">
                <a:solidFill>
                  <a:srgbClr val="C00000"/>
                </a:solidFill>
              </a:rPr>
              <a:t>template tags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#showempdetials.html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&lt;html </a:t>
            </a:r>
            <a:r>
              <a:rPr lang="en-IN" sz="1600" b="1" dirty="0" err="1" smtClean="0">
                <a:solidFill>
                  <a:srgbClr val="002060"/>
                </a:solidFill>
              </a:rPr>
              <a:t>lang</a:t>
            </a:r>
            <a:r>
              <a:rPr lang="en-IN" sz="1600" b="1" dirty="0" smtClean="0">
                <a:solidFill>
                  <a:srgbClr val="002060"/>
                </a:solidFill>
              </a:rPr>
              <a:t>="en"&gt;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</a:t>
            </a:r>
            <a:r>
              <a:rPr lang="en-IN" sz="1600" b="1" dirty="0" err="1" smtClean="0">
                <a:solidFill>
                  <a:srgbClr val="002060"/>
                </a:solidFill>
              </a:rPr>
              <a:t>charset</a:t>
            </a:r>
            <a:r>
              <a:rPr lang="en-IN" sz="1600" b="1" dirty="0" smtClean="0">
                <a:solidFill>
                  <a:srgbClr val="002060"/>
                </a:solidFill>
              </a:rPr>
              <a:t>="UTF-8"&gt;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&lt;meta http-equiv="X-UA-Compatible" content="</a:t>
            </a:r>
            <a:r>
              <a:rPr lang="en-IN" sz="1600" b="1" dirty="0" err="1" smtClean="0">
                <a:solidFill>
                  <a:srgbClr val="002060"/>
                </a:solidFill>
              </a:rPr>
              <a:t>ie</a:t>
            </a:r>
            <a:r>
              <a:rPr lang="en-IN" sz="1600" b="1" dirty="0" smtClean="0">
                <a:solidFill>
                  <a:srgbClr val="002060"/>
                </a:solidFill>
              </a:rPr>
              <a:t>=edge"&gt;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&lt;title&gt;Template Tags Demo&lt;/title&gt;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&lt;/head&gt;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&lt;h1&gt;Employee Details &lt;/h1&gt;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{% for e in records%}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&lt;h1&gt;&lt;u&gt;Employee {{</a:t>
            </a:r>
            <a:r>
              <a:rPr lang="en-IN" sz="1600" b="1" dirty="0" err="1" smtClean="0">
                <a:solidFill>
                  <a:srgbClr val="C00000"/>
                </a:solidFill>
              </a:rPr>
              <a:t>forloop.counter</a:t>
            </a:r>
            <a:r>
              <a:rPr lang="en-IN" sz="1600" b="1" dirty="0" smtClean="0">
                <a:solidFill>
                  <a:srgbClr val="C00000"/>
                </a:solidFill>
              </a:rPr>
              <a:t>}}&lt;/u&gt;&lt;/h1&gt;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&lt;table border='1'&gt;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&gt;&lt;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 align='right'&gt;</a:t>
            </a:r>
            <a:r>
              <a:rPr lang="en-IN" sz="1600" b="1" dirty="0" err="1" smtClean="0">
                <a:solidFill>
                  <a:srgbClr val="C00000"/>
                </a:solidFill>
              </a:rPr>
              <a:t>EmpNo</a:t>
            </a:r>
            <a:r>
              <a:rPr lang="en-IN" sz="1600" b="1" dirty="0" smtClean="0">
                <a:solidFill>
                  <a:srgbClr val="C00000"/>
                </a:solidFill>
              </a:rPr>
              <a:t>:&lt;/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&gt;&lt;td&gt;{{</a:t>
            </a:r>
            <a:r>
              <a:rPr lang="en-IN" sz="1600" b="1" dirty="0" err="1" smtClean="0">
                <a:solidFill>
                  <a:srgbClr val="C00000"/>
                </a:solidFill>
              </a:rPr>
              <a:t>e.empno</a:t>
            </a:r>
            <a:r>
              <a:rPr lang="en-IN" sz="1600" b="1" dirty="0" smtClean="0">
                <a:solidFill>
                  <a:srgbClr val="C00000"/>
                </a:solidFill>
              </a:rPr>
              <a:t>}}&lt;/td&gt;&lt;/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&gt;&lt;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 align='right'&gt;</a:t>
            </a:r>
            <a:r>
              <a:rPr lang="en-IN" sz="1600" b="1" dirty="0" err="1" smtClean="0">
                <a:solidFill>
                  <a:srgbClr val="C00000"/>
                </a:solidFill>
              </a:rPr>
              <a:t>Ename</a:t>
            </a:r>
            <a:r>
              <a:rPr lang="en-IN" sz="1600" b="1" dirty="0" smtClean="0">
                <a:solidFill>
                  <a:srgbClr val="C00000"/>
                </a:solidFill>
              </a:rPr>
              <a:t>:&lt;/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&gt;&lt;td&gt;{{</a:t>
            </a:r>
            <a:r>
              <a:rPr lang="en-IN" sz="1600" b="1" dirty="0" err="1" smtClean="0">
                <a:solidFill>
                  <a:srgbClr val="C00000"/>
                </a:solidFill>
              </a:rPr>
              <a:t>e.ename</a:t>
            </a:r>
            <a:r>
              <a:rPr lang="en-IN" sz="1600" b="1" dirty="0" smtClean="0">
                <a:solidFill>
                  <a:srgbClr val="C00000"/>
                </a:solidFill>
              </a:rPr>
              <a:t>}}&lt;/td&gt;&lt;/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&gt;&lt;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 align='right'&gt;Salary:&lt;/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&gt;&lt;td&gt;{{</a:t>
            </a:r>
            <a:r>
              <a:rPr lang="en-IN" sz="1600" b="1" dirty="0" err="1" smtClean="0">
                <a:solidFill>
                  <a:srgbClr val="C00000"/>
                </a:solidFill>
              </a:rPr>
              <a:t>e.salary</a:t>
            </a:r>
            <a:r>
              <a:rPr lang="en-IN" sz="1600" b="1" dirty="0" smtClean="0">
                <a:solidFill>
                  <a:srgbClr val="C00000"/>
                </a:solidFill>
              </a:rPr>
              <a:t>}}&lt;/td&gt;&lt;/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&gt;&lt;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  <a:r>
              <a:rPr lang="en-IN" sz="1600" b="1" dirty="0" err="1" smtClean="0">
                <a:solidFill>
                  <a:srgbClr val="C00000"/>
                </a:solidFill>
              </a:rPr>
              <a:t>Hiredate</a:t>
            </a:r>
            <a:r>
              <a:rPr lang="en-IN" sz="1600" b="1" dirty="0" smtClean="0">
                <a:solidFill>
                  <a:srgbClr val="C00000"/>
                </a:solidFill>
              </a:rPr>
              <a:t>:&lt;/</a:t>
            </a:r>
            <a:r>
              <a:rPr lang="en-IN" sz="1600" b="1" dirty="0" err="1" smtClean="0">
                <a:solidFill>
                  <a:srgbClr val="C00000"/>
                </a:solidFill>
              </a:rPr>
              <a:t>th</a:t>
            </a:r>
            <a:r>
              <a:rPr lang="en-IN" sz="1600" b="1" dirty="0" smtClean="0">
                <a:solidFill>
                  <a:srgbClr val="C00000"/>
                </a:solidFill>
              </a:rPr>
              <a:t>&gt;&lt;td&gt;{{</a:t>
            </a:r>
            <a:r>
              <a:rPr lang="en-IN" sz="1600" b="1" dirty="0" err="1" smtClean="0">
                <a:solidFill>
                  <a:srgbClr val="C00000"/>
                </a:solidFill>
              </a:rPr>
              <a:t>e.hiredate</a:t>
            </a:r>
            <a:r>
              <a:rPr lang="en-IN" sz="1600" b="1" dirty="0" smtClean="0">
                <a:solidFill>
                  <a:srgbClr val="C00000"/>
                </a:solidFill>
              </a:rPr>
              <a:t>}}&lt;/td&gt;&lt;/</a:t>
            </a:r>
            <a:r>
              <a:rPr lang="en-IN" sz="1600" b="1" dirty="0" err="1" smtClean="0">
                <a:solidFill>
                  <a:srgbClr val="C00000"/>
                </a:solidFill>
              </a:rPr>
              <a:t>tr</a:t>
            </a:r>
            <a:r>
              <a:rPr lang="en-IN" sz="16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&lt;/table&gt;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{%</a:t>
            </a:r>
            <a:r>
              <a:rPr lang="en-IN" sz="1600" b="1" dirty="0" err="1" smtClean="0">
                <a:solidFill>
                  <a:srgbClr val="C00000"/>
                </a:solidFill>
              </a:rPr>
              <a:t>endfor</a:t>
            </a:r>
            <a:r>
              <a:rPr lang="en-IN" sz="1600" b="1" dirty="0" smtClean="0">
                <a:solidFill>
                  <a:srgbClr val="C00000"/>
                </a:solidFill>
              </a:rPr>
              <a:t>%}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&lt;/html&gt;</a:t>
            </a:r>
          </a:p>
          <a:p>
            <a:pPr>
              <a:buNone/>
            </a:pP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 smtClean="0"/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After creating and updating the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we need to tell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this is the view we want displayed when someone navigates to the </a:t>
            </a:r>
            <a:r>
              <a:rPr lang="en-IN" sz="2400" b="1" dirty="0" smtClean="0">
                <a:solidFill>
                  <a:srgbClr val="7030A0"/>
                </a:solidFill>
              </a:rPr>
              <a:t>site root </a:t>
            </a:r>
            <a:r>
              <a:rPr lang="en-IN" sz="2400" dirty="0" smtClean="0"/>
              <a:t>(home page).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As usual we do this </a:t>
            </a:r>
            <a:r>
              <a:rPr lang="en-IN" sz="2400" dirty="0" smtClean="0"/>
              <a:t>by configuring our </a:t>
            </a:r>
            <a:r>
              <a:rPr lang="en-IN" sz="2400" b="1" dirty="0" smtClean="0">
                <a:solidFill>
                  <a:srgbClr val="7030A0"/>
                </a:solidFill>
              </a:rPr>
              <a:t>URLs </a:t>
            </a:r>
            <a:r>
              <a:rPr lang="en-IN" sz="2400" dirty="0" smtClean="0"/>
              <a:t>at 2 places: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</a:t>
            </a:r>
            <a:r>
              <a:rPr lang="en-IN" sz="1900" b="1" dirty="0" smtClean="0">
                <a:solidFill>
                  <a:srgbClr val="C00000"/>
                </a:solidFill>
              </a:rPr>
              <a:t>templateapp3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directory’s</a:t>
            </a:r>
            <a:r>
              <a:rPr lang="en-IN" sz="1900" b="1" dirty="0" smtClean="0">
                <a:solidFill>
                  <a:srgbClr val="C00000"/>
                </a:solidFill>
              </a:rPr>
              <a:t> urls.py</a:t>
            </a:r>
            <a:r>
              <a:rPr lang="en-IN" sz="1900" dirty="0" smtClean="0"/>
              <a:t> file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site’s main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templateapp3</a:t>
            </a:r>
            <a:r>
              <a:rPr lang="en-IN" sz="2400" dirty="0" smtClean="0"/>
              <a:t> 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smtClean="0">
                <a:solidFill>
                  <a:srgbClr val="7030A0"/>
                </a:solidFill>
              </a:rPr>
              <a:t>(templateapp3/urls.py</a:t>
            </a:r>
            <a:r>
              <a:rPr lang="en-US" sz="2400" b="1" u="sng" dirty="0" smtClean="0">
                <a:solidFill>
                  <a:srgbClr val="7030A0"/>
                </a:solidFill>
              </a:rPr>
              <a:t>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</a:rPr>
              <a:t>views.homePageView</a:t>
            </a:r>
            <a:r>
              <a:rPr lang="en-IN" sz="2000" b="1" dirty="0" smtClean="0">
                <a:solidFill>
                  <a:srgbClr val="002060"/>
                </a:solidFill>
              </a:rPr>
              <a:t>, name ='index'),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for tag</a:t>
            </a:r>
          </a:p>
          <a:p>
            <a:r>
              <a:rPr lang="en-IN" sz="2400" dirty="0" smtClean="0"/>
              <a:t>A for tag allows us to use to loop through a sequence. We can use for tag to iterate over the contents of </a:t>
            </a:r>
            <a:r>
              <a:rPr lang="en-IN" sz="2400" b="1" dirty="0" smtClean="0">
                <a:solidFill>
                  <a:srgbClr val="002060"/>
                </a:solidFill>
              </a:rPr>
              <a:t>list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2060"/>
                </a:solidFill>
              </a:rPr>
              <a:t>tuples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dictionary</a:t>
            </a:r>
            <a:r>
              <a:rPr lang="en-IN" sz="2400" dirty="0" smtClean="0"/>
              <a:t> etc. 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&lt;p&gt;The value of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is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r>
              <a:rPr lang="en-IN" sz="2400" dirty="0" smtClean="0"/>
              <a:t>When the loop begins the </a:t>
            </a:r>
            <a:r>
              <a:rPr lang="en-IN" sz="2400" b="1" dirty="0" smtClean="0">
                <a:solidFill>
                  <a:srgbClr val="7030A0"/>
                </a:solidFill>
              </a:rPr>
              <a:t>first value </a:t>
            </a:r>
            <a:r>
              <a:rPr lang="en-IN" sz="2400" dirty="0" smtClean="0"/>
              <a:t>from the 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dirty="0" smtClean="0"/>
              <a:t> is assigned to the variable 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dirty="0" smtClean="0"/>
              <a:t>. Then the template engine will render everything between </a:t>
            </a:r>
            <a:r>
              <a:rPr lang="en-IN" sz="2400" b="1" dirty="0" smtClean="0">
                <a:solidFill>
                  <a:srgbClr val="C00000"/>
                </a:solidFill>
              </a:rPr>
              <a:t>{% for %}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  <a:r>
              <a:rPr lang="en-IN" sz="2400" dirty="0" smtClean="0"/>
              <a:t>. This process keeps repeating until there are no more elements left to iterate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dirty="0" smtClean="0"/>
              <a:t>.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we know whenever a request arrives it first hits the main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file , that is , the file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in the directory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templateproject3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we must configure this file also so that it simply redirects the request to our </a:t>
            </a:r>
            <a:r>
              <a:rPr lang="en-US" sz="2400" b="1" dirty="0" smtClean="0">
                <a:solidFill>
                  <a:srgbClr val="C00000"/>
                </a:solidFill>
              </a:rPr>
              <a:t>templateapp3’s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urls.py</a:t>
            </a:r>
            <a:r>
              <a:rPr lang="en-US" sz="2400" dirty="0" smtClean="0"/>
              <a:t> file whenever a request arrives</a:t>
            </a: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templateproject3</a:t>
            </a:r>
            <a:r>
              <a:rPr lang="en-IN" sz="2400" dirty="0" smtClean="0"/>
              <a:t> 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(templateproject3/urls.py)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</a:rPr>
              <a:t>include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path('',include('templateapp3.urls')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  <a:br>
              <a:rPr lang="en-IN" sz="2000" b="1" dirty="0" smtClean="0">
                <a:solidFill>
                  <a:srgbClr val="002060"/>
                </a:solidFill>
              </a:rPr>
            </a:b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b="1" dirty="0" smtClean="0">
                <a:solidFill>
                  <a:srgbClr val="C00000"/>
                </a:solidFill>
              </a:rPr>
              <a:t>templateapp2</a:t>
            </a:r>
            <a:r>
              <a:rPr lang="en-IN" sz="1900" dirty="0" smtClean="0"/>
              <a:t> , go to the folder </a:t>
            </a:r>
            <a:r>
              <a:rPr lang="en-IN" sz="1900" b="1" dirty="0" smtClean="0">
                <a:solidFill>
                  <a:srgbClr val="C00000"/>
                </a:solidFill>
              </a:rPr>
              <a:t>templateproject3</a:t>
            </a:r>
            <a:r>
              <a:rPr lang="en-IN" sz="1900" dirty="0" smtClean="0"/>
              <a:t> 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templateproject3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r>
              <a:rPr lang="en-IN" sz="1900" dirty="0" smtClean="0"/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</a:rPr>
              <a:t>default port 8000</a:t>
            </a:r>
            <a:r>
              <a:rPr lang="en-IN" sz="1900" dirty="0" smtClean="0"/>
              <a:t>,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86190"/>
            <a:ext cx="8858312" cy="2882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</a:t>
            </a:r>
            <a:r>
              <a:rPr lang="en-IN" sz="2000" dirty="0" smtClean="0"/>
              <a:t> URL in the terminal output window to open default browser to that address. Now we should see the employee data  as a template based </a:t>
            </a:r>
            <a:r>
              <a:rPr lang="en-IN" sz="2000" b="1" dirty="0" smtClean="0">
                <a:solidFill>
                  <a:srgbClr val="0070C0"/>
                </a:solidFill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1" y="2643183"/>
            <a:ext cx="8882004" cy="404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Your previous template page is showing the title “Template Tags Demo” . Modify the app in such a way that if a </a:t>
            </a:r>
            <a:r>
              <a:rPr lang="en-US" sz="2400" b="1" dirty="0" smtClean="0">
                <a:solidFill>
                  <a:srgbClr val="C00000"/>
                </a:solidFill>
              </a:rPr>
              <a:t>title</a:t>
            </a:r>
            <a:r>
              <a:rPr lang="en-US" sz="2400" b="1" dirty="0" smtClean="0"/>
              <a:t> variable is passed from the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b="1" dirty="0" smtClean="0"/>
              <a:t> , then the </a:t>
            </a:r>
            <a:r>
              <a:rPr lang="en-US" sz="2400" b="1" dirty="0" smtClean="0">
                <a:solidFill>
                  <a:srgbClr val="C00000"/>
                </a:solidFill>
              </a:rPr>
              <a:t>page </a:t>
            </a:r>
            <a:r>
              <a:rPr lang="en-US" sz="2400" b="1" dirty="0" smtClean="0"/>
              <a:t>shows it as the </a:t>
            </a:r>
            <a:r>
              <a:rPr lang="en-US" sz="2400" b="1" dirty="0" smtClean="0">
                <a:solidFill>
                  <a:srgbClr val="C00000"/>
                </a:solidFill>
              </a:rPr>
              <a:t>title</a:t>
            </a:r>
            <a:r>
              <a:rPr lang="en-US" sz="2400" b="1" dirty="0" smtClean="0"/>
              <a:t> otherwise it should display the title “Template Tags Demo” </a:t>
            </a:r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Everything will remain same except 2 changes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We will have to update the view so that it now sends a </a:t>
            </a:r>
            <a:r>
              <a:rPr lang="en-US" sz="1900" b="1" dirty="0" smtClean="0">
                <a:solidFill>
                  <a:srgbClr val="C00000"/>
                </a:solidFill>
              </a:rPr>
              <a:t>key</a:t>
            </a:r>
            <a:r>
              <a:rPr lang="en-US" sz="1900" dirty="0" smtClean="0"/>
              <a:t> called </a:t>
            </a:r>
            <a:r>
              <a:rPr lang="en-US" sz="1900" b="1" dirty="0" smtClean="0">
                <a:solidFill>
                  <a:srgbClr val="C00000"/>
                </a:solidFill>
              </a:rPr>
              <a:t>title</a:t>
            </a:r>
            <a:r>
              <a:rPr lang="en-US" sz="1900" dirty="0" smtClean="0"/>
              <a:t>  in the </a:t>
            </a:r>
            <a:r>
              <a:rPr lang="en-US" sz="1900" b="1" dirty="0" smtClean="0">
                <a:solidFill>
                  <a:srgbClr val="C00000"/>
                </a:solidFill>
              </a:rPr>
              <a:t>context</a:t>
            </a:r>
            <a:r>
              <a:rPr lang="en-US" sz="1900" dirty="0" smtClean="0"/>
              <a:t> with the value “</a:t>
            </a:r>
            <a:r>
              <a:rPr lang="en-US" sz="1900" b="1" dirty="0" smtClean="0">
                <a:solidFill>
                  <a:srgbClr val="7030A0"/>
                </a:solidFill>
              </a:rPr>
              <a:t>Staff Details” </a:t>
            </a:r>
            <a:r>
              <a:rPr lang="en-US" sz="1900" b="1" dirty="0" smtClean="0">
                <a:solidFill>
                  <a:srgbClr val="C00000"/>
                </a:solidFill>
              </a:rPr>
              <a:t>.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 the </a:t>
            </a:r>
            <a:r>
              <a:rPr lang="en-US" sz="1900" b="1" dirty="0" smtClean="0">
                <a:solidFill>
                  <a:srgbClr val="C00000"/>
                </a:solidFill>
              </a:rPr>
              <a:t>HTML file </a:t>
            </a:r>
            <a:r>
              <a:rPr lang="en-US" sz="1900" dirty="0" smtClean="0"/>
              <a:t>we will have to use </a:t>
            </a:r>
            <a:r>
              <a:rPr lang="en-US" sz="1900" b="1" dirty="0" smtClean="0">
                <a:solidFill>
                  <a:srgbClr val="C00000"/>
                </a:solidFill>
              </a:rPr>
              <a:t>{{% if %}} </a:t>
            </a:r>
            <a:r>
              <a:rPr lang="en-US" sz="1900" dirty="0" smtClean="0"/>
              <a:t>tag to check whether the key </a:t>
            </a:r>
            <a:r>
              <a:rPr lang="en-US" sz="1900" b="1" dirty="0" smtClean="0">
                <a:solidFill>
                  <a:srgbClr val="C00000"/>
                </a:solidFill>
              </a:rPr>
              <a:t>title</a:t>
            </a:r>
            <a:r>
              <a:rPr lang="en-US" sz="1900" dirty="0" smtClean="0"/>
              <a:t> exists or not . If it exists then we should display it’s value in the </a:t>
            </a:r>
            <a:r>
              <a:rPr lang="en-US" sz="1900" b="1" dirty="0" smtClean="0">
                <a:solidFill>
                  <a:srgbClr val="7030A0"/>
                </a:solidFill>
              </a:rPr>
              <a:t>title tag </a:t>
            </a:r>
            <a:r>
              <a:rPr lang="en-US" sz="1900" dirty="0" smtClean="0"/>
              <a:t>otherwise we should display the message </a:t>
            </a:r>
            <a:r>
              <a:rPr lang="en-US" sz="1900" b="1" dirty="0" smtClean="0">
                <a:solidFill>
                  <a:srgbClr val="7030A0"/>
                </a:solidFill>
              </a:rPr>
              <a:t>“Template Tags Demo”</a:t>
            </a: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 (</a:t>
            </a:r>
            <a:r>
              <a:rPr lang="en-US" sz="2800" b="1" dirty="0" smtClean="0">
                <a:solidFill>
                  <a:srgbClr val="C00000"/>
                </a:solidFill>
              </a:rPr>
              <a:t>views.py</a:t>
            </a:r>
            <a:r>
              <a:rPr lang="en-US" sz="2800" b="1" dirty="0" smtClean="0"/>
              <a:t>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....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….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def </a:t>
            </a:r>
            <a:r>
              <a:rPr lang="en-IN" sz="20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000" b="1" dirty="0" smtClean="0">
                <a:solidFill>
                  <a:srgbClr val="002060"/>
                </a:solidFill>
              </a:rPr>
              <a:t>(request):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context={'</a:t>
            </a:r>
            <a:r>
              <a:rPr lang="en-IN" sz="1800" b="1" dirty="0" err="1" smtClean="0">
                <a:solidFill>
                  <a:srgbClr val="002060"/>
                </a:solidFill>
              </a:rPr>
              <a:t>records':emp_recs,</a:t>
            </a:r>
            <a:r>
              <a:rPr lang="en-IN" sz="1800" b="1" dirty="0" err="1" smtClean="0">
                <a:solidFill>
                  <a:srgbClr val="C00000"/>
                </a:solidFill>
              </a:rPr>
              <a:t>'title':'Staff</a:t>
            </a:r>
            <a:r>
              <a:rPr lang="en-IN" sz="1800" b="1" dirty="0" smtClean="0">
                <a:solidFill>
                  <a:srgbClr val="C00000"/>
                </a:solidFill>
              </a:rPr>
              <a:t> Details'</a:t>
            </a:r>
            <a:r>
              <a:rPr lang="en-IN" sz="18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return render(request,"templateapp3/</a:t>
            </a:r>
            <a:r>
              <a:rPr lang="en-IN" sz="1800" b="1" dirty="0" err="1" smtClean="0">
                <a:solidFill>
                  <a:srgbClr val="002060"/>
                </a:solidFill>
              </a:rPr>
              <a:t>showempdetails.html",context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 lvl="1" fontAlgn="base"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Solution(</a:t>
            </a:r>
            <a:r>
              <a:rPr lang="en-US" sz="2800" b="1" dirty="0" smtClean="0">
                <a:solidFill>
                  <a:srgbClr val="C00000"/>
                </a:solidFill>
              </a:rPr>
              <a:t>showempdetails.html</a:t>
            </a:r>
            <a:r>
              <a:rPr lang="en-US" sz="2800" b="1" dirty="0" smtClean="0"/>
              <a:t>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&lt;html </a:t>
            </a:r>
            <a:r>
              <a:rPr lang="en-IN" sz="1800" b="1" dirty="0" err="1" smtClean="0">
                <a:solidFill>
                  <a:srgbClr val="002060"/>
                </a:solidFill>
              </a:rPr>
              <a:t>lang</a:t>
            </a:r>
            <a:r>
              <a:rPr lang="en-IN" sz="1800" b="1" dirty="0" smtClean="0">
                <a:solidFill>
                  <a:srgbClr val="002060"/>
                </a:solidFill>
              </a:rPr>
              <a:t>="en"&gt;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&lt;meta </a:t>
            </a:r>
            <a:r>
              <a:rPr lang="en-IN" sz="1800" b="1" dirty="0" err="1" smtClean="0">
                <a:solidFill>
                  <a:srgbClr val="002060"/>
                </a:solidFill>
              </a:rPr>
              <a:t>charset</a:t>
            </a:r>
            <a:r>
              <a:rPr lang="en-IN" sz="1800" b="1" dirty="0" smtClean="0">
                <a:solidFill>
                  <a:srgbClr val="002060"/>
                </a:solidFill>
              </a:rPr>
              <a:t>="UTF-8"&gt;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&lt;meta http-equiv="X-UA-Compatible" content="</a:t>
            </a:r>
            <a:r>
              <a:rPr lang="en-IN" sz="1800" b="1" dirty="0" err="1" smtClean="0">
                <a:solidFill>
                  <a:srgbClr val="002060"/>
                </a:solidFill>
              </a:rPr>
              <a:t>ie</a:t>
            </a:r>
            <a:r>
              <a:rPr lang="en-IN" sz="1800" b="1" dirty="0" smtClean="0">
                <a:solidFill>
                  <a:srgbClr val="002060"/>
                </a:solidFill>
              </a:rPr>
              <a:t>=edge"&gt;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{%if title%}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&lt;title&gt;{{title}}&lt;/title&gt;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{%else%}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&lt;title&gt;Template Tags Demo&lt;/title&gt;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</a:t>
            </a:r>
            <a:r>
              <a:rPr lang="en-IN" sz="1800" b="1" dirty="0" err="1" smtClean="0">
                <a:solidFill>
                  <a:srgbClr val="C00000"/>
                </a:solidFill>
              </a:rPr>
              <a:t>endif</a:t>
            </a:r>
            <a:r>
              <a:rPr lang="en-IN" sz="1800" b="1" dirty="0" smtClean="0">
                <a:solidFill>
                  <a:srgbClr val="C00000"/>
                </a:solidFill>
              </a:rPr>
              <a:t>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....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….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&lt;/html&gt;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</a:t>
            </a:r>
            <a:r>
              <a:rPr lang="en-IN" sz="2000" dirty="0" smtClean="0"/>
              <a:t> URL in the terminal output window to open default browser to that address. Now we should see the title as </a:t>
            </a:r>
            <a:r>
              <a:rPr lang="en-IN" sz="2000" b="1" dirty="0" smtClean="0">
                <a:solidFill>
                  <a:srgbClr val="7030A0"/>
                </a:solidFill>
              </a:rPr>
              <a:t>Staff Details 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01" y="2500307"/>
            <a:ext cx="8882004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for tag in reverse</a:t>
            </a:r>
          </a:p>
          <a:p>
            <a:endParaRPr lang="en-IN" sz="2400" dirty="0" smtClean="0"/>
          </a:p>
          <a:p>
            <a:r>
              <a:rPr lang="en-IN" sz="2400" dirty="0" smtClean="0"/>
              <a:t>To print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in the reverse order add </a:t>
            </a:r>
            <a:r>
              <a:rPr lang="en-IN" sz="2400" b="1" dirty="0" smtClean="0">
                <a:solidFill>
                  <a:srgbClr val="C00000"/>
                </a:solidFill>
              </a:rPr>
              <a:t>reversed</a:t>
            </a:r>
            <a:r>
              <a:rPr lang="en-IN" sz="2400" dirty="0" smtClean="0"/>
              <a:t> keyword after </a:t>
            </a:r>
            <a:r>
              <a:rPr lang="en-IN" sz="2400" dirty="0" smtClean="0"/>
              <a:t>the name of </a:t>
            </a:r>
            <a:r>
              <a:rPr lang="en-IN" sz="2400" b="1" dirty="0" smtClean="0">
                <a:solidFill>
                  <a:srgbClr val="C00000"/>
                </a:solidFill>
              </a:rPr>
              <a:t>list </a:t>
            </a:r>
            <a:r>
              <a:rPr lang="en-IN" sz="2400" dirty="0" smtClean="0"/>
              <a:t>as follows.</a:t>
            </a:r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reversed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&lt;p&gt;The value of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is {{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u="sng" dirty="0" smtClean="0"/>
              <a:t>The for tag on dictionary</a:t>
            </a:r>
          </a:p>
          <a:p>
            <a:r>
              <a:rPr lang="en-IN" sz="2400" dirty="0" smtClean="0"/>
              <a:t>Similarly, we can access elements of a dictionary. Let’s say our </a:t>
            </a:r>
            <a:r>
              <a:rPr lang="en-IN" sz="2400" b="1" dirty="0" smtClean="0">
                <a:solidFill>
                  <a:srgbClr val="C00000"/>
                </a:solidFill>
              </a:rPr>
              <a:t>context</a:t>
            </a:r>
            <a:r>
              <a:rPr lang="en-IN" sz="2400" dirty="0" smtClean="0"/>
              <a:t> variable contains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named </a:t>
            </a:r>
            <a:r>
              <a:rPr lang="en-IN" sz="2400" b="1" dirty="0" smtClean="0">
                <a:solidFill>
                  <a:srgbClr val="C00000"/>
                </a:solidFill>
              </a:rPr>
              <a:t>dict</a:t>
            </a:r>
            <a:r>
              <a:rPr lang="en-IN" sz="2400" dirty="0" smtClean="0"/>
              <a:t>.</a:t>
            </a:r>
          </a:p>
          <a:p>
            <a:pPr fontAlgn="t">
              <a:buNone/>
            </a:pPr>
            <a:r>
              <a:rPr lang="en-IN" sz="2300" b="1" dirty="0" err="1" smtClean="0">
                <a:solidFill>
                  <a:srgbClr val="7030A0"/>
                </a:solidFill>
              </a:rPr>
              <a:t>dict</a:t>
            </a:r>
            <a:r>
              <a:rPr lang="en-IN" sz="2300" b="1" dirty="0" smtClean="0">
                <a:solidFill>
                  <a:srgbClr val="7030A0"/>
                </a:solidFill>
              </a:rPr>
              <a:t> = { '</a:t>
            </a:r>
            <a:r>
              <a:rPr lang="en-IN" sz="2300" b="1" dirty="0" err="1" smtClean="0">
                <a:solidFill>
                  <a:srgbClr val="7030A0"/>
                </a:solidFill>
              </a:rPr>
              <a:t>uno</a:t>
            </a:r>
            <a:r>
              <a:rPr lang="en-IN" sz="2300" b="1" dirty="0" smtClean="0">
                <a:solidFill>
                  <a:srgbClr val="7030A0"/>
                </a:solidFill>
              </a:rPr>
              <a:t>': 'one', 'dos': 'two', '</a:t>
            </a:r>
            <a:r>
              <a:rPr lang="en-IN" sz="2300" b="1" dirty="0" err="1" smtClean="0">
                <a:solidFill>
                  <a:srgbClr val="7030A0"/>
                </a:solidFill>
              </a:rPr>
              <a:t>tres</a:t>
            </a:r>
            <a:r>
              <a:rPr lang="en-IN" sz="2300" b="1" dirty="0" smtClean="0">
                <a:solidFill>
                  <a:srgbClr val="7030A0"/>
                </a:solidFill>
              </a:rPr>
              <a:t>': 'three', '</a:t>
            </a:r>
            <a:r>
              <a:rPr lang="en-IN" sz="2300" b="1" dirty="0" err="1" smtClean="0">
                <a:solidFill>
                  <a:srgbClr val="7030A0"/>
                </a:solidFill>
              </a:rPr>
              <a:t>cuatro</a:t>
            </a:r>
            <a:r>
              <a:rPr lang="en-IN" sz="2300" b="1" dirty="0" smtClean="0">
                <a:solidFill>
                  <a:srgbClr val="7030A0"/>
                </a:solidFill>
              </a:rPr>
              <a:t>': 'four' }</a:t>
            </a:r>
          </a:p>
          <a:p>
            <a:r>
              <a:rPr lang="en-IN" sz="2400" dirty="0" smtClean="0"/>
              <a:t>To access this dictionary inside the template use the following code: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smtClean="0">
                <a:solidFill>
                  <a:srgbClr val="7030A0"/>
                </a:solidFill>
              </a:rPr>
              <a:t>k, v in </a:t>
            </a:r>
            <a:r>
              <a:rPr lang="en-IN" sz="2400" b="1" dirty="0" err="1" smtClean="0">
                <a:solidFill>
                  <a:srgbClr val="7030A0"/>
                </a:solidFill>
              </a:rPr>
              <a:t>dict.items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&lt;p&gt;{{ k }} : {{ v }}&lt;/p&gt;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2000" b="1" u="sng" dirty="0" smtClean="0"/>
              <a:t>Output:</a:t>
            </a:r>
          </a:p>
          <a:p>
            <a:pPr fontAlgn="t">
              <a:buNone/>
            </a:pPr>
            <a:r>
              <a:rPr lang="en-IN" sz="1400" b="1" dirty="0" err="1" smtClean="0">
                <a:solidFill>
                  <a:srgbClr val="7030A0"/>
                </a:solidFill>
              </a:rPr>
              <a:t>uno</a:t>
            </a:r>
            <a:r>
              <a:rPr lang="en-IN" sz="1400" b="1" dirty="0" smtClean="0">
                <a:solidFill>
                  <a:srgbClr val="7030A0"/>
                </a:solidFill>
              </a:rPr>
              <a:t> </a:t>
            </a:r>
            <a:r>
              <a:rPr lang="en-IN" sz="1400" b="1" dirty="0" smtClean="0">
                <a:solidFill>
                  <a:srgbClr val="7030A0"/>
                </a:solidFill>
              </a:rPr>
              <a:t>: one</a:t>
            </a:r>
          </a:p>
          <a:p>
            <a:pPr fontAlgn="t"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dos </a:t>
            </a:r>
            <a:r>
              <a:rPr lang="en-IN" sz="1400" b="1" dirty="0" smtClean="0">
                <a:solidFill>
                  <a:srgbClr val="7030A0"/>
                </a:solidFill>
              </a:rPr>
              <a:t>: </a:t>
            </a:r>
            <a:r>
              <a:rPr lang="en-IN" sz="1400" b="1" dirty="0" smtClean="0">
                <a:solidFill>
                  <a:srgbClr val="7030A0"/>
                </a:solidFill>
              </a:rPr>
              <a:t>two</a:t>
            </a:r>
          </a:p>
          <a:p>
            <a:pPr fontAlgn="t">
              <a:buNone/>
            </a:pPr>
            <a:r>
              <a:rPr lang="en-IN" sz="1400" b="1" dirty="0" err="1" smtClean="0">
                <a:solidFill>
                  <a:srgbClr val="7030A0"/>
                </a:solidFill>
              </a:rPr>
              <a:t>tres</a:t>
            </a:r>
            <a:r>
              <a:rPr lang="en-IN" sz="1400" b="1" dirty="0" smtClean="0">
                <a:solidFill>
                  <a:srgbClr val="7030A0"/>
                </a:solidFill>
              </a:rPr>
              <a:t> : three</a:t>
            </a:r>
          </a:p>
          <a:p>
            <a:pPr fontAlgn="t">
              <a:buNone/>
            </a:pPr>
            <a:r>
              <a:rPr lang="en-IN" sz="1400" b="1" dirty="0" err="1" smtClean="0">
                <a:solidFill>
                  <a:srgbClr val="7030A0"/>
                </a:solidFill>
              </a:rPr>
              <a:t>cuatro</a:t>
            </a:r>
            <a:r>
              <a:rPr lang="en-IN" sz="1400" b="1" dirty="0" smtClean="0">
                <a:solidFill>
                  <a:srgbClr val="7030A0"/>
                </a:solidFill>
              </a:rPr>
              <a:t> </a:t>
            </a:r>
            <a:r>
              <a:rPr lang="en-IN" sz="1400" b="1" dirty="0" smtClean="0">
                <a:solidFill>
                  <a:srgbClr val="7030A0"/>
                </a:solidFill>
              </a:rPr>
              <a:t>: four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empty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for empty tag</a:t>
            </a:r>
          </a:p>
          <a:p>
            <a:r>
              <a:rPr lang="en-IN" sz="2400" dirty="0" smtClean="0"/>
              <a:t>Suppose we have a </a:t>
            </a:r>
            <a:r>
              <a:rPr lang="en-IN" sz="2400" b="1" dirty="0" smtClean="0">
                <a:solidFill>
                  <a:srgbClr val="C00000"/>
                </a:solidFill>
              </a:rPr>
              <a:t>context</a:t>
            </a:r>
            <a:r>
              <a:rPr lang="en-IN" sz="2400" dirty="0" smtClean="0"/>
              <a:t> variable called </a:t>
            </a:r>
            <a:r>
              <a:rPr lang="en-IN" sz="2400" b="1" dirty="0" err="1" smtClean="0">
                <a:solidFill>
                  <a:srgbClr val="C00000"/>
                </a:solidFill>
              </a:rPr>
              <a:t>post_list</a:t>
            </a:r>
            <a:r>
              <a:rPr lang="en-IN" sz="2400" dirty="0" smtClean="0"/>
              <a:t> which is a list of </a:t>
            </a:r>
            <a:r>
              <a:rPr lang="en-IN" sz="2400" b="1" dirty="0" smtClean="0">
                <a:solidFill>
                  <a:srgbClr val="C00000"/>
                </a:solidFill>
              </a:rPr>
              <a:t>post </a:t>
            </a:r>
            <a:r>
              <a:rPr lang="en-IN" sz="2400" dirty="0" smtClean="0"/>
              <a:t>objects having a data member called </a:t>
            </a:r>
            <a:r>
              <a:rPr lang="en-IN" sz="2400" b="1" dirty="0" smtClean="0">
                <a:solidFill>
                  <a:srgbClr val="C00000"/>
                </a:solidFill>
              </a:rPr>
              <a:t>title</a:t>
            </a:r>
            <a:r>
              <a:rPr lang="en-IN" sz="2400" dirty="0" smtClean="0"/>
              <a:t>. </a:t>
            </a:r>
            <a:r>
              <a:rPr lang="en-IN" sz="2400" dirty="0" smtClean="0"/>
              <a:t>Our job is to print a list of </a:t>
            </a:r>
            <a:r>
              <a:rPr lang="en-IN" sz="2400" b="1" dirty="0" smtClean="0">
                <a:solidFill>
                  <a:srgbClr val="7030A0"/>
                </a:solidFill>
              </a:rPr>
              <a:t>titles</a:t>
            </a:r>
            <a:r>
              <a:rPr lang="en-IN" sz="2400" dirty="0" smtClean="0"/>
              <a:t> all </a:t>
            </a:r>
            <a:r>
              <a:rPr lang="en-IN" sz="2400" dirty="0" smtClean="0"/>
              <a:t>blog </a:t>
            </a:r>
            <a:r>
              <a:rPr lang="en-IN" sz="2400" b="1" dirty="0" smtClean="0">
                <a:solidFill>
                  <a:srgbClr val="7030A0"/>
                </a:solidFill>
              </a:rPr>
              <a:t>posts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/>
              <a:t>Can you write the code ?</a:t>
            </a:r>
          </a:p>
          <a:p>
            <a:pPr fontAlgn="t">
              <a:buNone/>
            </a:pPr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for </a:t>
            </a:r>
            <a:r>
              <a:rPr lang="en-IN" sz="2400" b="1" dirty="0" smtClean="0">
                <a:solidFill>
                  <a:srgbClr val="7030A0"/>
                </a:solidFill>
              </a:rPr>
              <a:t>post in </a:t>
            </a:r>
            <a:r>
              <a:rPr lang="en-IN" sz="24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</a:rPr>
              <a:t>&lt;h2&gt;{{ </a:t>
            </a:r>
            <a:r>
              <a:rPr lang="en-IN" sz="2400" b="1" dirty="0" err="1" smtClean="0">
                <a:solidFill>
                  <a:srgbClr val="002060"/>
                </a:solidFill>
              </a:rPr>
              <a:t>post.title</a:t>
            </a:r>
            <a:r>
              <a:rPr lang="en-IN" sz="2400" b="1" dirty="0" smtClean="0">
                <a:solidFill>
                  <a:srgbClr val="002060"/>
                </a:solidFill>
              </a:rPr>
              <a:t> }}&lt;/h2&gt;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</a:t>
            </a:r>
            <a:r>
              <a:rPr lang="en-IN" sz="2400" b="1" dirty="0" err="1" smtClean="0">
                <a:solidFill>
                  <a:srgbClr val="C00000"/>
                </a:solidFill>
              </a:rPr>
              <a:t>endfor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US" sz="2000" b="1" dirty="0" smtClean="0"/>
              <a:t>Can you figure out the problem with the above code ?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empty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for empty tag</a:t>
            </a:r>
          </a:p>
          <a:p>
            <a:r>
              <a:rPr lang="en-IN" sz="2400" dirty="0" smtClean="0"/>
              <a:t>The problem is that we haven’t checked whether any blog posts exists or not. </a:t>
            </a:r>
          </a:p>
          <a:p>
            <a:r>
              <a:rPr lang="en-IN" sz="2400" b="1" dirty="0" smtClean="0"/>
              <a:t>Can you provide a solution ?</a:t>
            </a:r>
          </a:p>
          <a:p>
            <a:pPr fontAlgn="t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if </a:t>
            </a:r>
            <a:r>
              <a:rPr lang="en-IN" sz="22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22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  	{% for </a:t>
            </a:r>
            <a:r>
              <a:rPr lang="en-IN" sz="2200" b="1" dirty="0" smtClean="0">
                <a:solidFill>
                  <a:srgbClr val="7030A0"/>
                </a:solidFill>
              </a:rPr>
              <a:t>post in </a:t>
            </a:r>
            <a:r>
              <a:rPr lang="en-IN" sz="22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  <a:r>
              <a:rPr lang="en-IN" sz="2200" b="1" dirty="0" smtClean="0">
                <a:solidFill>
                  <a:srgbClr val="C00000"/>
                </a:solidFill>
              </a:rPr>
              <a:t>%}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        		</a:t>
            </a:r>
            <a:r>
              <a:rPr lang="en-IN" sz="2200" b="1" dirty="0" smtClean="0">
                <a:solidFill>
                  <a:srgbClr val="002060"/>
                </a:solidFill>
              </a:rPr>
              <a:t>&lt;h2&gt;{{ </a:t>
            </a:r>
            <a:r>
              <a:rPr lang="en-IN" sz="2200" b="1" dirty="0" err="1" smtClean="0">
                <a:solidFill>
                  <a:srgbClr val="002060"/>
                </a:solidFill>
              </a:rPr>
              <a:t>post.title</a:t>
            </a:r>
            <a:r>
              <a:rPr lang="en-IN" sz="2200" b="1" dirty="0" smtClean="0">
                <a:solidFill>
                  <a:srgbClr val="002060"/>
                </a:solidFill>
              </a:rPr>
              <a:t> }}&lt;/h2&gt;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    	{% </a:t>
            </a:r>
            <a:r>
              <a:rPr lang="en-IN" sz="2200" b="1" dirty="0" err="1" smtClean="0">
                <a:solidFill>
                  <a:srgbClr val="C00000"/>
                </a:solidFill>
              </a:rPr>
              <a:t>endfor</a:t>
            </a:r>
            <a:r>
              <a:rPr lang="en-IN" sz="22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else %}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    No post published yet.</a:t>
            </a:r>
          </a:p>
          <a:p>
            <a:pPr fontAlgn="t"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</a:t>
            </a:r>
            <a:r>
              <a:rPr lang="en-IN" sz="2200" b="1" dirty="0" err="1" smtClean="0">
                <a:solidFill>
                  <a:srgbClr val="C00000"/>
                </a:solidFill>
              </a:rPr>
              <a:t>endif</a:t>
            </a:r>
            <a:r>
              <a:rPr lang="en-IN" sz="22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empty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Alternate Solution </a:t>
            </a:r>
            <a:r>
              <a:rPr lang="en-IN" sz="2400" b="1" u="sng" dirty="0" smtClean="0"/>
              <a:t>:The for empty tag</a:t>
            </a:r>
          </a:p>
          <a:p>
            <a:r>
              <a:rPr lang="en-IN" sz="2400" dirty="0" smtClean="0"/>
              <a:t>This kind of pattern is so common that </a:t>
            </a:r>
            <a:r>
              <a:rPr lang="en-IN" sz="2400" dirty="0" err="1" smtClean="0"/>
              <a:t>Django</a:t>
            </a:r>
            <a:r>
              <a:rPr lang="en-IN" sz="2400" dirty="0" smtClean="0"/>
              <a:t> provides a nice shortcut to it. 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 tag can take an additional </a:t>
            </a:r>
            <a:r>
              <a:rPr lang="en-IN" sz="2400" b="1" dirty="0" smtClean="0">
                <a:solidFill>
                  <a:srgbClr val="C00000"/>
                </a:solidFill>
              </a:rPr>
              <a:t>{% empty %}</a:t>
            </a:r>
            <a:r>
              <a:rPr lang="en-IN" sz="2400" dirty="0" smtClean="0"/>
              <a:t> tag. This tag let you define what to output in the case if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. 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for </a:t>
            </a:r>
            <a:r>
              <a:rPr lang="en-IN" sz="2200" b="1" dirty="0" smtClean="0">
                <a:solidFill>
                  <a:srgbClr val="7030A0"/>
                </a:solidFill>
              </a:rPr>
              <a:t>post in </a:t>
            </a:r>
            <a:r>
              <a:rPr lang="en-IN" sz="2200" b="1" dirty="0" err="1" smtClean="0">
                <a:solidFill>
                  <a:srgbClr val="7030A0"/>
                </a:solidFill>
              </a:rPr>
              <a:t>post_list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  <a:r>
              <a:rPr lang="en-IN" sz="2200" b="1" dirty="0" smtClean="0">
                <a:solidFill>
                  <a:srgbClr val="C00000"/>
                </a:solidFill>
              </a:rPr>
              <a:t>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    </a:t>
            </a:r>
            <a:r>
              <a:rPr lang="en-IN" sz="2200" b="1" dirty="0" smtClean="0">
                <a:solidFill>
                  <a:srgbClr val="002060"/>
                </a:solidFill>
              </a:rPr>
              <a:t>&lt;h2&gt;{{ </a:t>
            </a:r>
            <a:r>
              <a:rPr lang="en-IN" sz="2200" b="1" dirty="0" err="1" smtClean="0">
                <a:solidFill>
                  <a:srgbClr val="002060"/>
                </a:solidFill>
              </a:rPr>
              <a:t>post.title</a:t>
            </a:r>
            <a:r>
              <a:rPr lang="en-IN" sz="2200" b="1" dirty="0" smtClean="0">
                <a:solidFill>
                  <a:srgbClr val="002060"/>
                </a:solidFill>
              </a:rPr>
              <a:t> }}&lt;/h2&gt;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empty %}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    No post published yet.        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{% </a:t>
            </a:r>
            <a:r>
              <a:rPr lang="en-IN" sz="2200" b="1" dirty="0" err="1" smtClean="0">
                <a:solidFill>
                  <a:srgbClr val="C00000"/>
                </a:solidFill>
              </a:rPr>
              <a:t>endfor</a:t>
            </a:r>
            <a:r>
              <a:rPr lang="en-IN" sz="2200" b="1" dirty="0" smtClean="0">
                <a:solidFill>
                  <a:srgbClr val="C00000"/>
                </a:solidFill>
              </a:rPr>
              <a:t> %}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Tag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for tag variable</a:t>
            </a:r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 tag provides a special variable called </a:t>
            </a:r>
            <a:r>
              <a:rPr lang="en-IN" sz="2400" b="1" dirty="0" err="1" smtClean="0">
                <a:solidFill>
                  <a:srgbClr val="C00000"/>
                </a:solidFill>
              </a:rPr>
              <a:t>forloop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err="1" smtClean="0">
                <a:solidFill>
                  <a:srgbClr val="C00000"/>
                </a:solidFill>
              </a:rPr>
              <a:t>forloop</a:t>
            </a:r>
            <a:r>
              <a:rPr lang="en-IN" sz="2400" dirty="0" smtClean="0"/>
              <a:t> variable has few attributes that we can use to track the progress of the loop.. 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5087</TotalTime>
  <Words>1312</Words>
  <Application>Microsoft Office PowerPoint</Application>
  <PresentationFormat>On-screen Show (4:3)</PresentationFormat>
  <Paragraphs>351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The for Tag</vt:lpstr>
      <vt:lpstr>The for Tag</vt:lpstr>
      <vt:lpstr>The for Tag</vt:lpstr>
      <vt:lpstr>The for empty Tag</vt:lpstr>
      <vt:lpstr>The for empty Tag</vt:lpstr>
      <vt:lpstr>The for empty Tag</vt:lpstr>
      <vt:lpstr>The for Tag Variables</vt:lpstr>
      <vt:lpstr>The for Tag Variables</vt:lpstr>
      <vt:lpstr>The for Tag Variables</vt:lpstr>
      <vt:lpstr>The for Tag Variables</vt:lpstr>
      <vt:lpstr>The for Tag Variables</vt:lpstr>
      <vt:lpstr>The for Tag Variables</vt:lpstr>
      <vt:lpstr>The for Tag Variables</vt:lpstr>
      <vt:lpstr>Exercise</vt:lpstr>
      <vt:lpstr>Exercise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Exercise</vt:lpstr>
      <vt:lpstr>Solution</vt:lpstr>
      <vt:lpstr>Solution (views.py)</vt:lpstr>
      <vt:lpstr>Solution(showempdetails.html)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447</cp:revision>
  <dcterms:created xsi:type="dcterms:W3CDTF">2015-12-21T13:46:48Z</dcterms:created>
  <dcterms:modified xsi:type="dcterms:W3CDTF">2019-04-27T05:04:42Z</dcterms:modified>
</cp:coreProperties>
</file>