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98" r:id="rId4"/>
    <p:sldId id="617" r:id="rId5"/>
    <p:sldId id="618" r:id="rId6"/>
    <p:sldId id="619" r:id="rId7"/>
    <p:sldId id="620" r:id="rId8"/>
    <p:sldId id="600" r:id="rId9"/>
    <p:sldId id="621" r:id="rId10"/>
    <p:sldId id="622" r:id="rId11"/>
    <p:sldId id="601" r:id="rId12"/>
    <p:sldId id="623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djangoscreen36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21769" cy="52864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After all the previous activities are over , now create an HTML file called </a:t>
            </a:r>
            <a:r>
              <a:rPr lang="en-IN" sz="2300" b="1" dirty="0" smtClean="0">
                <a:solidFill>
                  <a:srgbClr val="7030A0"/>
                </a:solidFill>
              </a:rPr>
              <a:t>nav.html</a:t>
            </a:r>
            <a:r>
              <a:rPr lang="en-IN" sz="2300" dirty="0" smtClean="0"/>
              <a:t> for the </a:t>
            </a:r>
            <a:r>
              <a:rPr lang="en-IN" sz="2300" b="1" dirty="0" smtClean="0">
                <a:solidFill>
                  <a:srgbClr val="7030A0"/>
                </a:solidFill>
              </a:rPr>
              <a:t>templateapp4</a:t>
            </a:r>
            <a:r>
              <a:rPr lang="en-IN" sz="2300" dirty="0" smtClean="0"/>
              <a:t> app in the directory </a:t>
            </a:r>
            <a:r>
              <a:rPr lang="en-IN" sz="2300" b="1" i="1" dirty="0" smtClean="0">
                <a:solidFill>
                  <a:srgbClr val="C00000"/>
                </a:solidFill>
              </a:rPr>
              <a:t>templateproject4/templates/templateapp4</a:t>
            </a:r>
            <a:r>
              <a:rPr lang="en-IN" sz="2300" dirty="0" smtClean="0"/>
              <a:t> and add the following code to it:</a:t>
            </a:r>
          </a:p>
          <a:p>
            <a:pPr>
              <a:buNone/>
            </a:pPr>
            <a:endParaRPr lang="en-IN" sz="2400" i="1" dirty="0" smtClean="0"/>
          </a:p>
          <a:p>
            <a:pPr>
              <a:buNone/>
            </a:pPr>
            <a:r>
              <a:rPr lang="en-IN" sz="2000" b="1" i="1" u="sng" dirty="0" smtClean="0">
                <a:solidFill>
                  <a:srgbClr val="7030A0"/>
                </a:solidFill>
              </a:rPr>
              <a:t>templateproject4/templates/templateapp4/nav.html</a:t>
            </a:r>
            <a:endParaRPr lang="en-IN" sz="2000" b="1" u="sng" dirty="0" smtClean="0">
              <a:solidFill>
                <a:srgbClr val="7030A0"/>
              </a:solidFill>
            </a:endParaRP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nav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="#"&gt;Home&lt;/a&gt;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="#"&gt;Courses&lt;/a&gt;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="#"&gt;Contact&lt;/a&gt;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&lt;a 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 smtClean="0">
                <a:solidFill>
                  <a:srgbClr val="C00000"/>
                </a:solidFill>
              </a:rPr>
              <a:t>="#"&gt;Career&lt;/a&gt;</a:t>
            </a:r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&lt;/</a:t>
            </a:r>
            <a:r>
              <a:rPr lang="en-IN" sz="2400" b="1" dirty="0" err="1" smtClean="0">
                <a:solidFill>
                  <a:srgbClr val="C00000"/>
                </a:solidFill>
              </a:rPr>
              <a:t>nav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Now create another page called </a:t>
            </a:r>
            <a:r>
              <a:rPr lang="en-IN" sz="2200" b="1" dirty="0" smtClean="0">
                <a:solidFill>
                  <a:srgbClr val="7030A0"/>
                </a:solidFill>
              </a:rPr>
              <a:t>showdatetime.html</a:t>
            </a:r>
            <a:r>
              <a:rPr lang="en-IN" sz="2200" dirty="0" smtClean="0"/>
              <a:t> in the </a:t>
            </a:r>
            <a:r>
              <a:rPr lang="en-IN" sz="2200" b="1" dirty="0" smtClean="0">
                <a:solidFill>
                  <a:srgbClr val="7030A0"/>
                </a:solidFill>
              </a:rPr>
              <a:t>templates/templateapp4</a:t>
            </a:r>
            <a:r>
              <a:rPr lang="en-IN" sz="2200" dirty="0" smtClean="0"/>
              <a:t> folder which displays date and time received from the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 file</a:t>
            </a:r>
          </a:p>
          <a:p>
            <a:endParaRPr lang="en-US" sz="2200" dirty="0" smtClean="0"/>
          </a:p>
          <a:p>
            <a:r>
              <a:rPr lang="en-US" sz="2200" dirty="0" smtClean="0"/>
              <a:t>This page should first </a:t>
            </a:r>
            <a:r>
              <a:rPr lang="en-US" sz="2200" b="1" dirty="0" smtClean="0">
                <a:solidFill>
                  <a:srgbClr val="0070C0"/>
                </a:solidFill>
              </a:rPr>
              <a:t>check</a:t>
            </a:r>
            <a:r>
              <a:rPr lang="en-US" sz="2200" dirty="0" smtClean="0"/>
              <a:t> whether </a:t>
            </a:r>
            <a:r>
              <a:rPr lang="en-US" sz="2200" b="1" dirty="0" smtClean="0">
                <a:solidFill>
                  <a:srgbClr val="C00000"/>
                </a:solidFill>
              </a:rPr>
              <a:t>date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time</a:t>
            </a:r>
            <a:r>
              <a:rPr lang="en-US" sz="2200" dirty="0" smtClean="0"/>
              <a:t> has been sent or not . Assume that the </a:t>
            </a:r>
            <a:r>
              <a:rPr lang="en-US" sz="2200" b="1" dirty="0" smtClean="0">
                <a:solidFill>
                  <a:srgbClr val="0070C0"/>
                </a:solidFill>
              </a:rPr>
              <a:t>variable</a:t>
            </a:r>
            <a:r>
              <a:rPr lang="en-US" sz="2200" dirty="0" smtClean="0"/>
              <a:t> containing </a:t>
            </a:r>
            <a:r>
              <a:rPr lang="en-US" sz="2200" b="1" dirty="0" smtClean="0">
                <a:solidFill>
                  <a:srgbClr val="C00000"/>
                </a:solidFill>
              </a:rPr>
              <a:t>date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C00000"/>
                </a:solidFill>
              </a:rPr>
              <a:t>time </a:t>
            </a:r>
            <a:r>
              <a:rPr lang="en-US" sz="2200" dirty="0" smtClean="0"/>
              <a:t>info will be called </a:t>
            </a:r>
            <a:r>
              <a:rPr lang="en-US" sz="2200" b="1" dirty="0" smtClean="0">
                <a:solidFill>
                  <a:srgbClr val="C00000"/>
                </a:solidFill>
              </a:rPr>
              <a:t>now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If it is sent , then it should display it otherwise it displays the message </a:t>
            </a:r>
            <a:r>
              <a:rPr lang="en-US" sz="2200" b="1" dirty="0" smtClean="0">
                <a:solidFill>
                  <a:srgbClr val="0070C0"/>
                </a:solidFill>
              </a:rPr>
              <a:t>date time not found!</a:t>
            </a:r>
          </a:p>
          <a:p>
            <a:endParaRPr lang="en-US" sz="2200" dirty="0" smtClean="0"/>
          </a:p>
          <a:p>
            <a:r>
              <a:rPr lang="en-US" sz="2200" dirty="0" smtClean="0"/>
              <a:t>Try writing the code for it and check it with the code in next slide.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 </a:t>
            </a:r>
            <a:r>
              <a:rPr lang="en-IN" sz="1800" b="1" dirty="0" err="1" smtClean="0">
                <a:solidFill>
                  <a:srgbClr val="C00000"/>
                </a:solidFill>
              </a:rPr>
              <a:t>lang</a:t>
            </a:r>
            <a:r>
              <a:rPr lang="en-IN" sz="18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&lt;meta </a:t>
            </a:r>
            <a:r>
              <a:rPr lang="en-IN" sz="1800" b="1" dirty="0" err="1" smtClean="0">
                <a:solidFill>
                  <a:srgbClr val="C00000"/>
                </a:solidFill>
              </a:rPr>
              <a:t>charset</a:t>
            </a:r>
            <a:r>
              <a:rPr lang="en-IN" sz="1800" b="1" dirty="0" smtClean="0">
                <a:solidFill>
                  <a:srgbClr val="C00000"/>
                </a:solidFill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&lt;title&gt;Include Tag Demo&lt;/title&gt;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if now %}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&lt;p&gt;Current date and time is {{ now }}&lt;/p&gt;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else %}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&lt;p&gt;Date And Time Not </a:t>
            </a:r>
            <a:r>
              <a:rPr lang="en-IN" sz="1800" b="1" dirty="0" smtClean="0">
                <a:solidFill>
                  <a:srgbClr val="C00000"/>
                </a:solidFill>
              </a:rPr>
              <a:t>Found</a:t>
            </a:r>
            <a:r>
              <a:rPr lang="en-IN" sz="1800" b="1" dirty="0" smtClean="0">
                <a:solidFill>
                  <a:srgbClr val="C00000"/>
                </a:solidFill>
              </a:rPr>
              <a:t>!!&lt;/p&gt;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</a:t>
            </a:r>
            <a:r>
              <a:rPr lang="en-IN" sz="1800" b="1" dirty="0" err="1" smtClean="0">
                <a:solidFill>
                  <a:srgbClr val="C00000"/>
                </a:solidFill>
              </a:rPr>
              <a:t>endif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  <a:endParaRPr lang="en-US" sz="18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200" dirty="0" smtClean="0"/>
              <a:t>Now suppose we also want to include contents of </a:t>
            </a:r>
            <a:r>
              <a:rPr lang="en-IN" sz="2200" b="1" dirty="0" smtClean="0">
                <a:solidFill>
                  <a:srgbClr val="7030A0"/>
                </a:solidFill>
              </a:rPr>
              <a:t>nav.html</a:t>
            </a:r>
            <a:r>
              <a:rPr lang="en-IN" sz="2200" dirty="0" smtClean="0"/>
              <a:t> in the </a:t>
            </a:r>
            <a:r>
              <a:rPr lang="en-IN" sz="2200" b="1" dirty="0" smtClean="0">
                <a:solidFill>
                  <a:srgbClr val="7030A0"/>
                </a:solidFill>
              </a:rPr>
              <a:t>showdatetime.html</a:t>
            </a:r>
            <a:r>
              <a:rPr lang="en-IN" sz="2200" dirty="0" smtClean="0"/>
              <a:t> page so that it also displays a navigation bar.</a:t>
            </a:r>
          </a:p>
          <a:p>
            <a:r>
              <a:rPr lang="en-US" sz="2200" dirty="0" smtClean="0"/>
              <a:t>To do this we will have to use </a:t>
            </a:r>
            <a:r>
              <a:rPr lang="en-US" sz="2200" b="1" dirty="0" smtClean="0">
                <a:solidFill>
                  <a:srgbClr val="C00000"/>
                </a:solidFill>
              </a:rPr>
              <a:t>include</a:t>
            </a:r>
            <a:r>
              <a:rPr lang="en-US" sz="2200" dirty="0" smtClean="0"/>
              <a:t> tag in the </a:t>
            </a:r>
            <a:r>
              <a:rPr lang="en-US" sz="2200" b="1" dirty="0" smtClean="0">
                <a:solidFill>
                  <a:srgbClr val="7030A0"/>
                </a:solidFill>
              </a:rPr>
              <a:t>showdatetime.html</a:t>
            </a:r>
            <a:r>
              <a:rPr lang="en-US" sz="2200" dirty="0" smtClean="0"/>
              <a:t> file as shown below: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{% include </a:t>
            </a:r>
            <a:r>
              <a:rPr lang="en-IN" sz="1800" b="1" dirty="0" smtClean="0">
                <a:solidFill>
                  <a:srgbClr val="0070C0"/>
                </a:solidFill>
              </a:rPr>
              <a:t>'templateapp4/nav.html</a:t>
            </a:r>
            <a:r>
              <a:rPr lang="en-IN" sz="1800" b="1" dirty="0" smtClean="0">
                <a:solidFill>
                  <a:srgbClr val="0070C0"/>
                </a:solidFill>
              </a:rPr>
              <a:t>' 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if now %} </a:t>
            </a:r>
          </a:p>
          <a:p>
            <a:pPr>
              <a:buNone/>
            </a:pPr>
            <a:r>
              <a:rPr lang="en-IN" sz="1800" dirty="0" smtClean="0"/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&lt;h2&gt;Current date and time is {{ now }}&lt;/h2&gt;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else %}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&lt;h2&gt;Date And Time Not </a:t>
            </a:r>
            <a:r>
              <a:rPr lang="en-IN" sz="1800" b="1" dirty="0" smtClean="0">
                <a:solidFill>
                  <a:srgbClr val="C00000"/>
                </a:solidFill>
              </a:rPr>
              <a:t>Found</a:t>
            </a:r>
            <a:r>
              <a:rPr lang="en-IN" sz="1800" b="1" dirty="0" smtClean="0">
                <a:solidFill>
                  <a:srgbClr val="C00000"/>
                </a:solidFill>
              </a:rPr>
              <a:t>!!&lt;/h2&gt;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{% </a:t>
            </a:r>
            <a:r>
              <a:rPr lang="en-IN" sz="1800" b="1" dirty="0" err="1" smtClean="0">
                <a:solidFill>
                  <a:srgbClr val="C00000"/>
                </a:solidFill>
              </a:rPr>
              <a:t>endif</a:t>
            </a:r>
            <a:r>
              <a:rPr lang="en-IN" sz="18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endParaRPr lang="en-US" sz="24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 smtClean="0"/>
              <a:t>Now we have the template in place, we need to update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.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IN" sz="2200" dirty="0" smtClean="0"/>
              <a:t>In our </a:t>
            </a:r>
            <a:r>
              <a:rPr lang="en-IN" sz="2200" b="1" dirty="0" smtClean="0">
                <a:solidFill>
                  <a:srgbClr val="C00000"/>
                </a:solidFill>
              </a:rPr>
              <a:t>views.py</a:t>
            </a:r>
            <a:r>
              <a:rPr lang="en-IN" sz="2200" dirty="0" smtClean="0"/>
              <a:t> file , we must create a </a:t>
            </a:r>
            <a:r>
              <a:rPr lang="en-IN" sz="2200" b="1" dirty="0" err="1" smtClean="0">
                <a:solidFill>
                  <a:srgbClr val="C00000"/>
                </a:solidFill>
              </a:rPr>
              <a:t>datetime</a:t>
            </a:r>
            <a:r>
              <a:rPr lang="en-IN" sz="2200" dirty="0" smtClean="0"/>
              <a:t> object c</a:t>
            </a:r>
            <a:r>
              <a:rPr lang="en-US" sz="2200" dirty="0" smtClean="0"/>
              <a:t>all the </a:t>
            </a:r>
            <a:r>
              <a:rPr lang="en-US" sz="2200" b="1" dirty="0" smtClean="0">
                <a:solidFill>
                  <a:srgbClr val="C00000"/>
                </a:solidFill>
              </a:rPr>
              <a:t>render() </a:t>
            </a:r>
            <a:r>
              <a:rPr lang="en-US" sz="2200" dirty="0" smtClean="0"/>
              <a:t>function passing it </a:t>
            </a:r>
            <a:r>
              <a:rPr lang="en-US" sz="2200" b="1" dirty="0" smtClean="0">
                <a:solidFill>
                  <a:srgbClr val="7030A0"/>
                </a:solidFill>
              </a:rPr>
              <a:t>3 arguments:</a:t>
            </a:r>
          </a:p>
          <a:p>
            <a:pPr lvl="1" fontAlgn="base"/>
            <a:r>
              <a:rPr lang="en-US" sz="1900" dirty="0" smtClean="0"/>
              <a:t>Request object</a:t>
            </a:r>
          </a:p>
          <a:p>
            <a:pPr lvl="1" fontAlgn="base"/>
            <a:r>
              <a:rPr lang="en-US" sz="1900" dirty="0" smtClean="0"/>
              <a:t>Template file path</a:t>
            </a:r>
          </a:p>
          <a:p>
            <a:pPr lvl="1" fontAlgn="base"/>
            <a:r>
              <a:rPr lang="en-US" sz="1900" dirty="0" smtClean="0"/>
              <a:t>String representing current </a:t>
            </a:r>
            <a:r>
              <a:rPr lang="en-US" sz="1900" dirty="0" err="1" smtClean="0"/>
              <a:t>datetime</a:t>
            </a:r>
            <a:endParaRPr lang="en-IN" sz="19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Make sure that we pass the </a:t>
            </a:r>
            <a:r>
              <a:rPr lang="en-US" sz="2200" b="1" dirty="0" smtClean="0">
                <a:solidFill>
                  <a:srgbClr val="7030A0"/>
                </a:solidFill>
              </a:rPr>
              <a:t>third argument </a:t>
            </a:r>
            <a:r>
              <a:rPr lang="en-US" sz="2200" dirty="0" smtClean="0"/>
              <a:t>as a </a:t>
            </a:r>
            <a:r>
              <a:rPr lang="en-US" sz="2200" b="1" dirty="0" smtClean="0">
                <a:solidFill>
                  <a:srgbClr val="C00000"/>
                </a:solidFill>
              </a:rPr>
              <a:t>dictionary</a:t>
            </a:r>
            <a:r>
              <a:rPr lang="en-US" sz="2200" dirty="0" smtClean="0"/>
              <a:t> with the </a:t>
            </a:r>
            <a:r>
              <a:rPr lang="en-US" sz="2200" b="1" dirty="0" smtClean="0">
                <a:solidFill>
                  <a:srgbClr val="C00000"/>
                </a:solidFill>
              </a:rPr>
              <a:t>key</a:t>
            </a:r>
            <a:r>
              <a:rPr lang="en-US" sz="2200" dirty="0" smtClean="0"/>
              <a:t> as </a:t>
            </a:r>
            <a:r>
              <a:rPr lang="en-US" sz="2200" b="1" dirty="0" smtClean="0">
                <a:solidFill>
                  <a:srgbClr val="C00000"/>
                </a:solidFill>
              </a:rPr>
              <a:t>now </a:t>
            </a:r>
            <a:r>
              <a:rPr lang="en-US" sz="2200" dirty="0" smtClean="0"/>
              <a:t>and it’s value as </a:t>
            </a:r>
            <a:r>
              <a:rPr lang="en-US" sz="2200" b="1" dirty="0" smtClean="0">
                <a:solidFill>
                  <a:srgbClr val="C00000"/>
                </a:solidFill>
              </a:rPr>
              <a:t>current date </a:t>
            </a:r>
            <a:r>
              <a:rPr lang="en-US" sz="2200" dirty="0" smtClean="0"/>
              <a:t>and</a:t>
            </a:r>
            <a:r>
              <a:rPr lang="en-US" sz="2200" b="1" dirty="0" smtClean="0">
                <a:solidFill>
                  <a:srgbClr val="C00000"/>
                </a:solidFill>
              </a:rPr>
              <a:t> time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django.shortcuts</a:t>
            </a:r>
            <a:r>
              <a:rPr lang="en-IN" sz="2000" b="1" dirty="0" smtClean="0">
                <a:solidFill>
                  <a:srgbClr val="002060"/>
                </a:solidFill>
              </a:rPr>
              <a:t> import render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datetime</a:t>
            </a:r>
            <a:r>
              <a:rPr lang="en-IN" sz="2000" b="1" dirty="0" smtClean="0">
                <a:solidFill>
                  <a:srgbClr val="002060"/>
                </a:solidFill>
              </a:rPr>
              <a:t> import *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def </a:t>
            </a:r>
            <a:r>
              <a:rPr lang="en-IN" sz="2000" b="1" dirty="0" err="1" smtClean="0">
                <a:solidFill>
                  <a:srgbClr val="002060"/>
                </a:solidFill>
              </a:rPr>
              <a:t>homePageView</a:t>
            </a:r>
            <a:r>
              <a:rPr lang="en-IN" sz="2000" b="1" dirty="0" smtClean="0">
                <a:solidFill>
                  <a:srgbClr val="002060"/>
                </a:solidFill>
              </a:rPr>
              <a:t>(request):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    </a:t>
            </a:r>
            <a:r>
              <a:rPr lang="en-IN" sz="2000" b="1" dirty="0" err="1" smtClean="0">
                <a:solidFill>
                  <a:srgbClr val="C00000"/>
                </a:solidFill>
              </a:rPr>
              <a:t>curr_date_time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datetime.now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    return  render(request,"templateapp4/showdatetime.html",</a:t>
            </a:r>
          </a:p>
          <a:p>
            <a:r>
              <a:rPr lang="en-IN" sz="2000" b="1" dirty="0" smtClean="0">
                <a:solidFill>
                  <a:srgbClr val="002060"/>
                </a:solidFill>
              </a:rPr>
              <a:t>     {</a:t>
            </a:r>
            <a:r>
              <a:rPr lang="en-IN" sz="2000" b="1" dirty="0" smtClean="0">
                <a:solidFill>
                  <a:srgbClr val="C00000"/>
                </a:solidFill>
              </a:rPr>
              <a:t>'</a:t>
            </a:r>
            <a:r>
              <a:rPr lang="en-IN" sz="2000" b="1" dirty="0" err="1" smtClean="0">
                <a:solidFill>
                  <a:srgbClr val="C00000"/>
                </a:solidFill>
              </a:rPr>
              <a:t>now':curr_date_time</a:t>
            </a:r>
            <a:r>
              <a:rPr lang="en-IN" sz="2000" b="1" dirty="0" smtClean="0">
                <a:solidFill>
                  <a:srgbClr val="002060"/>
                </a:solidFill>
              </a:rPr>
              <a:t>})</a:t>
            </a:r>
          </a:p>
          <a:p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After creating and updating the </a:t>
            </a:r>
            <a:r>
              <a:rPr lang="en-IN" sz="2400" b="1" dirty="0" smtClean="0">
                <a:solidFill>
                  <a:srgbClr val="C00000"/>
                </a:solidFill>
              </a:rPr>
              <a:t>views.py</a:t>
            </a:r>
            <a:r>
              <a:rPr lang="en-IN" sz="2400" dirty="0" smtClean="0"/>
              <a:t> we need to tell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this is the view we want displayed when someone navigates to the </a:t>
            </a:r>
            <a:r>
              <a:rPr lang="en-IN" sz="2400" b="1" dirty="0" smtClean="0">
                <a:solidFill>
                  <a:srgbClr val="7030A0"/>
                </a:solidFill>
              </a:rPr>
              <a:t>site root </a:t>
            </a:r>
            <a:r>
              <a:rPr lang="en-IN" sz="2400" dirty="0" smtClean="0"/>
              <a:t>(home page).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usual we do this </a:t>
            </a:r>
            <a:r>
              <a:rPr lang="en-IN" sz="2400" dirty="0" smtClean="0"/>
              <a:t>by configuring 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at 2 places: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</a:t>
            </a:r>
            <a:r>
              <a:rPr lang="en-IN" sz="1900" b="1" dirty="0" smtClean="0">
                <a:solidFill>
                  <a:srgbClr val="C00000"/>
                </a:solidFill>
              </a:rPr>
              <a:t>templateapp4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directory’s</a:t>
            </a:r>
            <a:r>
              <a:rPr lang="en-IN" sz="1900" b="1" dirty="0" smtClean="0">
                <a:solidFill>
                  <a:srgbClr val="C00000"/>
                </a:solidFill>
              </a:rPr>
              <a:t> urls.py</a:t>
            </a:r>
            <a:r>
              <a:rPr lang="en-IN" sz="1900" dirty="0" smtClean="0"/>
              <a:t> file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site’s main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templateapp4</a:t>
            </a:r>
            <a:r>
              <a:rPr lang="en-IN" sz="2400" dirty="0" smtClean="0"/>
              <a:t> 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(templateapp4/urls.py)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</a:rPr>
              <a:t>, name ='index'),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we know whenever a request arrives it first hits the main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file , that is , the file </a:t>
            </a:r>
            <a:r>
              <a:rPr lang="en-US" sz="2400" b="1" dirty="0" smtClean="0">
                <a:solidFill>
                  <a:srgbClr val="C00000"/>
                </a:solidFill>
              </a:rPr>
              <a:t>urls.py</a:t>
            </a:r>
            <a:r>
              <a:rPr lang="en-US" sz="2400" dirty="0" smtClean="0"/>
              <a:t> in the directory </a:t>
            </a:r>
            <a:r>
              <a:rPr lang="en-US" sz="2400" b="1" dirty="0" smtClean="0">
                <a:solidFill>
                  <a:srgbClr val="C00000"/>
                </a:solidFill>
              </a:rPr>
              <a:t>templateproject4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So we must configure this file also so that it simply redirects the request to our </a:t>
            </a:r>
            <a:r>
              <a:rPr lang="en-US" sz="2400" b="1" dirty="0" smtClean="0">
                <a:solidFill>
                  <a:srgbClr val="C00000"/>
                </a:solidFill>
              </a:rPr>
              <a:t>templateapp4’s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urls.py</a:t>
            </a:r>
            <a:r>
              <a:rPr lang="en-US" sz="2400" dirty="0" smtClean="0"/>
              <a:t> file whenever a request arrives</a:t>
            </a: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include Tag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templateproject4</a:t>
            </a:r>
            <a:r>
              <a:rPr lang="en-IN" sz="2400" dirty="0" smtClean="0"/>
              <a:t> 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templateproject</a:t>
            </a:r>
            <a:r>
              <a:rPr lang="en-US" sz="2400" b="1" u="sng" dirty="0" smtClean="0">
                <a:solidFill>
                  <a:srgbClr val="7030A0"/>
                </a:solidFill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</a:rPr>
              <a:t>include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path('',include('templateapp4.urls')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  <a:br>
              <a:rPr lang="en-IN" sz="2000" b="1" dirty="0" smtClean="0">
                <a:solidFill>
                  <a:srgbClr val="002060"/>
                </a:solidFill>
              </a:rPr>
            </a:b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smtClean="0">
                <a:solidFill>
                  <a:srgbClr val="C00000"/>
                </a:solidFill>
              </a:rPr>
              <a:t>templateapp4</a:t>
            </a:r>
            <a:r>
              <a:rPr lang="en-IN" sz="1900" dirty="0" smtClean="0"/>
              <a:t> 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templateproject4</a:t>
            </a:r>
            <a:r>
              <a:rPr lang="en-IN" sz="1900" dirty="0" smtClean="0"/>
              <a:t> by 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templateproject4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r>
              <a:rPr lang="en-IN" sz="1900" dirty="0" smtClean="0"/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</a:rPr>
              <a:t>default port 8000</a:t>
            </a:r>
            <a:r>
              <a:rPr lang="en-IN" sz="1900" dirty="0" smtClean="0"/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86190"/>
            <a:ext cx="8858312" cy="2915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http://127.0.0.1:8000/</a:t>
            </a:r>
            <a:r>
              <a:rPr lang="en-IN" sz="2000" dirty="0" smtClean="0"/>
              <a:t> URL in the terminal output window to open default browser to that address. Now we should see the </a:t>
            </a:r>
            <a:r>
              <a:rPr lang="en-IN" sz="2000" dirty="0" err="1" smtClean="0"/>
              <a:t>the</a:t>
            </a:r>
            <a:r>
              <a:rPr lang="en-IN" sz="2000" dirty="0" smtClean="0"/>
              <a:t> </a:t>
            </a:r>
            <a:r>
              <a:rPr lang="en-IN" sz="2000" b="1" dirty="0" err="1" smtClean="0">
                <a:solidFill>
                  <a:srgbClr val="7030A0"/>
                </a:solidFill>
              </a:rPr>
              <a:t>nav</a:t>
            </a:r>
            <a:r>
              <a:rPr lang="en-IN" sz="2000" b="1" dirty="0" smtClean="0">
                <a:solidFill>
                  <a:srgbClr val="7030A0"/>
                </a:solidFill>
              </a:rPr>
              <a:t> bar </a:t>
            </a:r>
            <a:r>
              <a:rPr lang="en-IN" sz="2000" dirty="0" smtClean="0"/>
              <a:t>as well as </a:t>
            </a:r>
            <a:r>
              <a:rPr lang="en-IN" sz="2000" b="1" dirty="0" smtClean="0">
                <a:solidFill>
                  <a:srgbClr val="7030A0"/>
                </a:solidFill>
              </a:rPr>
              <a:t>current date and time </a:t>
            </a:r>
            <a:r>
              <a:rPr lang="en-IN" sz="2000" dirty="0" smtClean="0"/>
              <a:t>on the  template based </a:t>
            </a:r>
            <a:r>
              <a:rPr lang="en-IN" sz="2000" b="1" dirty="0" smtClean="0">
                <a:solidFill>
                  <a:srgbClr val="0070C0"/>
                </a:solidFill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101781"/>
            <a:ext cx="9001156" cy="3756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The include tag</a:t>
            </a:r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include</a:t>
            </a:r>
            <a:r>
              <a:rPr lang="en-IN" sz="2400" dirty="0" smtClean="0"/>
              <a:t> tag allows us to include the contents of a </a:t>
            </a:r>
            <a:r>
              <a:rPr lang="en-IN" sz="2400" b="1" dirty="0" smtClean="0">
                <a:solidFill>
                  <a:srgbClr val="7030A0"/>
                </a:solidFill>
              </a:rPr>
              <a:t>template</a:t>
            </a:r>
            <a:r>
              <a:rPr lang="en-IN" sz="2400" dirty="0" smtClean="0"/>
              <a:t> inside </a:t>
            </a:r>
            <a:r>
              <a:rPr lang="en-IN" sz="2400" b="1" dirty="0" smtClean="0">
                <a:solidFill>
                  <a:srgbClr val="7030A0"/>
                </a:solidFill>
              </a:rPr>
              <a:t>another template</a:t>
            </a:r>
            <a:r>
              <a:rPr lang="en-IN" sz="2400" dirty="0" smtClean="0"/>
              <a:t>. </a:t>
            </a:r>
          </a:p>
          <a:p>
            <a:endParaRPr lang="en-IN" sz="2400" b="1" u="sng" dirty="0" smtClean="0"/>
          </a:p>
          <a:p>
            <a:r>
              <a:rPr lang="en-IN" sz="2400" b="1" u="sng" dirty="0" smtClean="0"/>
              <a:t>Syntax:</a:t>
            </a:r>
          </a:p>
          <a:p>
            <a:pPr fontAlgn="t">
              <a:buNone/>
            </a:pPr>
            <a:endParaRPr lang="en-IN" sz="2400" dirty="0" smtClean="0"/>
          </a:p>
          <a:p>
            <a:pPr fontAlgn="t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{% include </a:t>
            </a:r>
            <a:r>
              <a:rPr lang="en-IN" sz="2400" b="1" dirty="0" err="1" smtClean="0">
                <a:solidFill>
                  <a:srgbClr val="7030A0"/>
                </a:solidFill>
              </a:rPr>
              <a:t>template_name</a:t>
            </a:r>
            <a:r>
              <a:rPr lang="en-IN" sz="2400" b="1" dirty="0" smtClean="0">
                <a:solidFill>
                  <a:srgbClr val="C00000"/>
                </a:solidFill>
              </a:rPr>
              <a:t> %}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err="1" smtClean="0">
                <a:solidFill>
                  <a:srgbClr val="7030A0"/>
                </a:solidFill>
              </a:rPr>
              <a:t>template_name</a:t>
            </a:r>
            <a:r>
              <a:rPr lang="en-IN" sz="2400" dirty="0" smtClean="0"/>
              <a:t> could be a string or a variable.</a:t>
            </a:r>
          </a:p>
          <a:p>
            <a:pPr fontAlgn="t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working of include tag , let’s try an example: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Create a folder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mysixthvsdjangoproject</a:t>
            </a:r>
            <a:r>
              <a:rPr lang="en-US" sz="1900" dirty="0" smtClean="0"/>
              <a:t> in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djangoexamples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900" dirty="0" smtClean="0"/>
              <a:t>Launch </a:t>
            </a:r>
            <a:r>
              <a:rPr lang="en-US" sz="1900" b="1" dirty="0" smtClean="0">
                <a:solidFill>
                  <a:srgbClr val="0070C0"/>
                </a:solidFill>
              </a:rPr>
              <a:t>VS Code </a:t>
            </a:r>
            <a:r>
              <a:rPr lang="en-US" sz="1900" dirty="0" smtClean="0"/>
              <a:t>and open the project folder </a:t>
            </a:r>
            <a:r>
              <a:rPr lang="en-US" sz="1900" b="1" dirty="0" err="1" smtClean="0">
                <a:solidFill>
                  <a:srgbClr val="C00000"/>
                </a:solidFill>
              </a:rPr>
              <a:t>mysixthvsdjangoproject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dirty="0" smtClean="0"/>
              <a:t>In </a:t>
            </a:r>
            <a:r>
              <a:rPr lang="en-IN" sz="1900" b="1" dirty="0" smtClean="0">
                <a:solidFill>
                  <a:srgbClr val="0070C0"/>
                </a:solidFill>
              </a:rPr>
              <a:t>VS Code</a:t>
            </a:r>
            <a:r>
              <a:rPr lang="en-IN" sz="1900" dirty="0" smtClean="0"/>
              <a:t>, open the </a:t>
            </a:r>
            <a:r>
              <a:rPr lang="en-IN" sz="1900" b="1" dirty="0" smtClean="0">
                <a:solidFill>
                  <a:srgbClr val="0070C0"/>
                </a:solidFill>
              </a:rPr>
              <a:t>Command Palette </a:t>
            </a:r>
            <a:r>
              <a:rPr lang="en-IN" sz="1900" dirty="0" smtClean="0"/>
              <a:t>(</a:t>
            </a:r>
            <a:r>
              <a:rPr lang="en-IN" sz="1900" b="1" dirty="0" smtClean="0">
                <a:solidFill>
                  <a:srgbClr val="00B050"/>
                </a:solidFill>
              </a:rPr>
              <a:t>View</a:t>
            </a:r>
            <a:r>
              <a:rPr lang="en-IN" sz="1900" dirty="0" smtClean="0"/>
              <a:t> &gt; </a:t>
            </a:r>
            <a:r>
              <a:rPr lang="en-IN" sz="1900" b="1" dirty="0" smtClean="0">
                <a:solidFill>
                  <a:srgbClr val="00B050"/>
                </a:solidFill>
              </a:rPr>
              <a:t>Command Palette</a:t>
            </a:r>
            <a:r>
              <a:rPr lang="en-IN" sz="1900" dirty="0" smtClean="0"/>
              <a:t> or (</a:t>
            </a:r>
            <a:r>
              <a:rPr lang="en-IN" sz="1900" b="1" dirty="0" err="1" smtClean="0">
                <a:solidFill>
                  <a:srgbClr val="00B050"/>
                </a:solidFill>
              </a:rPr>
              <a:t>Ctrl+Shift+P</a:t>
            </a:r>
            <a:r>
              <a:rPr lang="en-IN" sz="1900" dirty="0" smtClean="0"/>
              <a:t>)). </a:t>
            </a:r>
          </a:p>
          <a:p>
            <a:pPr lvl="1" fontAlgn="base"/>
            <a:r>
              <a:rPr lang="en-IN" sz="1900" dirty="0" smtClean="0"/>
              <a:t>Then select the </a:t>
            </a:r>
            <a:r>
              <a:rPr lang="en-IN" sz="1900" b="1" dirty="0" smtClean="0">
                <a:solidFill>
                  <a:srgbClr val="C00000"/>
                </a:solidFill>
              </a:rPr>
              <a:t>Python: Select Interpreter</a:t>
            </a:r>
            <a:r>
              <a:rPr lang="en-IN" sz="1900" dirty="0" smtClean="0"/>
              <a:t> command:</a:t>
            </a:r>
          </a:p>
          <a:p>
            <a:pPr lvl="1" fontAlgn="base"/>
            <a:r>
              <a:rPr lang="en-IN" sz="1800" dirty="0" smtClean="0"/>
              <a:t>The command presents a </a:t>
            </a:r>
            <a:r>
              <a:rPr lang="en-IN" sz="1800" b="1" dirty="0" smtClean="0">
                <a:solidFill>
                  <a:srgbClr val="0070C0"/>
                </a:solidFill>
              </a:rPr>
              <a:t>list of available interpreters </a:t>
            </a:r>
            <a:r>
              <a:rPr lang="en-IN" sz="1800" dirty="0" smtClean="0"/>
              <a:t>that </a:t>
            </a:r>
            <a:r>
              <a:rPr lang="en-IN" sz="1800" b="1" dirty="0" smtClean="0">
                <a:solidFill>
                  <a:srgbClr val="7030A0"/>
                </a:solidFill>
              </a:rPr>
              <a:t>VS Code</a:t>
            </a:r>
            <a:r>
              <a:rPr lang="en-IN" sz="1800" dirty="0" smtClean="0"/>
              <a:t> can locate automatically.</a:t>
            </a:r>
          </a:p>
          <a:p>
            <a:pPr lvl="1" fontAlgn="base"/>
            <a:r>
              <a:rPr lang="en-IN" sz="1800" dirty="0" smtClean="0"/>
              <a:t>Select the </a:t>
            </a:r>
            <a:r>
              <a:rPr lang="en-IN" sz="1800" b="1" dirty="0" smtClean="0">
                <a:solidFill>
                  <a:srgbClr val="C00000"/>
                </a:solidFill>
              </a:rPr>
              <a:t>virtual environment </a:t>
            </a:r>
            <a:r>
              <a:rPr lang="en-IN" sz="1800" dirty="0" smtClean="0"/>
              <a:t>in our </a:t>
            </a:r>
            <a:r>
              <a:rPr lang="en-IN" sz="1800" b="1" dirty="0" smtClean="0">
                <a:solidFill>
                  <a:srgbClr val="C00000"/>
                </a:solidFill>
              </a:rPr>
              <a:t>project folder </a:t>
            </a:r>
            <a:r>
              <a:rPr lang="en-IN" sz="1800" dirty="0" smtClean="0"/>
              <a:t>called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vsdjango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800" dirty="0" smtClean="0"/>
              <a:t>Run </a:t>
            </a:r>
            <a:r>
              <a:rPr lang="en-IN" sz="1800" b="1" dirty="0" smtClean="0">
                <a:solidFill>
                  <a:srgbClr val="00B050"/>
                </a:solidFill>
              </a:rPr>
              <a:t>Terminal: New Terminal</a:t>
            </a:r>
            <a:r>
              <a:rPr lang="en-IN" sz="1800" dirty="0" smtClean="0"/>
              <a:t> (</a:t>
            </a:r>
            <a:r>
              <a:rPr lang="en-IN" sz="1800" dirty="0" err="1" smtClean="0"/>
              <a:t>Ctrl+Shift</a:t>
            </a:r>
            <a:r>
              <a:rPr lang="en-IN" sz="1800" dirty="0" smtClean="0"/>
              <a:t>+`) from the </a:t>
            </a:r>
            <a:r>
              <a:rPr lang="en-IN" sz="1800" b="1" dirty="0" smtClean="0">
                <a:solidFill>
                  <a:srgbClr val="00B050"/>
                </a:solidFill>
              </a:rPr>
              <a:t>Command Palette</a:t>
            </a:r>
            <a:r>
              <a:rPr lang="en-IN" sz="1800" dirty="0" smtClean="0"/>
              <a:t>, which </a:t>
            </a:r>
            <a:r>
              <a:rPr lang="en-IN" sz="1800" b="1" dirty="0" smtClean="0">
                <a:solidFill>
                  <a:srgbClr val="0070C0"/>
                </a:solidFill>
              </a:rPr>
              <a:t>creates a terminal </a:t>
            </a:r>
            <a:r>
              <a:rPr lang="en-IN" sz="1800" dirty="0" smtClean="0"/>
              <a:t>and </a:t>
            </a:r>
            <a:r>
              <a:rPr lang="en-IN" sz="1800" b="1" dirty="0" smtClean="0">
                <a:solidFill>
                  <a:srgbClr val="0070C0"/>
                </a:solidFill>
              </a:rPr>
              <a:t>automatically activates the virtual environment </a:t>
            </a:r>
            <a:r>
              <a:rPr lang="en-IN" sz="1800" dirty="0" smtClean="0"/>
              <a:t>by running its activation script.</a:t>
            </a:r>
          </a:p>
          <a:p>
            <a:pPr lvl="1" fontAlgn="base"/>
            <a:endParaRPr lang="en-US" sz="1900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Now create the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project</a:t>
            </a:r>
            <a:r>
              <a:rPr lang="en-IN" sz="1900" dirty="0" smtClean="0"/>
              <a:t>, by typing the following command at VS Code terminal in the </a:t>
            </a:r>
            <a:r>
              <a:rPr lang="en-IN" sz="1900" b="1" dirty="0" err="1" smtClean="0">
                <a:solidFill>
                  <a:srgbClr val="C00000"/>
                </a:solidFill>
              </a:rPr>
              <a:t>mysixthvsdjangoproject</a:t>
            </a:r>
            <a:r>
              <a:rPr lang="en-IN" sz="1900" dirty="0" smtClean="0"/>
              <a:t> directory:</a:t>
            </a:r>
          </a:p>
          <a:p>
            <a:pPr lvl="2" fontAlgn="base"/>
            <a:r>
              <a:rPr lang="en-US" sz="1700" b="1" dirty="0" err="1" smtClean="0">
                <a:solidFill>
                  <a:srgbClr val="C00000"/>
                </a:solidFill>
              </a:rPr>
              <a:t>django</a:t>
            </a:r>
            <a:r>
              <a:rPr lang="en-US" sz="1700" b="1" dirty="0" smtClean="0">
                <a:solidFill>
                  <a:srgbClr val="C00000"/>
                </a:solidFill>
              </a:rPr>
              <a:t>-admin </a:t>
            </a:r>
            <a:r>
              <a:rPr lang="en-US" sz="17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700" b="1" dirty="0" smtClean="0">
                <a:solidFill>
                  <a:srgbClr val="C00000"/>
                </a:solidFill>
              </a:rPr>
              <a:t> templateproject4</a:t>
            </a:r>
            <a:endParaRPr lang="en-IN" sz="10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As usual , create an app inside our outer </a:t>
            </a:r>
            <a:r>
              <a:rPr lang="en-IN" sz="1900" b="1" dirty="0" smtClean="0">
                <a:solidFill>
                  <a:srgbClr val="C00000"/>
                </a:solidFill>
              </a:rPr>
              <a:t>templateproject4</a:t>
            </a:r>
            <a:r>
              <a:rPr lang="en-IN" sz="1900" dirty="0" smtClean="0"/>
              <a:t> folder by the name </a:t>
            </a:r>
            <a:r>
              <a:rPr lang="en-IN" sz="1900" b="1" dirty="0" smtClean="0">
                <a:solidFill>
                  <a:srgbClr val="C00000"/>
                </a:solidFill>
              </a:rPr>
              <a:t>templateapp4</a:t>
            </a:r>
            <a:r>
              <a:rPr lang="en-IN" sz="1900" dirty="0" smtClean="0"/>
              <a:t> using the following command :</a:t>
            </a:r>
          </a:p>
          <a:p>
            <a:pPr lvl="2" fontAlgn="base"/>
            <a:r>
              <a:rPr lang="en-IN" sz="1700" b="1" dirty="0" err="1" smtClean="0">
                <a:solidFill>
                  <a:srgbClr val="C00000"/>
                </a:solidFill>
              </a:rPr>
              <a:t>django</a:t>
            </a:r>
            <a:r>
              <a:rPr lang="en-IN" sz="1700" b="1" dirty="0" smtClean="0">
                <a:solidFill>
                  <a:srgbClr val="C00000"/>
                </a:solidFill>
              </a:rPr>
              <a:t>-admin </a:t>
            </a:r>
            <a:r>
              <a:rPr lang="en-IN" sz="1700" b="1" dirty="0" err="1" smtClean="0">
                <a:solidFill>
                  <a:srgbClr val="C00000"/>
                </a:solidFill>
              </a:rPr>
              <a:t>startapp</a:t>
            </a: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i="1" dirty="0" smtClean="0">
                <a:solidFill>
                  <a:srgbClr val="7030A0"/>
                </a:solidFill>
              </a:rPr>
              <a:t>templateapp4</a:t>
            </a:r>
          </a:p>
          <a:p>
            <a:pPr lvl="1" fontAlgn="base"/>
            <a:endParaRPr lang="en-US" sz="2000" dirty="0" smtClean="0"/>
          </a:p>
          <a:p>
            <a:pPr lvl="1" fontAlgn="base"/>
            <a:endParaRPr lang="en-US" sz="1900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IN" sz="1900" dirty="0" smtClean="0"/>
          </a:p>
          <a:p>
            <a:pPr lvl="1" fontAlgn="base"/>
            <a:r>
              <a:rPr lang="en-US" sz="1800" dirty="0" smtClean="0"/>
              <a:t>Now go to the outer folder </a:t>
            </a:r>
            <a:r>
              <a:rPr lang="en-US" sz="1800" b="1" dirty="0" smtClean="0">
                <a:solidFill>
                  <a:srgbClr val="C00000"/>
                </a:solidFill>
              </a:rPr>
              <a:t>templateproject4</a:t>
            </a:r>
            <a:r>
              <a:rPr lang="en-US" sz="1800" dirty="0" smtClean="0"/>
              <a:t> and create a folder there called </a:t>
            </a:r>
            <a:r>
              <a:rPr lang="en-US" sz="1800" b="1" dirty="0" smtClean="0">
                <a:solidFill>
                  <a:srgbClr val="C00000"/>
                </a:solidFill>
              </a:rPr>
              <a:t>templates</a:t>
            </a:r>
          </a:p>
          <a:p>
            <a:pPr lvl="1" fontAlgn="base"/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base"/>
            <a:r>
              <a:rPr lang="en-US" sz="1800" dirty="0" smtClean="0"/>
              <a:t>Now inside </a:t>
            </a:r>
            <a:r>
              <a:rPr lang="en-US" sz="1800" b="1" dirty="0" smtClean="0">
                <a:solidFill>
                  <a:srgbClr val="C00000"/>
                </a:solidFill>
              </a:rPr>
              <a:t>templates</a:t>
            </a:r>
            <a:r>
              <a:rPr lang="en-US" sz="1800" dirty="0" smtClean="0"/>
              <a:t> folder , create a folder called </a:t>
            </a:r>
            <a:r>
              <a:rPr lang="en-US" sz="1800" b="1" dirty="0" smtClean="0">
                <a:solidFill>
                  <a:srgbClr val="C00000"/>
                </a:solidFill>
              </a:rPr>
              <a:t>templateapp4</a:t>
            </a:r>
          </a:p>
          <a:p>
            <a:pPr lvl="1" fontAlgn="base"/>
            <a:endParaRPr lang="en-US" sz="2000" dirty="0" smtClean="0"/>
          </a:p>
          <a:p>
            <a:pPr lvl="1" fontAlgn="base"/>
            <a:r>
              <a:rPr lang="en-US" sz="2000" dirty="0" smtClean="0"/>
              <a:t>When we execute the above command </a:t>
            </a:r>
            <a:r>
              <a:rPr lang="en-US" sz="2000" b="1" dirty="0" err="1" smtClean="0">
                <a:solidFill>
                  <a:srgbClr val="C00000"/>
                </a:solidFill>
              </a:rPr>
              <a:t>Django</a:t>
            </a:r>
            <a:r>
              <a:rPr lang="en-US" sz="2000" dirty="0" smtClean="0"/>
              <a:t> will create </a:t>
            </a:r>
            <a:r>
              <a:rPr lang="en-US" sz="2000" b="1" dirty="0" smtClean="0">
                <a:solidFill>
                  <a:srgbClr val="C00000"/>
                </a:solidFill>
              </a:rPr>
              <a:t>appropriate file/folder structure </a:t>
            </a:r>
            <a:r>
              <a:rPr lang="en-US" sz="2000" dirty="0" smtClean="0"/>
              <a:t>for our app as shown in the next slide</a:t>
            </a:r>
            <a:endParaRPr lang="en-IN" sz="2000" dirty="0" smtClean="0"/>
          </a:p>
          <a:p>
            <a:pPr lvl="1" fontAlgn="base"/>
            <a:endParaRPr lang="en-US" sz="1900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As done before , after creating the app we must let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know about it by making the entry in the </a:t>
            </a:r>
            <a:r>
              <a:rPr lang="en-US" sz="1900" b="1" dirty="0" smtClean="0">
                <a:solidFill>
                  <a:srgbClr val="C00000"/>
                </a:solidFill>
              </a:rPr>
              <a:t>INSTALLED_APPS</a:t>
            </a:r>
            <a:r>
              <a:rPr lang="en-US" sz="1900" dirty="0" smtClean="0"/>
              <a:t> list of the </a:t>
            </a:r>
            <a:r>
              <a:rPr lang="en-US" sz="1900" b="1" dirty="0" smtClean="0">
                <a:solidFill>
                  <a:srgbClr val="7030A0"/>
                </a:solidFill>
              </a:rPr>
              <a:t>settings.py </a:t>
            </a:r>
            <a:r>
              <a:rPr lang="en-US" sz="1900" dirty="0" smtClean="0"/>
              <a:t>file of the default app given by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.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Open the </a:t>
            </a:r>
            <a:r>
              <a:rPr lang="en-US" sz="1900" b="1" dirty="0" smtClean="0">
                <a:solidFill>
                  <a:srgbClr val="C00000"/>
                </a:solidFill>
              </a:rPr>
              <a:t>settings.py</a:t>
            </a:r>
            <a:r>
              <a:rPr lang="en-US" sz="1900" dirty="0" smtClean="0"/>
              <a:t> file in the inner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templateproject4</a:t>
            </a:r>
            <a:r>
              <a:rPr lang="en-US" sz="1900" dirty="0" smtClean="0"/>
              <a:t> app of our outer  </a:t>
            </a:r>
            <a:r>
              <a:rPr lang="en-US" sz="1900" b="1" dirty="0" smtClean="0">
                <a:solidFill>
                  <a:srgbClr val="C00000"/>
                </a:solidFill>
              </a:rPr>
              <a:t>templateproject4 </a:t>
            </a:r>
            <a:r>
              <a:rPr lang="en-US" sz="1900" dirty="0" smtClean="0"/>
              <a:t>folder and make the entry shown in </a:t>
            </a:r>
            <a:r>
              <a:rPr lang="en-US" sz="1900" b="1" dirty="0" smtClean="0">
                <a:solidFill>
                  <a:srgbClr val="00B050"/>
                </a:solidFill>
              </a:rPr>
              <a:t>green color </a:t>
            </a:r>
            <a:r>
              <a:rPr lang="en-US" sz="1900" dirty="0" smtClean="0"/>
              <a:t>in the </a:t>
            </a:r>
            <a:r>
              <a:rPr lang="en-US" sz="1900" b="1" dirty="0" smtClean="0">
                <a:solidFill>
                  <a:srgbClr val="C00000"/>
                </a:solidFill>
              </a:rPr>
              <a:t>INSTALLED_APPS</a:t>
            </a:r>
            <a:r>
              <a:rPr lang="en-US" sz="1900" dirty="0" smtClean="0"/>
              <a:t> list</a:t>
            </a:r>
          </a:p>
          <a:p>
            <a:pPr lvl="1" fontAlgn="base"/>
            <a:r>
              <a:rPr lang="en-US" sz="19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002060"/>
                </a:solidFill>
              </a:rPr>
              <a:t>		</a:t>
            </a:r>
            <a:r>
              <a:rPr lang="en-IN" sz="16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2060"/>
                </a:solidFill>
              </a:rPr>
              <a:t>		'</a:t>
            </a:r>
            <a:r>
              <a:rPr lang="en-IN" sz="16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16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00B050"/>
                </a:solidFill>
              </a:rPr>
              <a:t>		‘templateapp4‘,</a:t>
            </a:r>
            <a:r>
              <a:rPr lang="en-IN" sz="1600" b="1" dirty="0" smtClean="0">
                <a:solidFill>
                  <a:srgbClr val="002060"/>
                </a:solidFill>
              </a:rPr>
              <a:t>]</a:t>
            </a:r>
          </a:p>
          <a:p>
            <a:pPr lvl="1" fontAlgn="base"/>
            <a:endParaRPr lang="en-US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include</a:t>
            </a:r>
            <a:r>
              <a:rPr lang="en-US" sz="2800" b="1" dirty="0" smtClean="0"/>
              <a:t> Tag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900" dirty="0" smtClean="0"/>
              <a:t>Since we are using </a:t>
            </a:r>
            <a:r>
              <a:rPr lang="en-US" sz="1900" b="1" dirty="0" smtClean="0">
                <a:solidFill>
                  <a:srgbClr val="7030A0"/>
                </a:solidFill>
              </a:rPr>
              <a:t>project level templates folder </a:t>
            </a:r>
            <a:r>
              <a:rPr lang="en-US" sz="1900" dirty="0" smtClean="0"/>
              <a:t>, then we must inform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dirty="0" smtClean="0"/>
              <a:t> about it.</a:t>
            </a:r>
          </a:p>
          <a:p>
            <a:pPr fontAlgn="base"/>
            <a:endParaRPr lang="en-US" sz="2400" dirty="0" smtClean="0"/>
          </a:p>
          <a:p>
            <a:pPr lvl="1" fontAlgn="base"/>
            <a:r>
              <a:rPr lang="en-US" sz="1900" dirty="0" smtClean="0"/>
              <a:t>To do this we must follow the following steps:</a:t>
            </a:r>
          </a:p>
          <a:p>
            <a:pPr lvl="2" fontAlgn="base"/>
            <a:endParaRPr lang="en-US" sz="1700" dirty="0" smtClean="0"/>
          </a:p>
          <a:p>
            <a:pPr lvl="2" fontAlgn="base"/>
            <a:r>
              <a:rPr lang="en-US" sz="1700" dirty="0" smtClean="0"/>
              <a:t>Open the </a:t>
            </a:r>
            <a:r>
              <a:rPr lang="en-US" sz="1700" b="1" dirty="0" smtClean="0">
                <a:solidFill>
                  <a:srgbClr val="C00000"/>
                </a:solidFill>
              </a:rPr>
              <a:t>settings.py</a:t>
            </a:r>
            <a:r>
              <a:rPr lang="en-US" sz="1700" dirty="0" smtClean="0"/>
              <a:t> file in the </a:t>
            </a:r>
            <a:r>
              <a:rPr lang="en-US" sz="1700" b="1" dirty="0" smtClean="0">
                <a:solidFill>
                  <a:srgbClr val="C00000"/>
                </a:solidFill>
              </a:rPr>
              <a:t>templateproject4</a:t>
            </a:r>
            <a:r>
              <a:rPr lang="en-US" sz="1700" dirty="0" smtClean="0"/>
              <a:t> app</a:t>
            </a:r>
          </a:p>
          <a:p>
            <a:pPr lvl="2" fontAlgn="base"/>
            <a:r>
              <a:rPr lang="en-US" sz="1700" dirty="0" smtClean="0"/>
              <a:t>Locate the </a:t>
            </a:r>
            <a:r>
              <a:rPr lang="en-US" sz="1700" b="1" dirty="0" smtClean="0">
                <a:solidFill>
                  <a:srgbClr val="C00000"/>
                </a:solidFill>
              </a:rPr>
              <a:t>TEMPLATES</a:t>
            </a:r>
            <a:r>
              <a:rPr lang="en-US" sz="1700" dirty="0" smtClean="0"/>
              <a:t> list and modify it’s </a:t>
            </a:r>
            <a:r>
              <a:rPr lang="en-US" sz="1700" b="1" dirty="0" smtClean="0">
                <a:solidFill>
                  <a:srgbClr val="C00000"/>
                </a:solidFill>
              </a:rPr>
              <a:t>DIR</a:t>
            </a:r>
            <a:r>
              <a:rPr lang="en-US" sz="1700" dirty="0" smtClean="0"/>
              <a:t> key as shown below: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'DIRS': [</a:t>
            </a:r>
            <a:r>
              <a:rPr lang="en-IN" sz="2000" b="1" dirty="0" err="1" smtClean="0">
                <a:solidFill>
                  <a:srgbClr val="C00000"/>
                </a:solidFill>
              </a:rPr>
              <a:t>os.path.join</a:t>
            </a:r>
            <a:r>
              <a:rPr lang="en-IN" sz="2000" b="1" dirty="0" smtClean="0">
                <a:solidFill>
                  <a:srgbClr val="C00000"/>
                </a:solidFill>
              </a:rPr>
              <a:t>(BASE_DIR, 'templates')</a:t>
            </a:r>
            <a:r>
              <a:rPr lang="en-IN" sz="2000" b="1" dirty="0" smtClean="0">
                <a:solidFill>
                  <a:srgbClr val="7030A0"/>
                </a:solidFill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]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 fontAlgn="base"/>
            <a:endParaRPr lang="en-US" sz="19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5403</TotalTime>
  <Words>823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The include Tag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494</cp:revision>
  <dcterms:created xsi:type="dcterms:W3CDTF">2015-12-21T13:46:48Z</dcterms:created>
  <dcterms:modified xsi:type="dcterms:W3CDTF">2019-04-27T05:17:06Z</dcterms:modified>
</cp:coreProperties>
</file>