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602" r:id="rId4"/>
    <p:sldId id="635" r:id="rId5"/>
    <p:sldId id="636" r:id="rId6"/>
    <p:sldId id="658" r:id="rId7"/>
    <p:sldId id="645" r:id="rId8"/>
    <p:sldId id="638" r:id="rId9"/>
    <p:sldId id="639" r:id="rId10"/>
    <p:sldId id="640" r:id="rId11"/>
    <p:sldId id="642" r:id="rId12"/>
    <p:sldId id="644" r:id="rId13"/>
    <p:sldId id="641" r:id="rId14"/>
    <p:sldId id="646" r:id="rId15"/>
    <p:sldId id="647" r:id="rId16"/>
    <p:sldId id="648" r:id="rId17"/>
    <p:sldId id="649" r:id="rId18"/>
    <p:sldId id="650" r:id="rId19"/>
    <p:sldId id="651" r:id="rId20"/>
    <p:sldId id="653" r:id="rId21"/>
    <p:sldId id="652" r:id="rId22"/>
    <p:sldId id="654" r:id="rId23"/>
    <p:sldId id="655" r:id="rId24"/>
    <p:sldId id="656" r:id="rId25"/>
    <p:sldId id="662" r:id="rId26"/>
    <p:sldId id="657" r:id="rId27"/>
    <p:sldId id="659" r:id="rId28"/>
    <p:sldId id="660" r:id="rId29"/>
    <p:sldId id="663" r:id="rId30"/>
    <p:sldId id="66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03-05-2019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03-05-2019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03-05-2019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03-05-2019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FULL STACK WEB DEVELOPMENT WITH DJANGO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12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Template Inheritance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Now suppose at the time of making the site </a:t>
            </a:r>
            <a:r>
              <a:rPr lang="en-IN" sz="2400" b="1" dirty="0" smtClean="0">
                <a:solidFill>
                  <a:srgbClr val="C00000"/>
                </a:solidFill>
              </a:rPr>
              <a:t>live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company</a:t>
            </a:r>
            <a:r>
              <a:rPr lang="en-IN" sz="2400" dirty="0" smtClean="0"/>
              <a:t> decided to </a:t>
            </a:r>
            <a:r>
              <a:rPr lang="en-IN" sz="2400" b="1" dirty="0" smtClean="0">
                <a:solidFill>
                  <a:srgbClr val="0070C0"/>
                </a:solidFill>
              </a:rPr>
              <a:t>change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anchor text </a:t>
            </a:r>
            <a:r>
              <a:rPr lang="en-IN" sz="2400" dirty="0" smtClean="0"/>
              <a:t>of a link in the </a:t>
            </a:r>
            <a:r>
              <a:rPr lang="en-IN" sz="2400" b="1" dirty="0" smtClean="0">
                <a:solidFill>
                  <a:srgbClr val="7030A0"/>
                </a:solidFill>
              </a:rPr>
              <a:t>navigation</a:t>
            </a:r>
            <a:r>
              <a:rPr lang="en-IN" sz="2400" dirty="0" smtClean="0"/>
              <a:t> from </a:t>
            </a:r>
            <a:r>
              <a:rPr lang="en-IN" sz="2400" b="1" dirty="0" smtClean="0">
                <a:solidFill>
                  <a:srgbClr val="FF0000"/>
                </a:solidFill>
              </a:rPr>
              <a:t>Career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FF0000"/>
                </a:solidFill>
              </a:rPr>
              <a:t>Jobs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make this change we have to </a:t>
            </a:r>
            <a:r>
              <a:rPr lang="en-IN" sz="2400" b="1" dirty="0" smtClean="0">
                <a:solidFill>
                  <a:srgbClr val="C00000"/>
                </a:solidFill>
              </a:rPr>
              <a:t>manually</a:t>
            </a:r>
            <a:r>
              <a:rPr lang="en-IN" sz="2400" dirty="0" smtClean="0"/>
              <a:t> visit </a:t>
            </a:r>
            <a:r>
              <a:rPr lang="en-IN" sz="2400" b="1" dirty="0" smtClean="0">
                <a:solidFill>
                  <a:srgbClr val="7030A0"/>
                </a:solidFill>
              </a:rPr>
              <a:t>each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every</a:t>
            </a:r>
            <a:r>
              <a:rPr lang="en-IN" sz="2400" dirty="0" smtClean="0"/>
              <a:t> page.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What if we had </a:t>
            </a:r>
            <a:r>
              <a:rPr lang="en-IN" sz="2400" b="1" dirty="0" smtClean="0">
                <a:solidFill>
                  <a:srgbClr val="0070C0"/>
                </a:solidFill>
              </a:rPr>
              <a:t>50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0070C0"/>
                </a:solidFill>
              </a:rPr>
              <a:t>100</a:t>
            </a:r>
            <a:r>
              <a:rPr lang="en-IN" sz="2400" dirty="0" smtClean="0"/>
              <a:t> pages? These days it is very common for sites to have hundreds or even thousands of pages. </a:t>
            </a: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Template Inheritance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we can see this method doesn’t </a:t>
            </a:r>
            <a:r>
              <a:rPr lang="en-IN" sz="2400" b="1" dirty="0" smtClean="0">
                <a:solidFill>
                  <a:srgbClr val="7030A0"/>
                </a:solidFill>
              </a:rPr>
              <a:t>scale</a:t>
            </a:r>
            <a:r>
              <a:rPr lang="en-IN" sz="2400" dirty="0" smtClean="0"/>
              <a:t> very well.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an optimized </a:t>
            </a:r>
            <a:r>
              <a:rPr lang="en-US" sz="2400" b="1" dirty="0" smtClean="0">
                <a:solidFill>
                  <a:srgbClr val="00B050"/>
                </a:solidFill>
              </a:rPr>
              <a:t>solution</a:t>
            </a:r>
            <a:r>
              <a:rPr lang="en-US" sz="2400" dirty="0" smtClean="0"/>
              <a:t> to this problem is </a:t>
            </a:r>
            <a:r>
              <a:rPr lang="en-US" sz="2400" b="1" dirty="0" smtClean="0">
                <a:solidFill>
                  <a:srgbClr val="7030A0"/>
                </a:solidFill>
              </a:rPr>
              <a:t>Template Inheritance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Template Inheritance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Template engines </a:t>
            </a:r>
            <a:r>
              <a:rPr lang="en-IN" sz="2400" dirty="0" smtClean="0"/>
              <a:t>provide code reuse through </a:t>
            </a:r>
            <a:r>
              <a:rPr lang="en-IN" sz="2400" b="1" i="1" dirty="0" smtClean="0">
                <a:solidFill>
                  <a:srgbClr val="C00000"/>
                </a:solidFill>
              </a:rPr>
              <a:t>inheritance</a:t>
            </a:r>
            <a:r>
              <a:rPr lang="en-IN" sz="2400" i="1" dirty="0" smtClean="0"/>
              <a:t>, </a:t>
            </a:r>
            <a:r>
              <a:rPr lang="en-IN" sz="2400" dirty="0" smtClean="0"/>
              <a:t>which is a concept also key to </a:t>
            </a:r>
            <a:r>
              <a:rPr lang="en-IN" sz="2400" b="1" dirty="0" smtClean="0">
                <a:solidFill>
                  <a:srgbClr val="C00000"/>
                </a:solidFill>
              </a:rPr>
              <a:t>object-oriented programming.</a:t>
            </a:r>
          </a:p>
          <a:p>
            <a:endParaRPr lang="en-IN" sz="2400" dirty="0" smtClean="0"/>
          </a:p>
          <a:p>
            <a:r>
              <a:rPr lang="en-IN" sz="2400" dirty="0" smtClean="0"/>
              <a:t>With </a:t>
            </a:r>
            <a:r>
              <a:rPr lang="en-IN" sz="2400" b="1" dirty="0" smtClean="0">
                <a:solidFill>
                  <a:srgbClr val="C00000"/>
                </a:solidFill>
              </a:rPr>
              <a:t>web page inheritance</a:t>
            </a:r>
            <a:r>
              <a:rPr lang="en-IN" sz="2400" dirty="0" smtClean="0"/>
              <a:t>, we </a:t>
            </a:r>
            <a:r>
              <a:rPr lang="en-IN" sz="2400" b="1" dirty="0" smtClean="0">
                <a:solidFill>
                  <a:srgbClr val="0070C0"/>
                </a:solidFill>
              </a:rPr>
              <a:t>abstract</a:t>
            </a:r>
            <a:r>
              <a:rPr lang="en-IN" sz="2400" dirty="0" smtClean="0"/>
              <a:t> the parts </a:t>
            </a:r>
            <a:r>
              <a:rPr lang="en-IN" sz="2400" b="1" dirty="0" smtClean="0">
                <a:solidFill>
                  <a:srgbClr val="7030A0"/>
                </a:solidFill>
              </a:rPr>
              <a:t>common</a:t>
            </a:r>
            <a:r>
              <a:rPr lang="en-IN" sz="2400" dirty="0" smtClean="0"/>
              <a:t> to all </a:t>
            </a:r>
            <a:r>
              <a:rPr lang="en-IN" sz="2400" b="1" dirty="0" smtClean="0">
                <a:solidFill>
                  <a:srgbClr val="7030A0"/>
                </a:solidFill>
              </a:rPr>
              <a:t>web pages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FF0000"/>
                </a:solidFill>
              </a:rPr>
              <a:t>one place</a:t>
            </a:r>
            <a:r>
              <a:rPr lang="en-IN" sz="2400" dirty="0" smtClean="0"/>
              <a:t>, and let each </a:t>
            </a:r>
            <a:r>
              <a:rPr lang="en-IN" sz="2400" b="1" dirty="0" smtClean="0">
                <a:solidFill>
                  <a:srgbClr val="7030A0"/>
                </a:solidFill>
              </a:rPr>
              <a:t>specific page </a:t>
            </a:r>
            <a:r>
              <a:rPr lang="en-IN" sz="2400" dirty="0" smtClean="0"/>
              <a:t>refer to these </a:t>
            </a:r>
            <a:r>
              <a:rPr lang="en-IN" sz="2400" b="1" dirty="0" smtClean="0">
                <a:solidFill>
                  <a:srgbClr val="7030A0"/>
                </a:solidFill>
              </a:rPr>
              <a:t>common parts</a:t>
            </a:r>
            <a:r>
              <a:rPr lang="en-IN" sz="24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6" descr="inherita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4643446"/>
            <a:ext cx="6687292" cy="1704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Template Inheritance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If you are reading all these slides </a:t>
            </a:r>
            <a:r>
              <a:rPr lang="en-IN" sz="2400" b="1" dirty="0" smtClean="0">
                <a:solidFill>
                  <a:srgbClr val="0070C0"/>
                </a:solidFill>
              </a:rPr>
              <a:t>carefully</a:t>
            </a:r>
            <a:r>
              <a:rPr lang="en-IN" sz="2400" dirty="0" smtClean="0"/>
              <a:t>, you might say “Why don’t we use </a:t>
            </a:r>
            <a:r>
              <a:rPr lang="en-IN" sz="2400" b="1" dirty="0" smtClean="0">
                <a:solidFill>
                  <a:srgbClr val="C00000"/>
                </a:solidFill>
              </a:rPr>
              <a:t>include</a:t>
            </a:r>
            <a:r>
              <a:rPr lang="en-IN" sz="2400" dirty="0" smtClean="0"/>
              <a:t> tag ?”.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Yes, sure we can use </a:t>
            </a:r>
            <a:r>
              <a:rPr lang="en-IN" sz="2400" b="1" dirty="0" smtClean="0">
                <a:solidFill>
                  <a:srgbClr val="C00000"/>
                </a:solidFill>
              </a:rPr>
              <a:t>include</a:t>
            </a:r>
            <a:r>
              <a:rPr lang="en-IN" sz="2400" dirty="0" smtClean="0"/>
              <a:t> tag to solve this particular problem very easily but as we will see </a:t>
            </a:r>
            <a:r>
              <a:rPr lang="en-IN" sz="2400" b="1" dirty="0" smtClean="0">
                <a:solidFill>
                  <a:srgbClr val="7030A0"/>
                </a:solidFill>
              </a:rPr>
              <a:t>Template Inheritance </a:t>
            </a:r>
            <a:r>
              <a:rPr lang="en-IN" sz="2400" dirty="0" smtClean="0"/>
              <a:t>provides a </a:t>
            </a:r>
            <a:r>
              <a:rPr lang="en-IN" sz="2400" b="1" dirty="0" smtClean="0">
                <a:solidFill>
                  <a:srgbClr val="7030A0"/>
                </a:solidFill>
              </a:rPr>
              <a:t>much more powerful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7030A0"/>
                </a:solidFill>
              </a:rPr>
              <a:t>elegant </a:t>
            </a:r>
            <a:r>
              <a:rPr lang="en-IN" sz="2400" dirty="0" smtClean="0"/>
              <a:t>method to tackle issues like this.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Template Inheritance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use </a:t>
            </a:r>
            <a:r>
              <a:rPr lang="en-IN" sz="2400" b="1" dirty="0" smtClean="0">
                <a:solidFill>
                  <a:srgbClr val="7030A0"/>
                </a:solidFill>
              </a:rPr>
              <a:t>Template Inheritance </a:t>
            </a:r>
            <a:r>
              <a:rPr lang="en-IN" sz="2400" dirty="0" smtClean="0"/>
              <a:t>we must first create a </a:t>
            </a:r>
            <a:r>
              <a:rPr lang="en-IN" sz="2400" b="1" dirty="0" smtClean="0">
                <a:solidFill>
                  <a:srgbClr val="C00000"/>
                </a:solidFill>
              </a:rPr>
              <a:t>base template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base template </a:t>
            </a:r>
            <a:r>
              <a:rPr lang="en-IN" sz="2400" dirty="0" smtClean="0"/>
              <a:t>is just a simple skeleton that we will used as a base for all other pages on our site. </a:t>
            </a:r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base template </a:t>
            </a:r>
            <a:r>
              <a:rPr lang="en-IN" sz="2400" dirty="0" smtClean="0"/>
              <a:t>defines areas where content can be inserted into. </a:t>
            </a:r>
          </a:p>
          <a:p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dirty="0" err="1" smtClean="0"/>
              <a:t>Django</a:t>
            </a:r>
            <a:r>
              <a:rPr lang="en-IN" sz="2400" dirty="0" smtClean="0"/>
              <a:t>, we define this area using the</a:t>
            </a:r>
            <a:r>
              <a:rPr lang="en-IN" sz="2400" b="1" dirty="0" smtClean="0">
                <a:solidFill>
                  <a:srgbClr val="00B050"/>
                </a:solidFill>
              </a:rPr>
              <a:t> </a:t>
            </a:r>
            <a:r>
              <a:rPr lang="en-IN" sz="2400" b="1" dirty="0" smtClean="0">
                <a:solidFill>
                  <a:srgbClr val="0070C0"/>
                </a:solidFill>
              </a:rPr>
              <a:t>block</a:t>
            </a:r>
            <a:r>
              <a:rPr lang="en-IN" sz="2400" dirty="0" smtClean="0"/>
              <a:t> tag. </a:t>
            </a: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Template Inheritance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Create a new file named </a:t>
            </a:r>
            <a:r>
              <a:rPr lang="en-IN" sz="2400" b="1" dirty="0" smtClean="0">
                <a:solidFill>
                  <a:srgbClr val="7030A0"/>
                </a:solidFill>
              </a:rPr>
              <a:t>base.html</a:t>
            </a:r>
            <a:r>
              <a:rPr lang="en-IN" sz="2400" dirty="0" smtClean="0"/>
              <a:t> inside the </a:t>
            </a:r>
            <a:r>
              <a:rPr lang="en-IN" sz="2400" dirty="0" err="1" smtClean="0"/>
              <a:t>sitewide</a:t>
            </a:r>
            <a:r>
              <a:rPr lang="en-IN" sz="2400" dirty="0" smtClean="0"/>
              <a:t> templates directory.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Now add the code shown in next slide into it</a:t>
            </a: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Template Inheritance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&lt;!DOCTYPE html&gt;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&lt;html&gt;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&lt;head&gt;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&lt;title&gt;</a:t>
            </a:r>
            <a:r>
              <a:rPr lang="en-IN" sz="1600" b="1" dirty="0" smtClean="0">
                <a:solidFill>
                  <a:srgbClr val="C00000"/>
                </a:solidFill>
              </a:rPr>
              <a:t>{% block </a:t>
            </a:r>
            <a:r>
              <a:rPr lang="en-IN" sz="1600" b="1" dirty="0" smtClean="0">
                <a:solidFill>
                  <a:srgbClr val="00B050"/>
                </a:solidFill>
              </a:rPr>
              <a:t>title</a:t>
            </a:r>
            <a:r>
              <a:rPr lang="en-IN" sz="1600" b="1" dirty="0" smtClean="0">
                <a:solidFill>
                  <a:srgbClr val="C00000"/>
                </a:solidFill>
              </a:rPr>
              <a:t> %}</a:t>
            </a:r>
            <a:r>
              <a:rPr lang="en-IN" sz="1600" b="1" dirty="0" smtClean="0">
                <a:solidFill>
                  <a:srgbClr val="002060"/>
                </a:solidFill>
              </a:rPr>
              <a:t>Home</a:t>
            </a:r>
            <a:r>
              <a:rPr lang="en-IN" sz="1600" b="1" dirty="0" smtClean="0">
                <a:solidFill>
                  <a:srgbClr val="C00000"/>
                </a:solidFill>
              </a:rPr>
              <a:t>{% </a:t>
            </a:r>
            <a:r>
              <a:rPr lang="en-IN" sz="1600" b="1" dirty="0" err="1" smtClean="0">
                <a:solidFill>
                  <a:srgbClr val="C00000"/>
                </a:solidFill>
              </a:rPr>
              <a:t>endblock</a:t>
            </a:r>
            <a:r>
              <a:rPr lang="en-IN" sz="1600" b="1" dirty="0" smtClean="0">
                <a:solidFill>
                  <a:srgbClr val="C00000"/>
                </a:solidFill>
              </a:rPr>
              <a:t> %}</a:t>
            </a:r>
            <a:r>
              <a:rPr lang="en-IN" sz="1600" b="1" dirty="0" smtClean="0">
                <a:solidFill>
                  <a:srgbClr val="002060"/>
                </a:solidFill>
              </a:rPr>
              <a:t>&lt;/title&gt;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&lt;/head&gt;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&lt;body&gt;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</a:t>
            </a:r>
            <a:r>
              <a:rPr lang="en-IN" sz="1600" b="1" dirty="0" err="1" smtClean="0">
                <a:solidFill>
                  <a:srgbClr val="002060"/>
                </a:solidFill>
              </a:rPr>
              <a:t>nav</a:t>
            </a:r>
            <a:r>
              <a:rPr lang="en-IN" sz="16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&lt;a </a:t>
            </a:r>
            <a:r>
              <a:rPr lang="en-IN" sz="1600" b="1" dirty="0" err="1" smtClean="0">
                <a:solidFill>
                  <a:srgbClr val="002060"/>
                </a:solidFill>
              </a:rPr>
              <a:t>href</a:t>
            </a:r>
            <a:r>
              <a:rPr lang="en-IN" sz="1600" b="1" dirty="0" smtClean="0">
                <a:solidFill>
                  <a:srgbClr val="002060"/>
                </a:solidFill>
              </a:rPr>
              <a:t>="#"&gt;Home&lt;/a&gt;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&lt;a </a:t>
            </a:r>
            <a:r>
              <a:rPr lang="en-IN" sz="1600" b="1" dirty="0" err="1" smtClean="0">
                <a:solidFill>
                  <a:srgbClr val="002060"/>
                </a:solidFill>
              </a:rPr>
              <a:t>href</a:t>
            </a:r>
            <a:r>
              <a:rPr lang="en-IN" sz="1600" b="1" dirty="0" smtClean="0">
                <a:solidFill>
                  <a:srgbClr val="002060"/>
                </a:solidFill>
              </a:rPr>
              <a:t>="#"&gt;Courses&lt;/a&gt;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&lt;a </a:t>
            </a:r>
            <a:r>
              <a:rPr lang="en-IN" sz="1600" b="1" dirty="0" err="1" smtClean="0">
                <a:solidFill>
                  <a:srgbClr val="002060"/>
                </a:solidFill>
              </a:rPr>
              <a:t>href</a:t>
            </a:r>
            <a:r>
              <a:rPr lang="en-IN" sz="1600" b="1" dirty="0" smtClean="0">
                <a:solidFill>
                  <a:srgbClr val="002060"/>
                </a:solidFill>
              </a:rPr>
              <a:t>="#"&gt;Contact&lt;/a&gt;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&lt;a </a:t>
            </a:r>
            <a:r>
              <a:rPr lang="en-IN" sz="1600" b="1" dirty="0" err="1" smtClean="0">
                <a:solidFill>
                  <a:srgbClr val="002060"/>
                </a:solidFill>
              </a:rPr>
              <a:t>href</a:t>
            </a:r>
            <a:r>
              <a:rPr lang="en-IN" sz="1600" b="1" dirty="0" smtClean="0">
                <a:solidFill>
                  <a:srgbClr val="002060"/>
                </a:solidFill>
              </a:rPr>
              <a:t>="#"&gt;Career&lt;/a&gt;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&lt;/</a:t>
            </a:r>
            <a:r>
              <a:rPr lang="en-IN" sz="1600" b="1" dirty="0" err="1" smtClean="0">
                <a:solidFill>
                  <a:srgbClr val="002060"/>
                </a:solidFill>
              </a:rPr>
              <a:t>nav</a:t>
            </a:r>
            <a:r>
              <a:rPr lang="en-IN" sz="16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{% block </a:t>
            </a:r>
            <a:r>
              <a:rPr lang="en-IN" sz="1600" b="1" dirty="0" smtClean="0">
                <a:solidFill>
                  <a:srgbClr val="00B050"/>
                </a:solidFill>
              </a:rPr>
              <a:t>content</a:t>
            </a:r>
            <a:r>
              <a:rPr lang="en-IN" sz="16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{% </a:t>
            </a:r>
            <a:r>
              <a:rPr lang="en-IN" sz="1600" b="1" dirty="0" err="1" smtClean="0">
                <a:solidFill>
                  <a:srgbClr val="C00000"/>
                </a:solidFill>
              </a:rPr>
              <a:t>endblock</a:t>
            </a:r>
            <a:r>
              <a:rPr lang="en-IN" sz="16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&lt;hr&gt;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{% block </a:t>
            </a:r>
            <a:r>
              <a:rPr lang="en-IN" sz="1600" b="1" dirty="0" smtClean="0">
                <a:solidFill>
                  <a:srgbClr val="00B050"/>
                </a:solidFill>
              </a:rPr>
              <a:t>footer</a:t>
            </a:r>
            <a:r>
              <a:rPr lang="en-IN" sz="16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&amp;copy; 2019. All rights reserved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{% </a:t>
            </a:r>
            <a:r>
              <a:rPr lang="en-IN" sz="1600" b="1" dirty="0" err="1" smtClean="0">
                <a:solidFill>
                  <a:srgbClr val="C00000"/>
                </a:solidFill>
              </a:rPr>
              <a:t>endblock</a:t>
            </a:r>
            <a:r>
              <a:rPr lang="en-IN" sz="16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&lt;/body&gt;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&lt;/html&gt;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Code Explained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is our </a:t>
            </a:r>
            <a:r>
              <a:rPr lang="en-IN" sz="2400" b="1" dirty="0" smtClean="0">
                <a:solidFill>
                  <a:srgbClr val="7030A0"/>
                </a:solidFill>
              </a:rPr>
              <a:t>base template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Here we are using a new </a:t>
            </a:r>
            <a:r>
              <a:rPr lang="en-IN" sz="2400" b="1" dirty="0" smtClean="0">
                <a:solidFill>
                  <a:srgbClr val="7030A0"/>
                </a:solidFill>
              </a:rPr>
              <a:t>template tag </a:t>
            </a:r>
            <a:r>
              <a:rPr lang="en-IN" sz="2400" dirty="0" smtClean="0"/>
              <a:t>called </a:t>
            </a:r>
            <a:r>
              <a:rPr lang="en-IN" sz="2400" b="1" dirty="0" smtClean="0">
                <a:solidFill>
                  <a:srgbClr val="C00000"/>
                </a:solidFill>
              </a:rPr>
              <a:t>block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block</a:t>
            </a:r>
            <a:r>
              <a:rPr lang="en-IN" sz="2400" dirty="0" smtClean="0"/>
              <a:t> tag accepts a </a:t>
            </a:r>
            <a:r>
              <a:rPr lang="en-IN" sz="2400" b="1" dirty="0" smtClean="0">
                <a:solidFill>
                  <a:srgbClr val="0070C0"/>
                </a:solidFill>
              </a:rPr>
              <a:t>single argument</a:t>
            </a:r>
            <a:r>
              <a:rPr lang="en-IN" sz="2400" dirty="0" smtClean="0"/>
              <a:t>, called </a:t>
            </a:r>
            <a:r>
              <a:rPr lang="en-IN" sz="2400" b="1" dirty="0" err="1" smtClean="0">
                <a:solidFill>
                  <a:srgbClr val="7030A0"/>
                </a:solidFill>
              </a:rPr>
              <a:t>block_name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to specify the name of the </a:t>
            </a:r>
            <a:r>
              <a:rPr lang="en-IN" sz="2400" b="1" dirty="0" smtClean="0">
                <a:solidFill>
                  <a:srgbClr val="FF0000"/>
                </a:solidFill>
              </a:rPr>
              <a:t>block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Here we have created </a:t>
            </a:r>
            <a:r>
              <a:rPr lang="en-IN" sz="2400" b="1" dirty="0" smtClean="0">
                <a:solidFill>
                  <a:srgbClr val="FF0000"/>
                </a:solidFill>
              </a:rPr>
              <a:t>three blocks </a:t>
            </a:r>
            <a:r>
              <a:rPr lang="en-IN" sz="2400" dirty="0" smtClean="0"/>
              <a:t>namely </a:t>
            </a:r>
            <a:r>
              <a:rPr lang="en-IN" sz="2400" b="1" dirty="0" smtClean="0">
                <a:solidFill>
                  <a:srgbClr val="00B050"/>
                </a:solidFill>
              </a:rPr>
              <a:t>title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content </a:t>
            </a:r>
            <a:r>
              <a:rPr lang="en-IN" sz="2400" dirty="0" smtClean="0"/>
              <a:t>and </a:t>
            </a:r>
            <a:r>
              <a:rPr lang="en-IN" sz="2400" b="1" dirty="0" smtClean="0">
                <a:solidFill>
                  <a:srgbClr val="00B050"/>
                </a:solidFill>
              </a:rPr>
              <a:t>footer</a:t>
            </a:r>
            <a:r>
              <a:rPr lang="en-IN" sz="2400" dirty="0" smtClean="0"/>
              <a:t>. 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Code Explained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block </a:t>
            </a:r>
            <a:r>
              <a:rPr lang="en-IN" sz="2400" dirty="0" smtClean="0"/>
              <a:t>tag defines a </a:t>
            </a:r>
            <a:r>
              <a:rPr lang="en-IN" sz="2400" b="1" dirty="0" smtClean="0">
                <a:solidFill>
                  <a:srgbClr val="FF0000"/>
                </a:solidFill>
              </a:rPr>
              <a:t>block</a:t>
            </a:r>
            <a:r>
              <a:rPr lang="en-IN" sz="2400" dirty="0" smtClean="0"/>
              <a:t> that can be overridden by the </a:t>
            </a:r>
            <a:r>
              <a:rPr lang="en-IN" sz="2400" b="1" dirty="0" smtClean="0">
                <a:solidFill>
                  <a:srgbClr val="7030A0"/>
                </a:solidFill>
              </a:rPr>
              <a:t>child templates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b="1" dirty="0" smtClean="0"/>
          </a:p>
          <a:p>
            <a:r>
              <a:rPr lang="en-IN" sz="2400" b="1" dirty="0" smtClean="0"/>
              <a:t>What is a </a:t>
            </a:r>
            <a:r>
              <a:rPr lang="en-IN" sz="2400" b="1" dirty="0" smtClean="0">
                <a:solidFill>
                  <a:srgbClr val="7030A0"/>
                </a:solidFill>
              </a:rPr>
              <a:t>child template</a:t>
            </a:r>
            <a:r>
              <a:rPr lang="en-IN" sz="2400" b="1" dirty="0" smtClean="0"/>
              <a:t>?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template</a:t>
            </a:r>
            <a:r>
              <a:rPr lang="en-IN" sz="2400" dirty="0" smtClean="0"/>
              <a:t> which uses </a:t>
            </a:r>
            <a:r>
              <a:rPr lang="en-IN" sz="2400" b="1" dirty="0" smtClean="0">
                <a:solidFill>
                  <a:srgbClr val="7030A0"/>
                </a:solidFill>
              </a:rPr>
              <a:t>base.html </a:t>
            </a:r>
            <a:r>
              <a:rPr lang="en-IN" sz="2400" dirty="0" smtClean="0"/>
              <a:t>as it’s </a:t>
            </a:r>
            <a:r>
              <a:rPr lang="en-IN" sz="2400" b="1" dirty="0" smtClean="0">
                <a:solidFill>
                  <a:srgbClr val="0070C0"/>
                </a:solidFill>
              </a:rPr>
              <a:t>base</a:t>
            </a:r>
            <a:r>
              <a:rPr lang="en-IN" sz="2400" dirty="0" smtClean="0"/>
              <a:t> or more formally speaking a </a:t>
            </a:r>
            <a:r>
              <a:rPr lang="en-IN" sz="2400" b="1" dirty="0" smtClean="0">
                <a:solidFill>
                  <a:srgbClr val="7030A0"/>
                </a:solidFill>
              </a:rPr>
              <a:t>child template </a:t>
            </a:r>
            <a:r>
              <a:rPr lang="en-IN" sz="2400" dirty="0" smtClean="0"/>
              <a:t>is a template which </a:t>
            </a:r>
            <a:r>
              <a:rPr lang="en-IN" sz="2400" b="1" u="sng" dirty="0" smtClean="0">
                <a:solidFill>
                  <a:srgbClr val="00B050"/>
                </a:solidFill>
              </a:rPr>
              <a:t>extends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base template</a:t>
            </a:r>
            <a:r>
              <a:rPr lang="en-IN" sz="2400" dirty="0" smtClean="0"/>
              <a:t>. 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Code Explained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7030A0"/>
                </a:solidFill>
              </a:rPr>
              <a:t>child template </a:t>
            </a:r>
            <a:r>
              <a:rPr lang="en-IN" sz="2400" dirty="0" smtClean="0"/>
              <a:t>can </a:t>
            </a:r>
            <a:r>
              <a:rPr lang="en-IN" sz="2400" b="1" dirty="0" smtClean="0">
                <a:solidFill>
                  <a:srgbClr val="C00000"/>
                </a:solidFill>
              </a:rPr>
              <a:t>override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add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leave</a:t>
            </a:r>
            <a:r>
              <a:rPr lang="en-IN" sz="2400" dirty="0" smtClean="0"/>
              <a:t> alone the </a:t>
            </a:r>
            <a:r>
              <a:rPr lang="en-IN" sz="2400" b="1" dirty="0" smtClean="0">
                <a:solidFill>
                  <a:srgbClr val="0070C0"/>
                </a:solidFill>
              </a:rPr>
              <a:t>contents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parent block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C00000"/>
                </a:solidFill>
              </a:rPr>
              <a:t>override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default content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parent block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C00000"/>
                </a:solidFill>
              </a:rPr>
              <a:t>child block </a:t>
            </a:r>
            <a:r>
              <a:rPr lang="en-IN" sz="2400" dirty="0" smtClean="0"/>
              <a:t>we </a:t>
            </a:r>
            <a:r>
              <a:rPr lang="en-IN" sz="2400" b="1" dirty="0" smtClean="0">
                <a:solidFill>
                  <a:srgbClr val="7030A0"/>
                </a:solidFill>
              </a:rPr>
              <a:t>place the content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C00000"/>
                </a:solidFill>
              </a:rPr>
              <a:t>child block </a:t>
            </a:r>
            <a:r>
              <a:rPr lang="en-IN" sz="2400" dirty="0" smtClean="0"/>
              <a:t>between the tags </a:t>
            </a:r>
            <a:r>
              <a:rPr lang="en-IN" sz="2400" b="1" dirty="0" smtClean="0">
                <a:solidFill>
                  <a:srgbClr val="C00000"/>
                </a:solidFill>
              </a:rPr>
              <a:t>{% block </a:t>
            </a:r>
            <a:r>
              <a:rPr lang="en-IN" sz="2400" b="1" i="1" dirty="0" err="1" smtClean="0">
                <a:solidFill>
                  <a:srgbClr val="7030A0"/>
                </a:solidFill>
              </a:rPr>
              <a:t>block_name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%}</a:t>
            </a:r>
            <a:r>
              <a:rPr lang="en-IN" sz="2400" dirty="0" smtClean="0"/>
              <a:t> and </a:t>
            </a:r>
            <a:r>
              <a:rPr lang="en-IN" sz="2400" b="1" dirty="0" smtClean="0">
                <a:solidFill>
                  <a:srgbClr val="C00000"/>
                </a:solidFill>
              </a:rPr>
              <a:t>{%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rgbClr val="C00000"/>
                </a:solidFill>
              </a:rPr>
              <a:t>endblock</a:t>
            </a:r>
            <a:r>
              <a:rPr lang="en-IN" sz="2400" b="1" dirty="0" smtClean="0">
                <a:solidFill>
                  <a:srgbClr val="C00000"/>
                </a:solidFill>
              </a:rPr>
              <a:t> %}, </a:t>
            </a:r>
            <a:r>
              <a:rPr lang="en-IN" sz="2400" dirty="0" smtClean="0"/>
              <a:t>where </a:t>
            </a:r>
            <a:r>
              <a:rPr lang="en-IN" sz="2400" b="1" i="1" dirty="0" err="1" smtClean="0">
                <a:solidFill>
                  <a:srgbClr val="7030A0"/>
                </a:solidFill>
              </a:rPr>
              <a:t>block_name</a:t>
            </a:r>
            <a:r>
              <a:rPr lang="en-IN" sz="2400" dirty="0" smtClean="0"/>
              <a:t> is the </a:t>
            </a:r>
            <a:r>
              <a:rPr lang="en-IN" sz="2400" b="1" dirty="0" smtClean="0">
                <a:solidFill>
                  <a:srgbClr val="C00000"/>
                </a:solidFill>
              </a:rPr>
              <a:t>name of the block </a:t>
            </a:r>
            <a:r>
              <a:rPr lang="en-IN" sz="2400" dirty="0" smtClean="0"/>
              <a:t>whose content is to be overridden from the </a:t>
            </a:r>
            <a:r>
              <a:rPr lang="en-IN" sz="2400" b="1" dirty="0" smtClean="0">
                <a:solidFill>
                  <a:srgbClr val="7030A0"/>
                </a:solidFill>
              </a:rPr>
              <a:t>child template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/>
              <a:t>Developing Our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Template Inheritance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Example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Inheriting Base Template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use our </a:t>
            </a:r>
            <a:r>
              <a:rPr lang="en-IN" sz="2400" b="1" dirty="0" smtClean="0">
                <a:solidFill>
                  <a:srgbClr val="C00000"/>
                </a:solidFill>
              </a:rPr>
              <a:t>base template </a:t>
            </a:r>
            <a:r>
              <a:rPr lang="en-IN" sz="2400" dirty="0" smtClean="0"/>
              <a:t>we first have to create a </a:t>
            </a:r>
            <a:r>
              <a:rPr lang="en-IN" sz="2400" b="1" dirty="0" smtClean="0">
                <a:solidFill>
                  <a:srgbClr val="C00000"/>
                </a:solidFill>
              </a:rPr>
              <a:t>child template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Open </a:t>
            </a:r>
            <a:r>
              <a:rPr lang="en-IN" sz="2400" b="1" dirty="0" smtClean="0">
                <a:solidFill>
                  <a:srgbClr val="7030A0"/>
                </a:solidFill>
              </a:rPr>
              <a:t>showdatetime.html</a:t>
            </a:r>
            <a:r>
              <a:rPr lang="en-IN" sz="2400" dirty="0" smtClean="0"/>
              <a:t> template from the </a:t>
            </a:r>
            <a:r>
              <a:rPr lang="en-IN" sz="2400" b="1" dirty="0" smtClean="0">
                <a:solidFill>
                  <a:srgbClr val="C00000"/>
                </a:solidFill>
              </a:rPr>
              <a:t>template5app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delete everything </a:t>
            </a:r>
            <a:r>
              <a:rPr lang="en-IN" sz="2400" dirty="0" smtClean="0"/>
              <a:t>in it and then </a:t>
            </a:r>
            <a:r>
              <a:rPr lang="en-IN" sz="2400" b="1" dirty="0" smtClean="0">
                <a:solidFill>
                  <a:srgbClr val="0070C0"/>
                </a:solidFill>
              </a:rPr>
              <a:t>add </a:t>
            </a:r>
            <a:r>
              <a:rPr lang="en-IN" sz="2400" dirty="0" smtClean="0"/>
              <a:t>the code shown in next slide.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Inheriting Base Template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{% extends "templateapp5/base.html" %}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{% block </a:t>
            </a:r>
            <a:r>
              <a:rPr lang="en-IN" sz="2200" b="1" dirty="0" smtClean="0">
                <a:solidFill>
                  <a:srgbClr val="00B050"/>
                </a:solidFill>
              </a:rPr>
              <a:t>title</a:t>
            </a:r>
            <a:r>
              <a:rPr lang="en-IN" sz="2200" b="1" dirty="0" smtClean="0">
                <a:solidFill>
                  <a:srgbClr val="7030A0"/>
                </a:solidFill>
              </a:rPr>
              <a:t> %}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Date And Time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{% </a:t>
            </a:r>
            <a:r>
              <a:rPr lang="en-IN" sz="2200" b="1" dirty="0" err="1" smtClean="0">
                <a:solidFill>
                  <a:srgbClr val="7030A0"/>
                </a:solidFill>
              </a:rPr>
              <a:t>endblock</a:t>
            </a:r>
            <a:r>
              <a:rPr lang="en-IN" sz="2200" b="1" dirty="0" smtClean="0">
                <a:solidFill>
                  <a:srgbClr val="7030A0"/>
                </a:solidFill>
              </a:rPr>
              <a:t> %}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{% block </a:t>
            </a:r>
            <a:r>
              <a:rPr lang="en-IN" sz="2200" b="1" dirty="0" smtClean="0">
                <a:solidFill>
                  <a:srgbClr val="00B050"/>
                </a:solidFill>
              </a:rPr>
              <a:t>content</a:t>
            </a:r>
            <a:r>
              <a:rPr lang="en-IN" sz="2200" b="1" dirty="0" smtClean="0">
                <a:solidFill>
                  <a:srgbClr val="7030A0"/>
                </a:solidFill>
              </a:rPr>
              <a:t> %}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{% if now %}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&lt;h2&gt;Current date and time is {{ now }}&lt;/h2&gt;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{% else %}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&lt;h2&gt;now variable is not available&lt;/h2&gt;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{% </a:t>
            </a:r>
            <a:r>
              <a:rPr lang="en-IN" sz="2200" b="1" dirty="0" err="1" smtClean="0">
                <a:solidFill>
                  <a:srgbClr val="C00000"/>
                </a:solidFill>
              </a:rPr>
              <a:t>endif</a:t>
            </a:r>
            <a:r>
              <a:rPr lang="en-IN" sz="22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{% </a:t>
            </a:r>
            <a:r>
              <a:rPr lang="en-IN" sz="2200" b="1" dirty="0" err="1" smtClean="0">
                <a:solidFill>
                  <a:srgbClr val="7030A0"/>
                </a:solidFill>
              </a:rPr>
              <a:t>endblock</a:t>
            </a:r>
            <a:r>
              <a:rPr lang="en-IN" sz="2200" b="1" dirty="0" smtClean="0">
                <a:solidFill>
                  <a:srgbClr val="7030A0"/>
                </a:solidFill>
              </a:rPr>
              <a:t> %}</a:t>
            </a:r>
            <a:endParaRPr lang="en-IN" sz="22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Code Explained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The first line , </a:t>
            </a:r>
            <a:r>
              <a:rPr lang="en-IN" sz="2400" b="1" dirty="0" smtClean="0">
                <a:solidFill>
                  <a:srgbClr val="C00000"/>
                </a:solidFill>
              </a:rPr>
              <a:t>{% extends "templateapp5/base.html" %}</a:t>
            </a:r>
            <a:r>
              <a:rPr lang="en-IN" sz="2400" dirty="0" smtClean="0"/>
              <a:t> tells </a:t>
            </a:r>
            <a:r>
              <a:rPr lang="en-IN" sz="2400" b="1" dirty="0" err="1" smtClean="0">
                <a:solidFill>
                  <a:srgbClr val="7030A0"/>
                </a:solidFill>
              </a:rPr>
              <a:t>Django</a:t>
            </a:r>
            <a:r>
              <a:rPr lang="en-IN" sz="2400" b="1" dirty="0" smtClean="0">
                <a:solidFill>
                  <a:srgbClr val="7030A0"/>
                </a:solidFill>
              </a:rPr>
              <a:t> template engine </a:t>
            </a:r>
            <a:r>
              <a:rPr lang="en-IN" sz="2400" dirty="0" smtClean="0"/>
              <a:t>that the </a:t>
            </a:r>
            <a:r>
              <a:rPr lang="en-IN" sz="2400" b="1" dirty="0" smtClean="0">
                <a:solidFill>
                  <a:srgbClr val="0070C0"/>
                </a:solidFill>
              </a:rPr>
              <a:t>current template</a:t>
            </a:r>
            <a:r>
              <a:rPr lang="en-IN" sz="2400" dirty="0" smtClean="0"/>
              <a:t> is a </a:t>
            </a:r>
            <a:r>
              <a:rPr lang="en-IN" sz="2400" b="1" dirty="0" smtClean="0">
                <a:solidFill>
                  <a:srgbClr val="C00000"/>
                </a:solidFill>
              </a:rPr>
              <a:t>child template </a:t>
            </a:r>
            <a:r>
              <a:rPr lang="en-IN" sz="2400" dirty="0" smtClean="0"/>
              <a:t>and inherits from </a:t>
            </a:r>
            <a:r>
              <a:rPr lang="en-IN" sz="2400" b="1" dirty="0" smtClean="0">
                <a:solidFill>
                  <a:srgbClr val="7030A0"/>
                </a:solidFill>
              </a:rPr>
              <a:t>base.html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must be the </a:t>
            </a:r>
            <a:r>
              <a:rPr lang="en-IN" sz="2400" b="1" dirty="0" smtClean="0">
                <a:solidFill>
                  <a:srgbClr val="0070C0"/>
                </a:solidFill>
              </a:rPr>
              <a:t>first line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C00000"/>
                </a:solidFill>
              </a:rPr>
              <a:t>child template </a:t>
            </a:r>
            <a:r>
              <a:rPr lang="en-IN" sz="2400" dirty="0" smtClean="0"/>
              <a:t>otherwise it won’t work. 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Code Explained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When </a:t>
            </a:r>
            <a:r>
              <a:rPr lang="en-IN" sz="2400" b="1" dirty="0" smtClean="0">
                <a:solidFill>
                  <a:srgbClr val="7030A0"/>
                </a:solidFill>
              </a:rPr>
              <a:t>template engine </a:t>
            </a:r>
            <a:r>
              <a:rPr lang="en-IN" sz="2400" dirty="0" smtClean="0"/>
              <a:t>encounters this line it immediately </a:t>
            </a:r>
            <a:r>
              <a:rPr lang="en-IN" sz="2400" b="1" dirty="0" smtClean="0">
                <a:solidFill>
                  <a:srgbClr val="0070C0"/>
                </a:solidFill>
              </a:rPr>
              <a:t>loads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parent template </a:t>
            </a:r>
            <a:r>
              <a:rPr lang="en-IN" sz="2400" dirty="0" smtClean="0"/>
              <a:t>(</a:t>
            </a:r>
            <a:r>
              <a:rPr lang="en-IN" sz="2400" dirty="0" err="1" smtClean="0"/>
              <a:t>i.e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7030A0"/>
                </a:solidFill>
              </a:rPr>
              <a:t>base.html</a:t>
            </a:r>
            <a:r>
              <a:rPr lang="en-IN" sz="2400" dirty="0" smtClean="0"/>
              <a:t>) and then </a:t>
            </a:r>
            <a:r>
              <a:rPr lang="en-IN" sz="2400" b="1" dirty="0" smtClean="0">
                <a:solidFill>
                  <a:srgbClr val="C00000"/>
                </a:solidFill>
              </a:rPr>
              <a:t>replaces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FF0000"/>
                </a:solidFill>
              </a:rPr>
              <a:t>blocks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0070C0"/>
                </a:solidFill>
              </a:rPr>
              <a:t>content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parent template </a:t>
            </a:r>
            <a:r>
              <a:rPr lang="en-IN" sz="2400" dirty="0" smtClean="0"/>
              <a:t>with the </a:t>
            </a:r>
            <a:r>
              <a:rPr lang="en-IN" sz="2400" b="1" dirty="0" smtClean="0">
                <a:solidFill>
                  <a:srgbClr val="FF0000"/>
                </a:solidFill>
              </a:rPr>
              <a:t>blocks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0070C0"/>
                </a:solidFill>
              </a:rPr>
              <a:t>content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same name </a:t>
            </a:r>
            <a:r>
              <a:rPr lang="en-IN" sz="2400" dirty="0" smtClean="0"/>
              <a:t>defined in the </a:t>
            </a:r>
            <a:r>
              <a:rPr lang="en-IN" sz="2400" b="1" dirty="0" smtClean="0">
                <a:solidFill>
                  <a:srgbClr val="C00000"/>
                </a:solidFill>
              </a:rPr>
              <a:t>child template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a </a:t>
            </a:r>
            <a:r>
              <a:rPr lang="en-IN" sz="2400" b="1" dirty="0" smtClean="0">
                <a:solidFill>
                  <a:srgbClr val="C00000"/>
                </a:solidFill>
              </a:rPr>
              <a:t>block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7030A0"/>
                </a:solidFill>
              </a:rPr>
              <a:t>matching name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0070C0"/>
                </a:solidFill>
              </a:rPr>
              <a:t>not found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C00000"/>
                </a:solidFill>
              </a:rPr>
              <a:t>child template</a:t>
            </a:r>
            <a:r>
              <a:rPr lang="en-IN" sz="2400" dirty="0" smtClean="0"/>
              <a:t> then the </a:t>
            </a:r>
            <a:r>
              <a:rPr lang="en-IN" sz="2400" b="1" dirty="0" smtClean="0">
                <a:solidFill>
                  <a:srgbClr val="0070C0"/>
                </a:solidFill>
              </a:rPr>
              <a:t>content</a:t>
            </a:r>
            <a:r>
              <a:rPr lang="en-IN" sz="2400" dirty="0" smtClean="0"/>
              <a:t> from the </a:t>
            </a:r>
            <a:r>
              <a:rPr lang="en-IN" sz="2400" b="1" dirty="0" smtClean="0">
                <a:solidFill>
                  <a:srgbClr val="C00000"/>
                </a:solidFill>
              </a:rPr>
              <a:t>parent template </a:t>
            </a:r>
            <a:r>
              <a:rPr lang="en-IN" sz="2400" dirty="0" smtClean="0"/>
              <a:t>is used. 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Code Explained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Closely observe that in our </a:t>
            </a:r>
            <a:r>
              <a:rPr lang="en-IN" sz="2400" b="1" dirty="0" smtClean="0">
                <a:solidFill>
                  <a:srgbClr val="C00000"/>
                </a:solidFill>
              </a:rPr>
              <a:t>child template </a:t>
            </a:r>
            <a:r>
              <a:rPr lang="en-IN" sz="2400" dirty="0" smtClean="0"/>
              <a:t>we are not </a:t>
            </a:r>
            <a:r>
              <a:rPr lang="en-IN" sz="2400" b="1" dirty="0" smtClean="0">
                <a:solidFill>
                  <a:srgbClr val="C00000"/>
                </a:solidFill>
              </a:rPr>
              <a:t>overriding</a:t>
            </a:r>
            <a:r>
              <a:rPr lang="en-IN" sz="2400" dirty="0" smtClean="0"/>
              <a:t>  </a:t>
            </a:r>
            <a:r>
              <a:rPr lang="en-IN" sz="2400" b="1" dirty="0" smtClean="0">
                <a:solidFill>
                  <a:srgbClr val="0070C0"/>
                </a:solidFill>
              </a:rPr>
              <a:t>footer</a:t>
            </a:r>
            <a:r>
              <a:rPr lang="en-IN" sz="2400" dirty="0" smtClean="0"/>
              <a:t> block, so the </a:t>
            </a:r>
            <a:r>
              <a:rPr lang="en-IN" sz="2400" b="1" dirty="0" smtClean="0">
                <a:solidFill>
                  <a:srgbClr val="0070C0"/>
                </a:solidFill>
              </a:rPr>
              <a:t>default content </a:t>
            </a:r>
            <a:r>
              <a:rPr lang="en-IN" sz="2400" dirty="0" smtClean="0"/>
              <a:t>from </a:t>
            </a:r>
            <a:r>
              <a:rPr lang="en-IN" sz="2400" b="1" dirty="0" smtClean="0">
                <a:solidFill>
                  <a:srgbClr val="C00000"/>
                </a:solidFill>
              </a:rPr>
              <a:t>parent template </a:t>
            </a:r>
            <a:r>
              <a:rPr lang="en-IN" sz="2400" dirty="0" smtClean="0"/>
              <a:t>will be used while rendering the </a:t>
            </a:r>
            <a:r>
              <a:rPr lang="en-IN" sz="2400" b="1" dirty="0" smtClean="0">
                <a:solidFill>
                  <a:srgbClr val="C00000"/>
                </a:solidFill>
              </a:rPr>
              <a:t>child template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Output</a:t>
            </a:r>
            <a:endParaRPr lang="en-IN" sz="2800" b="1" dirty="0"/>
          </a:p>
        </p:txBody>
      </p:sp>
      <p:pic>
        <p:nvPicPr>
          <p:cNvPr id="7" name="Content Placeholder 6" descr="djangoscreen5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21769" cy="5357850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Your Task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Now redesign the </a:t>
            </a:r>
            <a:r>
              <a:rPr lang="en-IN" sz="2400" b="1" dirty="0" smtClean="0">
                <a:solidFill>
                  <a:srgbClr val="7030A0"/>
                </a:solidFill>
              </a:rPr>
              <a:t>home.html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contact.html</a:t>
            </a:r>
            <a:r>
              <a:rPr lang="en-IN" sz="2400" dirty="0" smtClean="0"/>
              <a:t> templates by inheriting the </a:t>
            </a:r>
            <a:r>
              <a:rPr lang="en-IN" sz="2400" b="1" dirty="0" smtClean="0">
                <a:solidFill>
                  <a:srgbClr val="7030A0"/>
                </a:solidFill>
              </a:rPr>
              <a:t>base.html</a:t>
            </a:r>
            <a:r>
              <a:rPr lang="en-IN" sz="2400" dirty="0" smtClean="0"/>
              <a:t> template and overriding the necessary blocks.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home.html</a:t>
            </a:r>
            <a:r>
              <a:rPr lang="en-US" sz="2800" b="1" dirty="0" smtClean="0"/>
              <a:t> Template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200" b="1" dirty="0" smtClean="0">
                <a:solidFill>
                  <a:srgbClr val="7030A0"/>
                </a:solidFill>
              </a:rPr>
              <a:t>{% extends "templateapp5/base.html" %}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7030A0"/>
                </a:solidFill>
              </a:rPr>
              <a:t>{% block content %}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&lt;h3&gt;Sharma Computer Academy&lt;/h3&gt;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&lt;p&gt;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    We at SCA are a group of highly skilled and qualified software professionals,&lt;</a:t>
            </a:r>
            <a:r>
              <a:rPr lang="en-IN" sz="1200" b="1" dirty="0" err="1" smtClean="0">
                <a:solidFill>
                  <a:srgbClr val="C00000"/>
                </a:solidFill>
              </a:rPr>
              <a:t>br</a:t>
            </a:r>
            <a:r>
              <a:rPr lang="en-IN" sz="12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    who are working towards to attain mutual goal,&lt;</a:t>
            </a:r>
            <a:r>
              <a:rPr lang="en-IN" sz="1200" b="1" dirty="0" err="1" smtClean="0">
                <a:solidFill>
                  <a:srgbClr val="C00000"/>
                </a:solidFill>
              </a:rPr>
              <a:t>br</a:t>
            </a:r>
            <a:r>
              <a:rPr lang="en-IN" sz="1200" b="1" dirty="0" smtClean="0">
                <a:solidFill>
                  <a:srgbClr val="C00000"/>
                </a:solidFill>
              </a:rPr>
              <a:t>&gt; 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    the goal of "Moulding The Talented into Most Demanded".&lt;</a:t>
            </a:r>
            <a:r>
              <a:rPr lang="en-IN" sz="1200" b="1" dirty="0" err="1" smtClean="0">
                <a:solidFill>
                  <a:srgbClr val="C00000"/>
                </a:solidFill>
              </a:rPr>
              <a:t>br</a:t>
            </a:r>
            <a:r>
              <a:rPr lang="en-IN" sz="12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    SCA is a premier organization founded in 1998,&lt;</a:t>
            </a:r>
            <a:r>
              <a:rPr lang="en-IN" sz="1200" b="1" dirty="0" err="1" smtClean="0">
                <a:solidFill>
                  <a:srgbClr val="C00000"/>
                </a:solidFill>
              </a:rPr>
              <a:t>br</a:t>
            </a:r>
            <a:r>
              <a:rPr lang="en-IN" sz="1200" b="1" dirty="0" smtClean="0">
                <a:solidFill>
                  <a:srgbClr val="C00000"/>
                </a:solidFill>
              </a:rPr>
              <a:t>&gt; 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    growing as an IT Training/service providers&lt;</a:t>
            </a:r>
            <a:r>
              <a:rPr lang="en-IN" sz="1200" b="1" dirty="0" err="1" smtClean="0">
                <a:solidFill>
                  <a:srgbClr val="C00000"/>
                </a:solidFill>
              </a:rPr>
              <a:t>br</a:t>
            </a:r>
            <a:r>
              <a:rPr lang="en-IN" sz="1200" b="1" dirty="0" smtClean="0">
                <a:solidFill>
                  <a:srgbClr val="C00000"/>
                </a:solidFill>
              </a:rPr>
              <a:t>&gt; 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    and determined to set high standards in IT industry.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&lt;/p&gt;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&lt;p&gt;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We are offering courses in latest technologies of IT&lt;</a:t>
            </a:r>
            <a:r>
              <a:rPr lang="en-IN" sz="1200" b="1" dirty="0" err="1" smtClean="0">
                <a:solidFill>
                  <a:srgbClr val="C00000"/>
                </a:solidFill>
              </a:rPr>
              <a:t>br</a:t>
            </a:r>
            <a:r>
              <a:rPr lang="en-IN" sz="12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like Python, </a:t>
            </a:r>
            <a:r>
              <a:rPr lang="en-IN" sz="1200" b="1" dirty="0" err="1" smtClean="0">
                <a:solidFill>
                  <a:srgbClr val="C00000"/>
                </a:solidFill>
              </a:rPr>
              <a:t>Django</a:t>
            </a:r>
            <a:r>
              <a:rPr lang="en-IN" sz="1200" b="1" dirty="0" smtClean="0">
                <a:solidFill>
                  <a:srgbClr val="C00000"/>
                </a:solidFill>
              </a:rPr>
              <a:t>, JSE, JEE,C#(sharp), </a:t>
            </a:r>
            <a:r>
              <a:rPr lang="en-IN" sz="1200" b="1" dirty="0" err="1" smtClean="0">
                <a:solidFill>
                  <a:srgbClr val="C00000"/>
                </a:solidFill>
              </a:rPr>
              <a:t>Asp.Net,PHP</a:t>
            </a:r>
            <a:r>
              <a:rPr lang="en-IN" sz="1200" b="1" dirty="0" smtClean="0">
                <a:solidFill>
                  <a:srgbClr val="C00000"/>
                </a:solidFill>
              </a:rPr>
              <a:t>, </a:t>
            </a:r>
            <a:r>
              <a:rPr lang="en-IN" sz="1200" b="1" dirty="0" err="1" smtClean="0">
                <a:solidFill>
                  <a:srgbClr val="C00000"/>
                </a:solidFill>
              </a:rPr>
              <a:t>Android,Networking</a:t>
            </a:r>
            <a:r>
              <a:rPr lang="en-IN" sz="1200" b="1" dirty="0" smtClean="0">
                <a:solidFill>
                  <a:srgbClr val="C00000"/>
                </a:solidFill>
              </a:rPr>
              <a:t> and IPv6 Area (CCNA, CNE6 – Level 1 (Silver) and CNE6 – Level 2 (Gold)).&lt;</a:t>
            </a:r>
            <a:r>
              <a:rPr lang="en-IN" sz="1200" b="1" dirty="0" err="1" smtClean="0">
                <a:solidFill>
                  <a:srgbClr val="C00000"/>
                </a:solidFill>
              </a:rPr>
              <a:t>br</a:t>
            </a:r>
            <a:r>
              <a:rPr lang="en-IN" sz="12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SCA PIP (“Project Implementation Program”) will help students&lt;</a:t>
            </a:r>
            <a:r>
              <a:rPr lang="en-IN" sz="1200" b="1" dirty="0" err="1" smtClean="0">
                <a:solidFill>
                  <a:srgbClr val="C00000"/>
                </a:solidFill>
              </a:rPr>
              <a:t>br</a:t>
            </a:r>
            <a:r>
              <a:rPr lang="en-IN" sz="12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acquire specialized skills for project development.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&lt;/p&gt;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7030A0"/>
                </a:solidFill>
              </a:rPr>
              <a:t>{% </a:t>
            </a:r>
            <a:r>
              <a:rPr lang="en-IN" sz="1200" b="1" dirty="0" err="1" smtClean="0">
                <a:solidFill>
                  <a:srgbClr val="7030A0"/>
                </a:solidFill>
              </a:rPr>
              <a:t>endblock</a:t>
            </a:r>
            <a:r>
              <a:rPr lang="en-IN" sz="1200" b="1" dirty="0" smtClean="0">
                <a:solidFill>
                  <a:srgbClr val="7030A0"/>
                </a:solidFill>
              </a:rPr>
              <a:t> %}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&lt;/body&gt;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&lt;/html&gt;</a:t>
            </a:r>
          </a:p>
          <a:p>
            <a:pPr>
              <a:buNone/>
            </a:pPr>
            <a:endParaRPr lang="en-IN" sz="12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contact.html</a:t>
            </a:r>
            <a:r>
              <a:rPr lang="en-US" sz="2800" b="1" dirty="0" smtClean="0"/>
              <a:t> Template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200" b="1" dirty="0" smtClean="0">
                <a:solidFill>
                  <a:srgbClr val="7030A0"/>
                </a:solidFill>
              </a:rPr>
              <a:t>{% extends "templateapp5/base.html" %}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7030A0"/>
                </a:solidFill>
              </a:rPr>
              <a:t>{% block </a:t>
            </a:r>
            <a:r>
              <a:rPr lang="en-IN" sz="1200" b="1" dirty="0" smtClean="0">
                <a:solidFill>
                  <a:srgbClr val="00B050"/>
                </a:solidFill>
              </a:rPr>
              <a:t>title</a:t>
            </a:r>
            <a:r>
              <a:rPr lang="en-IN" sz="1200" b="1" dirty="0" smtClean="0">
                <a:solidFill>
                  <a:srgbClr val="7030A0"/>
                </a:solidFill>
              </a:rPr>
              <a:t> %}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    Contact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7030A0"/>
                </a:solidFill>
              </a:rPr>
              <a:t>{% </a:t>
            </a:r>
            <a:r>
              <a:rPr lang="en-IN" sz="1200" b="1" dirty="0" err="1" smtClean="0">
                <a:solidFill>
                  <a:srgbClr val="7030A0"/>
                </a:solidFill>
              </a:rPr>
              <a:t>endblock</a:t>
            </a:r>
            <a:r>
              <a:rPr lang="en-IN" sz="1200" b="1" dirty="0" smtClean="0">
                <a:solidFill>
                  <a:srgbClr val="7030A0"/>
                </a:solidFill>
              </a:rPr>
              <a:t> %}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7030A0"/>
                </a:solidFill>
              </a:rPr>
              <a:t>{% block </a:t>
            </a:r>
            <a:r>
              <a:rPr lang="en-IN" sz="1200" b="1" dirty="0" smtClean="0">
                <a:solidFill>
                  <a:srgbClr val="00B050"/>
                </a:solidFill>
              </a:rPr>
              <a:t>content</a:t>
            </a:r>
            <a:r>
              <a:rPr lang="en-IN" sz="1200" b="1" dirty="0" smtClean="0">
                <a:solidFill>
                  <a:srgbClr val="7030A0"/>
                </a:solidFill>
              </a:rPr>
              <a:t> %}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&lt;h3&gt;How To Reach Us?&lt;/h3&gt;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&lt;p&gt;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    In case of any queries , feel free to fill the form&lt;</a:t>
            </a:r>
            <a:r>
              <a:rPr lang="en-IN" sz="1200" b="1" dirty="0" err="1" smtClean="0">
                <a:solidFill>
                  <a:srgbClr val="C00000"/>
                </a:solidFill>
              </a:rPr>
              <a:t>br</a:t>
            </a:r>
            <a:r>
              <a:rPr lang="en-IN" sz="12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    given below and our &lt;b&gt;&lt;/b&gt;Customer Support Team&lt;/b&gt; will 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    contact you within 24 hours.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&lt;/p&gt;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&lt;p&gt;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    &lt;form&gt;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         Name: &lt;input type="text" name="name" required&gt; &lt;</a:t>
            </a:r>
            <a:r>
              <a:rPr lang="en-IN" sz="1200" b="1" dirty="0" err="1" smtClean="0">
                <a:solidFill>
                  <a:srgbClr val="C00000"/>
                </a:solidFill>
              </a:rPr>
              <a:t>br</a:t>
            </a:r>
            <a:r>
              <a:rPr lang="en-IN" sz="12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         Email: &lt;input type="email" name="email" required&gt; &lt;</a:t>
            </a:r>
            <a:r>
              <a:rPr lang="en-IN" sz="1200" b="1" dirty="0" err="1" smtClean="0">
                <a:solidFill>
                  <a:srgbClr val="C00000"/>
                </a:solidFill>
              </a:rPr>
              <a:t>br</a:t>
            </a:r>
            <a:r>
              <a:rPr lang="en-IN" sz="12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         Query: &lt;</a:t>
            </a:r>
            <a:r>
              <a:rPr lang="en-IN" sz="1200" b="1" dirty="0" err="1" smtClean="0">
                <a:solidFill>
                  <a:srgbClr val="C00000"/>
                </a:solidFill>
              </a:rPr>
              <a:t>textarea</a:t>
            </a:r>
            <a:r>
              <a:rPr lang="en-IN" sz="1200" b="1" dirty="0" smtClean="0">
                <a:solidFill>
                  <a:srgbClr val="C00000"/>
                </a:solidFill>
              </a:rPr>
              <a:t> required&gt;&lt;/</a:t>
            </a:r>
            <a:r>
              <a:rPr lang="en-IN" sz="1200" b="1" dirty="0" err="1" smtClean="0">
                <a:solidFill>
                  <a:srgbClr val="C00000"/>
                </a:solidFill>
              </a:rPr>
              <a:t>textarea</a:t>
            </a:r>
            <a:r>
              <a:rPr lang="en-IN" sz="1200" b="1" dirty="0" smtClean="0">
                <a:solidFill>
                  <a:srgbClr val="C00000"/>
                </a:solidFill>
              </a:rPr>
              <a:t>&gt; &lt;</a:t>
            </a:r>
            <a:r>
              <a:rPr lang="en-IN" sz="1200" b="1" dirty="0" err="1" smtClean="0">
                <a:solidFill>
                  <a:srgbClr val="C00000"/>
                </a:solidFill>
              </a:rPr>
              <a:t>br</a:t>
            </a:r>
            <a:r>
              <a:rPr lang="en-IN" sz="12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         &lt;input type="submit" name="submit" value="Send"&gt;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    &lt;/form&gt;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&lt;/p&gt;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7030A0"/>
                </a:solidFill>
              </a:rPr>
              <a:t>{% </a:t>
            </a:r>
            <a:r>
              <a:rPr lang="en-IN" sz="1200" b="1" dirty="0" err="1" smtClean="0">
                <a:solidFill>
                  <a:srgbClr val="7030A0"/>
                </a:solidFill>
              </a:rPr>
              <a:t>endblock</a:t>
            </a:r>
            <a:r>
              <a:rPr lang="en-IN" sz="1200" b="1" dirty="0" smtClean="0">
                <a:solidFill>
                  <a:srgbClr val="7030A0"/>
                </a:solidFill>
              </a:rPr>
              <a:t> %}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&lt;/body&gt;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&lt;/html&gt;</a:t>
            </a:r>
            <a:endParaRPr lang="en-IN" sz="12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Output</a:t>
            </a:r>
            <a:endParaRPr lang="en-IN" sz="2800" b="1" dirty="0"/>
          </a:p>
        </p:txBody>
      </p:sp>
      <p:pic>
        <p:nvPicPr>
          <p:cNvPr id="7" name="Content Placeholder 6" descr="djangoscreen5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21769" cy="5429264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Template Inheritance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So far we have been creating </a:t>
            </a:r>
            <a:r>
              <a:rPr lang="en-IN" sz="2400" b="1" dirty="0" smtClean="0">
                <a:solidFill>
                  <a:srgbClr val="7030A0"/>
                </a:solidFill>
              </a:rPr>
              <a:t>very simple templates </a:t>
            </a:r>
            <a:r>
              <a:rPr lang="en-IN" sz="2400" dirty="0" smtClean="0"/>
              <a:t>but in the </a:t>
            </a:r>
            <a:r>
              <a:rPr lang="en-IN" sz="2400" b="1" dirty="0" smtClean="0">
                <a:solidFill>
                  <a:srgbClr val="7030A0"/>
                </a:solidFill>
              </a:rPr>
              <a:t>real world</a:t>
            </a:r>
            <a:r>
              <a:rPr lang="en-IN" sz="2400" dirty="0" smtClean="0"/>
              <a:t>, this is rarely the case. </a:t>
            </a:r>
          </a:p>
          <a:p>
            <a:endParaRPr lang="en-IN" sz="2400" dirty="0" smtClean="0"/>
          </a:p>
          <a:p>
            <a:r>
              <a:rPr lang="en-IN" sz="2400" dirty="0" smtClean="0"/>
              <a:t>To give a </a:t>
            </a:r>
            <a:r>
              <a:rPr lang="en-IN" sz="2400" b="1" dirty="0" smtClean="0">
                <a:solidFill>
                  <a:srgbClr val="7030A0"/>
                </a:solidFill>
              </a:rPr>
              <a:t>common look and feel </a:t>
            </a:r>
            <a:r>
              <a:rPr lang="en-IN" sz="2400" dirty="0" smtClean="0"/>
              <a:t>across all the pages of a website </a:t>
            </a:r>
            <a:r>
              <a:rPr lang="en-IN" sz="2400" b="1" dirty="0" smtClean="0">
                <a:solidFill>
                  <a:srgbClr val="7030A0"/>
                </a:solidFill>
              </a:rPr>
              <a:t>some HTML code is repeated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Typically </a:t>
            </a:r>
            <a:r>
              <a:rPr lang="en-IN" sz="2400" b="1" dirty="0" smtClean="0">
                <a:solidFill>
                  <a:srgbClr val="C00000"/>
                </a:solidFill>
              </a:rPr>
              <a:t>header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navigation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footer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C00000"/>
                </a:solidFill>
              </a:rPr>
              <a:t>sidebar</a:t>
            </a:r>
            <a:r>
              <a:rPr lang="en-IN" sz="2400" dirty="0" smtClean="0"/>
              <a:t> remains the same throughout the site. 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FF0000"/>
                </a:solidFill>
              </a:rPr>
              <a:t>problem arises </a:t>
            </a:r>
            <a:r>
              <a:rPr lang="en-IN" sz="2400" dirty="0" smtClean="0"/>
              <a:t>when we want to </a:t>
            </a:r>
            <a:r>
              <a:rPr lang="en-IN" sz="2400" b="1" dirty="0" smtClean="0">
                <a:solidFill>
                  <a:srgbClr val="0070C0"/>
                </a:solidFill>
              </a:rPr>
              <a:t>modify </a:t>
            </a:r>
            <a:r>
              <a:rPr lang="en-IN" sz="2400" dirty="0" smtClean="0"/>
              <a:t>some part of the page. </a:t>
            </a:r>
          </a:p>
          <a:p>
            <a:endParaRPr lang="en-IN" sz="2400" dirty="0" smtClean="0"/>
          </a:p>
          <a:p>
            <a:r>
              <a:rPr lang="en-IN" sz="2400" dirty="0" smtClean="0"/>
              <a:t>To better understand the issue, let’s take an example.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Output</a:t>
            </a:r>
            <a:endParaRPr lang="en-IN" sz="2800" b="1" dirty="0"/>
          </a:p>
        </p:txBody>
      </p:sp>
      <p:pic>
        <p:nvPicPr>
          <p:cNvPr id="7" name="Content Placeholder 6" descr="djangoscreen5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21769" cy="5429263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Template Inheritance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Suppose we have three pages namely </a:t>
            </a:r>
            <a:r>
              <a:rPr lang="en-IN" sz="2400" b="1" dirty="0" smtClean="0">
                <a:solidFill>
                  <a:srgbClr val="7030A0"/>
                </a:solidFill>
              </a:rPr>
              <a:t>home.html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7030A0"/>
                </a:solidFill>
              </a:rPr>
              <a:t>showdatetime.html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contact.html</a:t>
            </a:r>
            <a:r>
              <a:rPr lang="en-IN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HTML code for each of these pages is shown in the next slides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Template Inheritance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6000" b="1" u="sng" dirty="0" smtClean="0">
                <a:solidFill>
                  <a:srgbClr val="7030A0"/>
                </a:solidFill>
              </a:rPr>
              <a:t>home.html</a:t>
            </a:r>
            <a:endParaRPr lang="en-IN" sz="6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&lt;!DOCTYPE html&gt;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&lt;html </a:t>
            </a:r>
            <a:r>
              <a:rPr lang="en-IN" sz="6000" b="1" dirty="0" err="1" smtClean="0">
                <a:solidFill>
                  <a:srgbClr val="C00000"/>
                </a:solidFill>
              </a:rPr>
              <a:t>lang</a:t>
            </a:r>
            <a:r>
              <a:rPr lang="en-IN" sz="6000" b="1" dirty="0" smtClean="0">
                <a:solidFill>
                  <a:srgbClr val="C00000"/>
                </a:solidFill>
              </a:rPr>
              <a:t>="en"&gt;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&lt;head&gt;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    &lt;meta </a:t>
            </a:r>
            <a:r>
              <a:rPr lang="en-IN" sz="6000" b="1" dirty="0" err="1" smtClean="0">
                <a:solidFill>
                  <a:srgbClr val="C00000"/>
                </a:solidFill>
              </a:rPr>
              <a:t>charset</a:t>
            </a:r>
            <a:r>
              <a:rPr lang="en-IN" sz="6000" b="1" dirty="0" smtClean="0">
                <a:solidFill>
                  <a:srgbClr val="C00000"/>
                </a:solidFill>
              </a:rPr>
              <a:t>="UTF-8"&gt;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    &lt;title&gt;Home&lt;/title&gt;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&lt;/head&gt;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&lt;body&gt;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    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002060"/>
                </a:solidFill>
              </a:rPr>
              <a:t>    &lt;</a:t>
            </a:r>
            <a:r>
              <a:rPr lang="en-IN" sz="6000" b="1" dirty="0" err="1" smtClean="0">
                <a:solidFill>
                  <a:srgbClr val="002060"/>
                </a:solidFill>
              </a:rPr>
              <a:t>nav</a:t>
            </a:r>
            <a:r>
              <a:rPr lang="en-IN" sz="60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002060"/>
                </a:solidFill>
              </a:rPr>
              <a:t>        &lt;a </a:t>
            </a:r>
            <a:r>
              <a:rPr lang="en-IN" sz="6000" b="1" dirty="0" err="1" smtClean="0">
                <a:solidFill>
                  <a:srgbClr val="002060"/>
                </a:solidFill>
              </a:rPr>
              <a:t>href</a:t>
            </a:r>
            <a:r>
              <a:rPr lang="en-IN" sz="6000" b="1" dirty="0" smtClean="0">
                <a:solidFill>
                  <a:srgbClr val="002060"/>
                </a:solidFill>
              </a:rPr>
              <a:t>="#"&gt;Home&lt;/a&gt;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002060"/>
                </a:solidFill>
              </a:rPr>
              <a:t>        &lt;a </a:t>
            </a:r>
            <a:r>
              <a:rPr lang="en-IN" sz="6000" b="1" dirty="0" err="1" smtClean="0">
                <a:solidFill>
                  <a:srgbClr val="002060"/>
                </a:solidFill>
              </a:rPr>
              <a:t>href</a:t>
            </a:r>
            <a:r>
              <a:rPr lang="en-IN" sz="6000" b="1" dirty="0" smtClean="0">
                <a:solidFill>
                  <a:srgbClr val="002060"/>
                </a:solidFill>
              </a:rPr>
              <a:t>="#"&gt;Courses&lt;/a&gt;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002060"/>
                </a:solidFill>
              </a:rPr>
              <a:t>        &lt;a </a:t>
            </a:r>
            <a:r>
              <a:rPr lang="en-IN" sz="6000" b="1" dirty="0" err="1" smtClean="0">
                <a:solidFill>
                  <a:srgbClr val="002060"/>
                </a:solidFill>
              </a:rPr>
              <a:t>href</a:t>
            </a:r>
            <a:r>
              <a:rPr lang="en-IN" sz="6000" b="1" dirty="0" smtClean="0">
                <a:solidFill>
                  <a:srgbClr val="002060"/>
                </a:solidFill>
              </a:rPr>
              <a:t>="#"&gt;Contact&lt;/a&gt;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002060"/>
                </a:solidFill>
              </a:rPr>
              <a:t>        &lt;a </a:t>
            </a:r>
            <a:r>
              <a:rPr lang="en-IN" sz="6000" b="1" dirty="0" err="1" smtClean="0">
                <a:solidFill>
                  <a:srgbClr val="002060"/>
                </a:solidFill>
              </a:rPr>
              <a:t>href</a:t>
            </a:r>
            <a:r>
              <a:rPr lang="en-IN" sz="6000" b="1" dirty="0" smtClean="0">
                <a:solidFill>
                  <a:srgbClr val="002060"/>
                </a:solidFill>
              </a:rPr>
              <a:t>="#"&gt;Career&lt;/a&gt;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002060"/>
                </a:solidFill>
              </a:rPr>
              <a:t>    &lt;/</a:t>
            </a:r>
            <a:r>
              <a:rPr lang="en-IN" sz="6000" b="1" dirty="0" err="1" smtClean="0">
                <a:solidFill>
                  <a:srgbClr val="002060"/>
                </a:solidFill>
              </a:rPr>
              <a:t>nav</a:t>
            </a:r>
            <a:r>
              <a:rPr lang="en-IN" sz="60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   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 </a:t>
            </a:r>
          </a:p>
          <a:p>
            <a:pPr>
              <a:buNone/>
            </a:pPr>
            <a:r>
              <a:rPr lang="en-IN" sz="2400" dirty="0" smtClean="0"/>
              <a:t>  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Template Inheritance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&lt;h3&gt;Sharma Computer Academy&lt;/h3&gt;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&lt;p&gt;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    We at SCA are a group of highly skilled and qualified software professionals,&lt;</a:t>
            </a:r>
            <a:r>
              <a:rPr lang="en-IN" sz="6000" b="1" dirty="0" err="1" smtClean="0">
                <a:solidFill>
                  <a:srgbClr val="C00000"/>
                </a:solidFill>
              </a:rPr>
              <a:t>br</a:t>
            </a:r>
            <a:r>
              <a:rPr lang="en-IN" sz="60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    who are working towards to attain mutual goal,&lt;</a:t>
            </a:r>
            <a:r>
              <a:rPr lang="en-IN" sz="6000" b="1" dirty="0" err="1" smtClean="0">
                <a:solidFill>
                  <a:srgbClr val="C00000"/>
                </a:solidFill>
              </a:rPr>
              <a:t>br</a:t>
            </a:r>
            <a:r>
              <a:rPr lang="en-IN" sz="6000" b="1" dirty="0" smtClean="0">
                <a:solidFill>
                  <a:srgbClr val="C00000"/>
                </a:solidFill>
              </a:rPr>
              <a:t>&gt; 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    the goal of "Moulding The Talented into Most Demanded".&lt;</a:t>
            </a:r>
            <a:r>
              <a:rPr lang="en-IN" sz="6000" b="1" dirty="0" err="1" smtClean="0">
                <a:solidFill>
                  <a:srgbClr val="C00000"/>
                </a:solidFill>
              </a:rPr>
              <a:t>br</a:t>
            </a:r>
            <a:r>
              <a:rPr lang="en-IN" sz="60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    SCA is a premier organization founded in 1998,&lt;</a:t>
            </a:r>
            <a:r>
              <a:rPr lang="en-IN" sz="6000" b="1" dirty="0" err="1" smtClean="0">
                <a:solidFill>
                  <a:srgbClr val="C00000"/>
                </a:solidFill>
              </a:rPr>
              <a:t>br</a:t>
            </a:r>
            <a:r>
              <a:rPr lang="en-IN" sz="6000" b="1" dirty="0" smtClean="0">
                <a:solidFill>
                  <a:srgbClr val="C00000"/>
                </a:solidFill>
              </a:rPr>
              <a:t>&gt; 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    growing as an IT Training/service providers&lt;</a:t>
            </a:r>
            <a:r>
              <a:rPr lang="en-IN" sz="6000" b="1" dirty="0" err="1" smtClean="0">
                <a:solidFill>
                  <a:srgbClr val="C00000"/>
                </a:solidFill>
              </a:rPr>
              <a:t>br</a:t>
            </a:r>
            <a:r>
              <a:rPr lang="en-IN" sz="6000" b="1" dirty="0" smtClean="0">
                <a:solidFill>
                  <a:srgbClr val="C00000"/>
                </a:solidFill>
              </a:rPr>
              <a:t>&gt; 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    and determined to set high standards in IT industry.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&lt;/p&gt;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&lt;p&gt;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    We are offering courses in latest technologies of IT&lt;</a:t>
            </a:r>
            <a:r>
              <a:rPr lang="en-IN" sz="6000" b="1" dirty="0" err="1" smtClean="0">
                <a:solidFill>
                  <a:srgbClr val="C00000"/>
                </a:solidFill>
              </a:rPr>
              <a:t>br</a:t>
            </a:r>
            <a:r>
              <a:rPr lang="en-IN" sz="60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    like Python, </a:t>
            </a:r>
            <a:r>
              <a:rPr lang="en-IN" sz="6000" b="1" dirty="0" err="1" smtClean="0">
                <a:solidFill>
                  <a:srgbClr val="C00000"/>
                </a:solidFill>
              </a:rPr>
              <a:t>Django</a:t>
            </a:r>
            <a:r>
              <a:rPr lang="en-IN" sz="6000" b="1" dirty="0" smtClean="0">
                <a:solidFill>
                  <a:srgbClr val="C00000"/>
                </a:solidFill>
              </a:rPr>
              <a:t>, JSE, JEE,C#(sharp), </a:t>
            </a:r>
            <a:r>
              <a:rPr lang="en-IN" sz="6000" b="1" dirty="0" err="1" smtClean="0">
                <a:solidFill>
                  <a:srgbClr val="C00000"/>
                </a:solidFill>
              </a:rPr>
              <a:t>Asp.Net,PHP</a:t>
            </a:r>
            <a:r>
              <a:rPr lang="en-IN" sz="6000" b="1" dirty="0" smtClean="0">
                <a:solidFill>
                  <a:srgbClr val="C00000"/>
                </a:solidFill>
              </a:rPr>
              <a:t>, </a:t>
            </a:r>
            <a:r>
              <a:rPr lang="en-IN" sz="6000" b="1" dirty="0" err="1" smtClean="0">
                <a:solidFill>
                  <a:srgbClr val="C00000"/>
                </a:solidFill>
              </a:rPr>
              <a:t>Android,Networking</a:t>
            </a:r>
            <a:r>
              <a:rPr lang="en-IN" sz="6000" b="1" dirty="0" smtClean="0">
                <a:solidFill>
                  <a:srgbClr val="C00000"/>
                </a:solidFill>
              </a:rPr>
              <a:t> and IPv6 Area (CCNA, CNE6 – Level 1 (Silver) and CNE6 – Level 2 (Gold)).&lt;</a:t>
            </a:r>
            <a:r>
              <a:rPr lang="en-IN" sz="6000" b="1" dirty="0" err="1" smtClean="0">
                <a:solidFill>
                  <a:srgbClr val="C00000"/>
                </a:solidFill>
              </a:rPr>
              <a:t>br</a:t>
            </a:r>
            <a:r>
              <a:rPr lang="en-IN" sz="60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    SCA PIP (“Project Implementation Program”) will help students&lt;</a:t>
            </a:r>
            <a:r>
              <a:rPr lang="en-IN" sz="6000" b="1" dirty="0" err="1" smtClean="0">
                <a:solidFill>
                  <a:srgbClr val="C00000"/>
                </a:solidFill>
              </a:rPr>
              <a:t>br</a:t>
            </a:r>
            <a:r>
              <a:rPr lang="en-IN" sz="60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    acquire specialized skills for project development.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&lt;/p&gt;</a:t>
            </a:r>
            <a:r>
              <a:rPr lang="en-IN" sz="2400" dirty="0" smtClean="0">
                <a:solidFill>
                  <a:srgbClr val="C00000"/>
                </a:solidFill>
              </a:rPr>
              <a:t>   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002060"/>
                </a:solidFill>
              </a:rPr>
              <a:t> &amp;copy; 2019. All rights reserved 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 &lt;/body&gt;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&lt;/html&gt;</a:t>
            </a:r>
          </a:p>
          <a:p>
            <a:pPr>
              <a:buNone/>
            </a:pPr>
            <a:endParaRPr lang="en-IN" sz="2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dirty="0" smtClean="0"/>
              <a:t> </a:t>
            </a:r>
          </a:p>
          <a:p>
            <a:pPr>
              <a:buNone/>
            </a:pPr>
            <a:r>
              <a:rPr lang="en-IN" sz="2400" dirty="0" smtClean="0"/>
              <a:t>  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Template Inheritance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400" b="1" u="sng" dirty="0" smtClean="0">
                <a:solidFill>
                  <a:srgbClr val="7030A0"/>
                </a:solidFill>
              </a:rPr>
              <a:t>showdatetime.html</a:t>
            </a:r>
            <a:endParaRPr lang="en-IN" sz="1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&lt;!DOCTYPE html&gt;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&lt;html </a:t>
            </a:r>
            <a:r>
              <a:rPr lang="en-IN" sz="1500" b="1" dirty="0" err="1" smtClean="0">
                <a:solidFill>
                  <a:srgbClr val="C00000"/>
                </a:solidFill>
              </a:rPr>
              <a:t>lang</a:t>
            </a:r>
            <a:r>
              <a:rPr lang="en-IN" sz="1500" b="1" dirty="0" smtClean="0">
                <a:solidFill>
                  <a:srgbClr val="C00000"/>
                </a:solidFill>
              </a:rPr>
              <a:t>="en"&gt;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&lt;head&gt;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&lt;meta </a:t>
            </a:r>
            <a:r>
              <a:rPr lang="en-IN" sz="1500" b="1" dirty="0" err="1" smtClean="0">
                <a:solidFill>
                  <a:srgbClr val="C00000"/>
                </a:solidFill>
              </a:rPr>
              <a:t>charset</a:t>
            </a:r>
            <a:r>
              <a:rPr lang="en-IN" sz="1500" b="1" dirty="0" smtClean="0">
                <a:solidFill>
                  <a:srgbClr val="C00000"/>
                </a:solidFill>
              </a:rPr>
              <a:t>="UTF-8"&gt;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&lt;title&gt;Date and Time/title&gt;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&lt;/head&gt;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&lt;body&gt;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</a:t>
            </a:r>
            <a:r>
              <a:rPr lang="en-IN" sz="1600" b="1" dirty="0" err="1" smtClean="0">
                <a:solidFill>
                  <a:srgbClr val="002060"/>
                </a:solidFill>
              </a:rPr>
              <a:t>nav</a:t>
            </a:r>
            <a:r>
              <a:rPr lang="en-IN" sz="16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        &lt;a </a:t>
            </a:r>
            <a:r>
              <a:rPr lang="en-IN" sz="1600" b="1" dirty="0" err="1" smtClean="0">
                <a:solidFill>
                  <a:srgbClr val="002060"/>
                </a:solidFill>
              </a:rPr>
              <a:t>href</a:t>
            </a:r>
            <a:r>
              <a:rPr lang="en-IN" sz="1600" b="1" dirty="0" smtClean="0">
                <a:solidFill>
                  <a:srgbClr val="002060"/>
                </a:solidFill>
              </a:rPr>
              <a:t>="#"&gt;Home&lt;/a&gt;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        &lt;a </a:t>
            </a:r>
            <a:r>
              <a:rPr lang="en-IN" sz="1600" b="1" dirty="0" err="1" smtClean="0">
                <a:solidFill>
                  <a:srgbClr val="002060"/>
                </a:solidFill>
              </a:rPr>
              <a:t>href</a:t>
            </a:r>
            <a:r>
              <a:rPr lang="en-IN" sz="1600" b="1" dirty="0" smtClean="0">
                <a:solidFill>
                  <a:srgbClr val="002060"/>
                </a:solidFill>
              </a:rPr>
              <a:t>="#"&gt;Courses&lt;/a&gt;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        &lt;a </a:t>
            </a:r>
            <a:r>
              <a:rPr lang="en-IN" sz="1600" b="1" dirty="0" err="1" smtClean="0">
                <a:solidFill>
                  <a:srgbClr val="002060"/>
                </a:solidFill>
              </a:rPr>
              <a:t>href</a:t>
            </a:r>
            <a:r>
              <a:rPr lang="en-IN" sz="1600" b="1" dirty="0" smtClean="0">
                <a:solidFill>
                  <a:srgbClr val="002060"/>
                </a:solidFill>
              </a:rPr>
              <a:t>="#"&gt;Contact&lt;/a&gt;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        &lt;a </a:t>
            </a:r>
            <a:r>
              <a:rPr lang="en-IN" sz="1600" b="1" dirty="0" err="1" smtClean="0">
                <a:solidFill>
                  <a:srgbClr val="002060"/>
                </a:solidFill>
              </a:rPr>
              <a:t>href</a:t>
            </a:r>
            <a:r>
              <a:rPr lang="en-IN" sz="1600" b="1" dirty="0" smtClean="0">
                <a:solidFill>
                  <a:srgbClr val="002060"/>
                </a:solidFill>
              </a:rPr>
              <a:t>="#"&gt;Career&lt;/a&gt;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    &lt;/</a:t>
            </a:r>
            <a:r>
              <a:rPr lang="en-IN" sz="1600" b="1" dirty="0" err="1" smtClean="0">
                <a:solidFill>
                  <a:srgbClr val="002060"/>
                </a:solidFill>
              </a:rPr>
              <a:t>nav</a:t>
            </a:r>
            <a:r>
              <a:rPr lang="en-IN" sz="16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endParaRPr lang="en-IN" sz="15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{% if now %} 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&lt;h2&gt;Current date and time is {{ now }}&lt;/h2&gt;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{% else %} 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&lt;h2&gt;Date And Time Not </a:t>
            </a:r>
            <a:r>
              <a:rPr lang="en-IN" sz="1500" b="1" dirty="0" err="1" smtClean="0">
                <a:solidFill>
                  <a:srgbClr val="C00000"/>
                </a:solidFill>
              </a:rPr>
              <a:t>Foumd</a:t>
            </a:r>
            <a:r>
              <a:rPr lang="en-IN" sz="1500" b="1" dirty="0" smtClean="0">
                <a:solidFill>
                  <a:srgbClr val="C00000"/>
                </a:solidFill>
              </a:rPr>
              <a:t>!!&lt;/h2&gt;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{% </a:t>
            </a:r>
            <a:r>
              <a:rPr lang="en-IN" sz="1500" b="1" dirty="0" err="1" smtClean="0">
                <a:solidFill>
                  <a:srgbClr val="C00000"/>
                </a:solidFill>
              </a:rPr>
              <a:t>endif</a:t>
            </a:r>
            <a:r>
              <a:rPr lang="en-IN" sz="15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&amp;copy; 2019. All rights reserved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&lt;/body&gt;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&lt;/html&gt;</a:t>
            </a:r>
          </a:p>
          <a:p>
            <a:pPr>
              <a:buNone/>
            </a:pPr>
            <a:r>
              <a:rPr lang="en-IN" sz="2400" dirty="0" smtClean="0"/>
              <a:t>    </a:t>
            </a:r>
          </a:p>
          <a:p>
            <a:pPr>
              <a:buNone/>
            </a:pPr>
            <a:r>
              <a:rPr lang="en-IN" sz="2400" dirty="0" smtClean="0"/>
              <a:t> </a:t>
            </a:r>
          </a:p>
          <a:p>
            <a:pPr>
              <a:buNone/>
            </a:pPr>
            <a:r>
              <a:rPr lang="en-IN" sz="2400" dirty="0" smtClean="0"/>
              <a:t>  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Template Inheritance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000" b="1" u="sng" dirty="0" smtClean="0">
                <a:solidFill>
                  <a:srgbClr val="7030A0"/>
                </a:solidFill>
              </a:rPr>
              <a:t>contact.html</a:t>
            </a:r>
            <a:endParaRPr lang="en-IN" sz="6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7200" b="1" dirty="0" smtClean="0">
                <a:solidFill>
                  <a:srgbClr val="C00000"/>
                </a:solidFill>
              </a:rPr>
              <a:t>&lt;!DOCTYPE html&gt;</a:t>
            </a:r>
          </a:p>
          <a:p>
            <a:pPr>
              <a:buNone/>
            </a:pPr>
            <a:r>
              <a:rPr lang="en-IN" sz="7200" b="1" dirty="0" smtClean="0">
                <a:solidFill>
                  <a:srgbClr val="C00000"/>
                </a:solidFill>
              </a:rPr>
              <a:t>&lt;html </a:t>
            </a:r>
            <a:r>
              <a:rPr lang="en-IN" sz="7200" b="1" dirty="0" err="1" smtClean="0">
                <a:solidFill>
                  <a:srgbClr val="C00000"/>
                </a:solidFill>
              </a:rPr>
              <a:t>lang</a:t>
            </a:r>
            <a:r>
              <a:rPr lang="en-IN" sz="7200" b="1" dirty="0" smtClean="0">
                <a:solidFill>
                  <a:srgbClr val="C00000"/>
                </a:solidFill>
              </a:rPr>
              <a:t>="en"&gt;</a:t>
            </a:r>
          </a:p>
          <a:p>
            <a:pPr>
              <a:buNone/>
            </a:pPr>
            <a:r>
              <a:rPr lang="en-IN" sz="7200" b="1" dirty="0" smtClean="0">
                <a:solidFill>
                  <a:srgbClr val="C00000"/>
                </a:solidFill>
              </a:rPr>
              <a:t>&lt;head&gt;</a:t>
            </a:r>
          </a:p>
          <a:p>
            <a:pPr>
              <a:buNone/>
            </a:pPr>
            <a:r>
              <a:rPr lang="en-IN" sz="7200" b="1" dirty="0" smtClean="0">
                <a:solidFill>
                  <a:srgbClr val="C00000"/>
                </a:solidFill>
              </a:rPr>
              <a:t>    &lt;meta </a:t>
            </a:r>
            <a:r>
              <a:rPr lang="en-IN" sz="7200" b="1" dirty="0" err="1" smtClean="0">
                <a:solidFill>
                  <a:srgbClr val="C00000"/>
                </a:solidFill>
              </a:rPr>
              <a:t>charset</a:t>
            </a:r>
            <a:r>
              <a:rPr lang="en-IN" sz="7200" b="1" dirty="0" smtClean="0">
                <a:solidFill>
                  <a:srgbClr val="C00000"/>
                </a:solidFill>
              </a:rPr>
              <a:t>="UTF-8"&gt;</a:t>
            </a:r>
          </a:p>
          <a:p>
            <a:pPr>
              <a:buNone/>
            </a:pPr>
            <a:r>
              <a:rPr lang="en-IN" sz="7200" b="1" dirty="0" smtClean="0">
                <a:solidFill>
                  <a:srgbClr val="C00000"/>
                </a:solidFill>
              </a:rPr>
              <a:t>    &lt;title&gt;Contact&lt;/title&gt;</a:t>
            </a:r>
          </a:p>
          <a:p>
            <a:pPr>
              <a:buNone/>
            </a:pPr>
            <a:r>
              <a:rPr lang="en-IN" sz="7200" b="1" dirty="0" smtClean="0">
                <a:solidFill>
                  <a:srgbClr val="C00000"/>
                </a:solidFill>
              </a:rPr>
              <a:t>&lt;/head&gt;</a:t>
            </a:r>
          </a:p>
          <a:p>
            <a:pPr>
              <a:buNone/>
            </a:pPr>
            <a:r>
              <a:rPr lang="en-IN" sz="7200" b="1" dirty="0" smtClean="0">
                <a:solidFill>
                  <a:srgbClr val="C00000"/>
                </a:solidFill>
              </a:rPr>
              <a:t>&lt;body&gt;</a:t>
            </a:r>
          </a:p>
          <a:p>
            <a:pPr>
              <a:buNone/>
            </a:pPr>
            <a:r>
              <a:rPr lang="en-IN" sz="7200" b="1" dirty="0" smtClean="0">
                <a:solidFill>
                  <a:srgbClr val="C00000"/>
                </a:solidFill>
              </a:rPr>
              <a:t>    </a:t>
            </a:r>
          </a:p>
          <a:p>
            <a:pPr>
              <a:buNone/>
            </a:pPr>
            <a:r>
              <a:rPr lang="en-IN" sz="7200" b="1" dirty="0" smtClean="0">
                <a:solidFill>
                  <a:srgbClr val="002060"/>
                </a:solidFill>
              </a:rPr>
              <a:t>    &lt;</a:t>
            </a:r>
            <a:r>
              <a:rPr lang="en-IN" sz="7200" b="1" dirty="0" err="1" smtClean="0">
                <a:solidFill>
                  <a:srgbClr val="002060"/>
                </a:solidFill>
              </a:rPr>
              <a:t>nav</a:t>
            </a:r>
            <a:r>
              <a:rPr lang="en-IN" sz="72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IN" sz="7200" b="1" dirty="0" smtClean="0">
                <a:solidFill>
                  <a:srgbClr val="002060"/>
                </a:solidFill>
              </a:rPr>
              <a:t>        &lt;a </a:t>
            </a:r>
            <a:r>
              <a:rPr lang="en-IN" sz="7200" b="1" dirty="0" err="1" smtClean="0">
                <a:solidFill>
                  <a:srgbClr val="002060"/>
                </a:solidFill>
              </a:rPr>
              <a:t>href</a:t>
            </a:r>
            <a:r>
              <a:rPr lang="en-IN" sz="7200" b="1" dirty="0" smtClean="0">
                <a:solidFill>
                  <a:srgbClr val="002060"/>
                </a:solidFill>
              </a:rPr>
              <a:t>="#"&gt;Home&lt;/a&gt;</a:t>
            </a:r>
          </a:p>
          <a:p>
            <a:pPr>
              <a:buNone/>
            </a:pPr>
            <a:r>
              <a:rPr lang="en-IN" sz="7200" b="1" dirty="0" smtClean="0">
                <a:solidFill>
                  <a:srgbClr val="002060"/>
                </a:solidFill>
              </a:rPr>
              <a:t>        &lt;a </a:t>
            </a:r>
            <a:r>
              <a:rPr lang="en-IN" sz="7200" b="1" dirty="0" err="1" smtClean="0">
                <a:solidFill>
                  <a:srgbClr val="002060"/>
                </a:solidFill>
              </a:rPr>
              <a:t>href</a:t>
            </a:r>
            <a:r>
              <a:rPr lang="en-IN" sz="7200" b="1" dirty="0" smtClean="0">
                <a:solidFill>
                  <a:srgbClr val="002060"/>
                </a:solidFill>
              </a:rPr>
              <a:t>="#"&gt;Courses&lt;/a&gt;</a:t>
            </a:r>
          </a:p>
          <a:p>
            <a:pPr>
              <a:buNone/>
            </a:pPr>
            <a:r>
              <a:rPr lang="en-IN" sz="7200" b="1" dirty="0" smtClean="0">
                <a:solidFill>
                  <a:srgbClr val="002060"/>
                </a:solidFill>
              </a:rPr>
              <a:t>        &lt;a </a:t>
            </a:r>
            <a:r>
              <a:rPr lang="en-IN" sz="7200" b="1" dirty="0" err="1" smtClean="0">
                <a:solidFill>
                  <a:srgbClr val="002060"/>
                </a:solidFill>
              </a:rPr>
              <a:t>href</a:t>
            </a:r>
            <a:r>
              <a:rPr lang="en-IN" sz="7200" b="1" dirty="0" smtClean="0">
                <a:solidFill>
                  <a:srgbClr val="002060"/>
                </a:solidFill>
              </a:rPr>
              <a:t>="#"&gt;Contact&lt;/a&gt;</a:t>
            </a:r>
          </a:p>
          <a:p>
            <a:pPr>
              <a:buNone/>
            </a:pPr>
            <a:r>
              <a:rPr lang="en-IN" sz="7200" b="1" dirty="0" smtClean="0">
                <a:solidFill>
                  <a:srgbClr val="002060"/>
                </a:solidFill>
              </a:rPr>
              <a:t>        &lt;a </a:t>
            </a:r>
            <a:r>
              <a:rPr lang="en-IN" sz="7200" b="1" dirty="0" err="1" smtClean="0">
                <a:solidFill>
                  <a:srgbClr val="002060"/>
                </a:solidFill>
              </a:rPr>
              <a:t>href</a:t>
            </a:r>
            <a:r>
              <a:rPr lang="en-IN" sz="7200" b="1" dirty="0" smtClean="0">
                <a:solidFill>
                  <a:srgbClr val="002060"/>
                </a:solidFill>
              </a:rPr>
              <a:t>="#"&gt;Career&lt;/a&gt;</a:t>
            </a:r>
          </a:p>
          <a:p>
            <a:pPr>
              <a:buNone/>
            </a:pPr>
            <a:r>
              <a:rPr lang="en-IN" sz="7200" b="1" dirty="0" smtClean="0">
                <a:solidFill>
                  <a:srgbClr val="002060"/>
                </a:solidFill>
              </a:rPr>
              <a:t>    &lt;/</a:t>
            </a:r>
            <a:r>
              <a:rPr lang="en-IN" sz="7200" b="1" dirty="0" err="1" smtClean="0">
                <a:solidFill>
                  <a:srgbClr val="002060"/>
                </a:solidFill>
              </a:rPr>
              <a:t>nav</a:t>
            </a:r>
            <a:r>
              <a:rPr lang="en-IN" sz="7200" b="1" dirty="0" smtClean="0">
                <a:solidFill>
                  <a:srgbClr val="002060"/>
                </a:solidFill>
              </a:rPr>
              <a:t>&gt;</a:t>
            </a:r>
            <a:r>
              <a:rPr lang="en-IN" sz="7200" b="1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      </a:t>
            </a: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endParaRPr lang="en-IN" sz="6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6000" b="1" dirty="0" smtClean="0">
                <a:solidFill>
                  <a:srgbClr val="C00000"/>
                </a:solidFill>
              </a:rPr>
              <a:t>       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  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Template Inheritance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&lt;h3&gt;How To Reach Us?&lt;/h3&gt;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&lt;p&gt;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In case of any queries , feel free to fill the form&lt;</a:t>
            </a:r>
            <a:r>
              <a:rPr lang="en-IN" sz="1600" b="1" dirty="0" err="1" smtClean="0">
                <a:solidFill>
                  <a:srgbClr val="C00000"/>
                </a:solidFill>
              </a:rPr>
              <a:t>br</a:t>
            </a:r>
            <a:r>
              <a:rPr lang="en-IN" sz="16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given below and our &lt;b&gt;&lt;/b&gt;Customer Support Team&lt;/b&gt; will 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contact you within 24 hours.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&lt;/p&gt;</a:t>
            </a:r>
          </a:p>
          <a:p>
            <a:pPr>
              <a:buNone/>
            </a:pPr>
            <a:endParaRPr lang="en-I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&lt;p&gt;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            &lt;form&gt;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                 Name: &lt;input type="text" name="name" required&gt; &lt;</a:t>
            </a:r>
            <a:r>
              <a:rPr lang="en-IN" sz="1600" b="1" dirty="0" err="1" smtClean="0">
                <a:solidFill>
                  <a:srgbClr val="C00000"/>
                </a:solidFill>
              </a:rPr>
              <a:t>br</a:t>
            </a:r>
            <a:r>
              <a:rPr lang="en-IN" sz="16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                 Email: &lt;input type="email" name="email" required&gt; &lt;</a:t>
            </a:r>
            <a:r>
              <a:rPr lang="en-IN" sz="1600" b="1" dirty="0" err="1" smtClean="0">
                <a:solidFill>
                  <a:srgbClr val="C00000"/>
                </a:solidFill>
              </a:rPr>
              <a:t>br</a:t>
            </a:r>
            <a:r>
              <a:rPr lang="en-IN" sz="16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                 Query: &lt;</a:t>
            </a:r>
            <a:r>
              <a:rPr lang="en-IN" sz="1600" b="1" dirty="0" err="1" smtClean="0">
                <a:solidFill>
                  <a:srgbClr val="C00000"/>
                </a:solidFill>
              </a:rPr>
              <a:t>textarea</a:t>
            </a:r>
            <a:r>
              <a:rPr lang="en-IN" sz="1600" b="1" dirty="0" smtClean="0">
                <a:solidFill>
                  <a:srgbClr val="C00000"/>
                </a:solidFill>
              </a:rPr>
              <a:t> required&gt;&lt;/</a:t>
            </a:r>
            <a:r>
              <a:rPr lang="en-IN" sz="1600" b="1" dirty="0" err="1" smtClean="0">
                <a:solidFill>
                  <a:srgbClr val="C00000"/>
                </a:solidFill>
              </a:rPr>
              <a:t>textarea</a:t>
            </a:r>
            <a:r>
              <a:rPr lang="en-IN" sz="1600" b="1" dirty="0" smtClean="0">
                <a:solidFill>
                  <a:srgbClr val="C00000"/>
                </a:solidFill>
              </a:rPr>
              <a:t>&gt; &lt;</a:t>
            </a:r>
            <a:r>
              <a:rPr lang="en-IN" sz="1600" b="1" dirty="0" err="1" smtClean="0">
                <a:solidFill>
                  <a:srgbClr val="C00000"/>
                </a:solidFill>
              </a:rPr>
              <a:t>br</a:t>
            </a:r>
            <a:r>
              <a:rPr lang="en-IN" sz="16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                 &lt;input type="submit" name="submit" value="Send"&gt;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            &lt;/form&gt;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        &lt;/p&gt;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 </a:t>
            </a:r>
            <a:r>
              <a:rPr lang="en-IN" sz="1600" b="1" dirty="0" smtClean="0">
                <a:solidFill>
                  <a:srgbClr val="002060"/>
                </a:solidFill>
              </a:rPr>
              <a:t>&amp;copy; 2017. All rights reserved 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&lt;/body&gt;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&lt;/html&gt;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5500</TotalTime>
  <Words>1479</Words>
  <Application>Microsoft Office PowerPoint</Application>
  <PresentationFormat>On-screen Show (4:3)</PresentationFormat>
  <Paragraphs>295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Civic</vt:lpstr>
      <vt:lpstr>Slide 1</vt:lpstr>
      <vt:lpstr>Today’s Agenda</vt:lpstr>
      <vt:lpstr>Template Inheritance</vt:lpstr>
      <vt:lpstr>Template Inheritance</vt:lpstr>
      <vt:lpstr>Template Inheritance</vt:lpstr>
      <vt:lpstr>Template Inheritance</vt:lpstr>
      <vt:lpstr>Template Inheritance</vt:lpstr>
      <vt:lpstr>Template Inheritance</vt:lpstr>
      <vt:lpstr>Template Inheritance</vt:lpstr>
      <vt:lpstr>Template Inheritance</vt:lpstr>
      <vt:lpstr>Template Inheritance</vt:lpstr>
      <vt:lpstr>Template Inheritance</vt:lpstr>
      <vt:lpstr>Template Inheritance</vt:lpstr>
      <vt:lpstr>Template Inheritance</vt:lpstr>
      <vt:lpstr>Template Inheritance</vt:lpstr>
      <vt:lpstr>Template Inheritance</vt:lpstr>
      <vt:lpstr>Code Explained</vt:lpstr>
      <vt:lpstr>Code Explained</vt:lpstr>
      <vt:lpstr>Code Explained</vt:lpstr>
      <vt:lpstr>Inheriting Base Template</vt:lpstr>
      <vt:lpstr>Inheriting Base Template</vt:lpstr>
      <vt:lpstr>Code Explained</vt:lpstr>
      <vt:lpstr>Code Explained</vt:lpstr>
      <vt:lpstr>Code Explained</vt:lpstr>
      <vt:lpstr>Output</vt:lpstr>
      <vt:lpstr>Your Task</vt:lpstr>
      <vt:lpstr>The home.html Template</vt:lpstr>
      <vt:lpstr>The contact.html Template</vt:lpstr>
      <vt:lpstr>Output</vt:lpstr>
      <vt:lpstr>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494</cp:revision>
  <dcterms:created xsi:type="dcterms:W3CDTF">2015-12-21T13:46:48Z</dcterms:created>
  <dcterms:modified xsi:type="dcterms:W3CDTF">2019-05-03T07:48:39Z</dcterms:modified>
</cp:coreProperties>
</file>