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602" r:id="rId4"/>
    <p:sldId id="635" r:id="rId5"/>
    <p:sldId id="665" r:id="rId6"/>
    <p:sldId id="670" r:id="rId7"/>
    <p:sldId id="671" r:id="rId8"/>
    <p:sldId id="672" r:id="rId9"/>
    <p:sldId id="669" r:id="rId10"/>
    <p:sldId id="675" r:id="rId11"/>
    <p:sldId id="674" r:id="rId12"/>
    <p:sldId id="666" r:id="rId13"/>
    <p:sldId id="667" r:id="rId14"/>
    <p:sldId id="668" r:id="rId15"/>
    <p:sldId id="673" r:id="rId16"/>
    <p:sldId id="676" r:id="rId17"/>
    <p:sldId id="677" r:id="rId18"/>
    <p:sldId id="678" r:id="rId19"/>
    <p:sldId id="679" r:id="rId20"/>
    <p:sldId id="681" r:id="rId21"/>
    <p:sldId id="680" r:id="rId22"/>
    <p:sldId id="682" r:id="rId23"/>
    <p:sldId id="684" r:id="rId24"/>
    <p:sldId id="685" r:id="rId25"/>
    <p:sldId id="687" r:id="rId26"/>
    <p:sldId id="688" r:id="rId27"/>
    <p:sldId id="689" r:id="rId28"/>
    <p:sldId id="690" r:id="rId29"/>
    <p:sldId id="691" r:id="rId30"/>
    <p:sldId id="692" r:id="rId31"/>
    <p:sldId id="69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03" autoAdjust="0"/>
    <p:restoredTop sz="94660"/>
  </p:normalViewPr>
  <p:slideViewPr>
    <p:cSldViewPr>
      <p:cViewPr>
        <p:scale>
          <a:sx n="76" d="100"/>
          <a:sy n="76" d="100"/>
        </p:scale>
        <p:origin x="-1812"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26-04-2019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26-04-2019</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26-04-2019</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26-04-2019</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26-04-2019</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26-04-2019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26-04-2019</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26-04-2019</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26-04-2019</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70000" lnSpcReduction="20000"/>
          </a:bodyPr>
          <a:lstStyle/>
          <a:p>
            <a:r>
              <a:rPr lang="en-US" sz="4400" dirty="0" smtClean="0">
                <a:solidFill>
                  <a:srgbClr val="002060"/>
                </a:solidFill>
              </a:rPr>
              <a:t>FULL STACK WEB DEVELOPMENT WITH DJANGO</a:t>
            </a:r>
          </a:p>
          <a:p>
            <a:r>
              <a:rPr lang="en-US" sz="4400" dirty="0" smtClean="0">
                <a:solidFill>
                  <a:srgbClr val="FF0000"/>
                </a:solidFill>
              </a:rPr>
              <a:t>Lecture 13</a:t>
            </a:r>
          </a:p>
        </p:txBody>
      </p:sp>
      <p:pic>
        <p:nvPicPr>
          <p:cNvPr id="1026" name="Picture 2"/>
          <p:cNvPicPr>
            <a:picLocks noChangeAspect="1" noChangeArrowheads="1"/>
          </p:cNvPicPr>
          <p:nvPr/>
        </p:nvPicPr>
        <p:blipFill>
          <a:blip r:embed="rId2"/>
          <a:stretch>
            <a:fillRect/>
          </a:stretch>
        </p:blipFill>
        <p:spPr bwMode="auto">
          <a:xfrm>
            <a:off x="6672716" y="357166"/>
            <a:ext cx="2085111"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Performing Steps 1 To 5 and 7 </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pic>
        <p:nvPicPr>
          <p:cNvPr id="7" name="Picture 6" descr="djangoscreen55.png"/>
          <p:cNvPicPr>
            <a:picLocks noChangeAspect="1"/>
          </p:cNvPicPr>
          <p:nvPr/>
        </p:nvPicPr>
        <p:blipFill>
          <a:blip r:embed="rId4"/>
          <a:stretch>
            <a:fillRect/>
          </a:stretch>
        </p:blipFill>
        <p:spPr>
          <a:xfrm>
            <a:off x="0" y="1428736"/>
            <a:ext cx="9144000" cy="542926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Performing Steps 6,8 And 10</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After doing the </a:t>
            </a:r>
            <a:r>
              <a:rPr lang="en-US" sz="2400" b="1" dirty="0" smtClean="0">
                <a:solidFill>
                  <a:srgbClr val="7030A0"/>
                </a:solidFill>
              </a:rPr>
              <a:t>initial required steps </a:t>
            </a:r>
            <a:r>
              <a:rPr lang="en-US" sz="2400" dirty="0" smtClean="0"/>
              <a:t>( 1 to 5 and 7) we now need to perform steps for </a:t>
            </a:r>
            <a:r>
              <a:rPr lang="en-US" sz="2400" b="1" dirty="0" smtClean="0">
                <a:solidFill>
                  <a:srgbClr val="7030A0"/>
                </a:solidFill>
              </a:rPr>
              <a:t>managing static files </a:t>
            </a:r>
          </a:p>
          <a:p>
            <a:pPr fontAlgn="base"/>
            <a:endParaRPr lang="en-US" sz="2400" dirty="0" smtClean="0"/>
          </a:p>
          <a:p>
            <a:pPr fontAlgn="base"/>
            <a:r>
              <a:rPr lang="en-US" sz="2400" dirty="0" smtClean="0"/>
              <a:t>For this we just have to perform </a:t>
            </a:r>
            <a:r>
              <a:rPr lang="en-US" sz="2400" b="1" dirty="0" smtClean="0">
                <a:solidFill>
                  <a:srgbClr val="7030A0"/>
                </a:solidFill>
              </a:rPr>
              <a:t>3 extra steps </a:t>
            </a:r>
            <a:r>
              <a:rPr lang="en-US" sz="2400" dirty="0" smtClean="0"/>
              <a:t>which are:</a:t>
            </a:r>
          </a:p>
          <a:p>
            <a:pPr fontAlgn="base"/>
            <a:endParaRPr lang="en-US" sz="2400" b="1" dirty="0" smtClean="0">
              <a:solidFill>
                <a:srgbClr val="0070C0"/>
              </a:solidFill>
            </a:endParaRPr>
          </a:p>
          <a:p>
            <a:pPr lvl="1" fontAlgn="base"/>
            <a:r>
              <a:rPr lang="en-US" sz="1900" b="1" dirty="0" smtClean="0">
                <a:solidFill>
                  <a:srgbClr val="0070C0"/>
                </a:solidFill>
              </a:rPr>
              <a:t>Create the static directory structure</a:t>
            </a:r>
          </a:p>
          <a:p>
            <a:pPr lvl="1" fontAlgn="base"/>
            <a:endParaRPr lang="en-US" sz="1900" b="1" dirty="0" smtClean="0">
              <a:solidFill>
                <a:srgbClr val="0070C0"/>
              </a:solidFill>
            </a:endParaRPr>
          </a:p>
          <a:p>
            <a:pPr lvl="1" fontAlgn="base"/>
            <a:r>
              <a:rPr lang="en-US" sz="1900" b="1" dirty="0" smtClean="0">
                <a:solidFill>
                  <a:srgbClr val="0070C0"/>
                </a:solidFill>
              </a:rPr>
              <a:t>Configuring </a:t>
            </a:r>
            <a:r>
              <a:rPr lang="en-US" sz="1900" b="1" dirty="0" smtClean="0">
                <a:solidFill>
                  <a:srgbClr val="C00000"/>
                </a:solidFill>
              </a:rPr>
              <a:t>settings.py </a:t>
            </a:r>
            <a:r>
              <a:rPr lang="en-US" sz="1900" b="1" dirty="0" smtClean="0">
                <a:solidFill>
                  <a:srgbClr val="0070C0"/>
                </a:solidFill>
              </a:rPr>
              <a:t>for static files</a:t>
            </a:r>
          </a:p>
          <a:p>
            <a:pPr lvl="1" fontAlgn="base"/>
            <a:endParaRPr lang="en-US" sz="1900" b="1" dirty="0" smtClean="0">
              <a:solidFill>
                <a:srgbClr val="0070C0"/>
              </a:solidFill>
            </a:endParaRPr>
          </a:p>
          <a:p>
            <a:pPr lvl="1" fontAlgn="base"/>
            <a:r>
              <a:rPr lang="en-US" sz="1900" b="1" dirty="0" smtClean="0">
                <a:solidFill>
                  <a:srgbClr val="0070C0"/>
                </a:solidFill>
              </a:rPr>
              <a:t>Use special </a:t>
            </a:r>
            <a:r>
              <a:rPr lang="en-US" sz="1900" b="1" dirty="0" smtClean="0">
                <a:solidFill>
                  <a:srgbClr val="C00000"/>
                </a:solidFill>
              </a:rPr>
              <a:t>template tags</a:t>
            </a:r>
            <a:r>
              <a:rPr lang="en-US" sz="1900" b="1" dirty="0" smtClean="0">
                <a:solidFill>
                  <a:srgbClr val="0070C0"/>
                </a:solidFill>
              </a:rPr>
              <a:t> in the HTML file to load the </a:t>
            </a:r>
            <a:r>
              <a:rPr lang="en-US" sz="1900" b="1" dirty="0" smtClean="0">
                <a:solidFill>
                  <a:srgbClr val="C00000"/>
                </a:solidFill>
              </a:rPr>
              <a:t>static data</a:t>
            </a:r>
            <a:endParaRPr lang="en-IN" sz="1900" b="1" dirty="0" smtClean="0">
              <a:solidFill>
                <a:srgbClr val="C0000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6-Creating </a:t>
            </a:r>
            <a:br>
              <a:rPr lang="en-US" sz="2800" b="1" dirty="0" smtClean="0"/>
            </a:br>
            <a:r>
              <a:rPr lang="en-US" sz="2800" b="1" dirty="0" smtClean="0"/>
              <a:t>Static Directory Structure</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To create </a:t>
            </a:r>
            <a:r>
              <a:rPr lang="en-US" sz="2400" b="1" dirty="0" smtClean="0">
                <a:solidFill>
                  <a:srgbClr val="7030A0"/>
                </a:solidFill>
              </a:rPr>
              <a:t>static directory structure </a:t>
            </a:r>
            <a:r>
              <a:rPr lang="en-US" sz="2400" dirty="0" smtClean="0"/>
              <a:t>we have 2 options:</a:t>
            </a:r>
          </a:p>
          <a:p>
            <a:pPr fontAlgn="base"/>
            <a:endParaRPr lang="en-US" sz="2400" dirty="0" smtClean="0"/>
          </a:p>
          <a:p>
            <a:pPr fontAlgn="base"/>
            <a:endParaRPr lang="en-US" sz="2400" dirty="0" smtClean="0"/>
          </a:p>
          <a:p>
            <a:pPr lvl="1" fontAlgn="base"/>
            <a:r>
              <a:rPr lang="en-US" sz="1900" dirty="0" smtClean="0"/>
              <a:t>Create a folder called </a:t>
            </a:r>
            <a:r>
              <a:rPr lang="en-US" sz="1900" b="1" dirty="0" smtClean="0">
                <a:solidFill>
                  <a:srgbClr val="C00000"/>
                </a:solidFill>
              </a:rPr>
              <a:t>static</a:t>
            </a:r>
            <a:r>
              <a:rPr lang="en-US" sz="1900" dirty="0" smtClean="0"/>
              <a:t> at the </a:t>
            </a:r>
            <a:r>
              <a:rPr lang="en-US" sz="1900" b="1" dirty="0" smtClean="0">
                <a:solidFill>
                  <a:srgbClr val="0070C0"/>
                </a:solidFill>
              </a:rPr>
              <a:t>project level </a:t>
            </a:r>
            <a:r>
              <a:rPr lang="en-US" sz="1900" dirty="0" smtClean="0"/>
              <a:t>and place the </a:t>
            </a:r>
            <a:r>
              <a:rPr lang="en-US" sz="1900" b="1" dirty="0" smtClean="0">
                <a:solidFill>
                  <a:srgbClr val="7030A0"/>
                </a:solidFill>
              </a:rPr>
              <a:t>static files </a:t>
            </a:r>
            <a:r>
              <a:rPr lang="en-US" sz="1900" dirty="0" smtClean="0"/>
              <a:t>there </a:t>
            </a:r>
          </a:p>
          <a:p>
            <a:pPr fontAlgn="base"/>
            <a:endParaRPr lang="en-US" sz="2400" dirty="0" smtClean="0"/>
          </a:p>
          <a:p>
            <a:pPr fontAlgn="base">
              <a:buNone/>
            </a:pPr>
            <a:r>
              <a:rPr lang="en-US" sz="2400" b="1" dirty="0" smtClean="0"/>
              <a:t>OR</a:t>
            </a:r>
          </a:p>
          <a:p>
            <a:pPr fontAlgn="base"/>
            <a:endParaRPr lang="en-US" sz="2400" dirty="0" smtClean="0"/>
          </a:p>
          <a:p>
            <a:pPr lvl="1" fontAlgn="base"/>
            <a:r>
              <a:rPr lang="en-US" sz="1900" dirty="0" smtClean="0"/>
              <a:t>Create a folder called </a:t>
            </a:r>
            <a:r>
              <a:rPr lang="en-US" sz="1900" b="1" dirty="0" smtClean="0">
                <a:solidFill>
                  <a:srgbClr val="C00000"/>
                </a:solidFill>
              </a:rPr>
              <a:t>static</a:t>
            </a:r>
            <a:r>
              <a:rPr lang="en-US" sz="1900" dirty="0" smtClean="0"/>
              <a:t> at the </a:t>
            </a:r>
            <a:r>
              <a:rPr lang="en-US" sz="1900" b="1" dirty="0" smtClean="0">
                <a:solidFill>
                  <a:srgbClr val="0070C0"/>
                </a:solidFill>
              </a:rPr>
              <a:t>app level </a:t>
            </a:r>
            <a:r>
              <a:rPr lang="en-US" sz="1900" dirty="0" smtClean="0"/>
              <a:t>and place the </a:t>
            </a:r>
            <a:r>
              <a:rPr lang="en-US" sz="1900" b="1" dirty="0" smtClean="0">
                <a:solidFill>
                  <a:srgbClr val="7030A0"/>
                </a:solidFill>
              </a:rPr>
              <a:t>static files </a:t>
            </a:r>
            <a:r>
              <a:rPr lang="en-US" sz="1900" dirty="0" smtClean="0"/>
              <a:t>there</a:t>
            </a:r>
          </a:p>
          <a:p>
            <a:pPr fontAlgn="base"/>
            <a:endParaRPr lang="en-US" sz="2400" dirty="0" smtClean="0"/>
          </a:p>
          <a:p>
            <a:pPr fontAlgn="base"/>
            <a:endParaRPr lang="en-US" sz="2400" dirty="0" smtClean="0"/>
          </a:p>
          <a:p>
            <a:pPr fontAlgn="base">
              <a:buNone/>
            </a:pPr>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6-Creating </a:t>
            </a:r>
            <a:br>
              <a:rPr lang="en-US" sz="2800" b="1" dirty="0" smtClean="0"/>
            </a:br>
            <a:r>
              <a:rPr lang="en-US" sz="2800" b="1" dirty="0" smtClean="0"/>
              <a:t>Static Directory Structure</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We use the first approach when we want to share some static files across all the apps of our project , for example for every page in all the apps we want to use same </a:t>
            </a:r>
            <a:r>
              <a:rPr lang="en-US" sz="2400" dirty="0" err="1" smtClean="0"/>
              <a:t>fontsize</a:t>
            </a:r>
            <a:r>
              <a:rPr lang="en-US" sz="2400" dirty="0" smtClean="0"/>
              <a:t> and font </a:t>
            </a:r>
            <a:r>
              <a:rPr lang="en-US" sz="2400" dirty="0" err="1" smtClean="0"/>
              <a:t>color.In</a:t>
            </a:r>
            <a:r>
              <a:rPr lang="en-US" sz="2400" dirty="0" smtClean="0"/>
              <a:t> this case we should create project level static directory.</a:t>
            </a:r>
          </a:p>
          <a:p>
            <a:pPr fontAlgn="base"/>
            <a:endParaRPr lang="en-US" sz="2400" dirty="0" smtClean="0"/>
          </a:p>
          <a:p>
            <a:pPr fontAlgn="base"/>
            <a:endParaRPr lang="en-US" sz="2400" dirty="0" smtClean="0"/>
          </a:p>
          <a:p>
            <a:pPr fontAlgn="base"/>
            <a:r>
              <a:rPr lang="en-US" sz="2400" dirty="0" smtClean="0"/>
              <a:t>However if we want to have different settings for pages of different apps then we should go for app level static dir. For example we want different background colors for different apps home page, then we should go for app level static dir</a:t>
            </a:r>
          </a:p>
          <a:p>
            <a:pPr fontAlgn="base"/>
            <a:endParaRPr lang="en-US" sz="2400" dirty="0" smtClean="0"/>
          </a:p>
          <a:p>
            <a:pPr fontAlgn="base"/>
            <a:endParaRPr lang="en-US" sz="2400" dirty="0" smtClean="0"/>
          </a:p>
          <a:p>
            <a:pPr fontAlgn="base"/>
            <a:endParaRPr lang="en-US" sz="2400" dirty="0" smtClean="0"/>
          </a:p>
          <a:p>
            <a:pPr fontAlgn="base">
              <a:buNone/>
            </a:pPr>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6-Creating Project Level</a:t>
            </a:r>
            <a:br>
              <a:rPr lang="en-US" sz="2800" b="1" dirty="0" smtClean="0"/>
            </a:br>
            <a:r>
              <a:rPr lang="en-US" sz="2800" b="1" dirty="0" smtClean="0"/>
              <a:t>Static Directory Structure</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To create a project level static directory structure we must do the following:</a:t>
            </a:r>
          </a:p>
          <a:p>
            <a:pPr fontAlgn="base"/>
            <a:endParaRPr lang="en-US" sz="2400" dirty="0" smtClean="0"/>
          </a:p>
          <a:p>
            <a:pPr lvl="1" fontAlgn="base"/>
            <a:r>
              <a:rPr lang="en-US" sz="1900" dirty="0" smtClean="0"/>
              <a:t>Create a folder called </a:t>
            </a:r>
            <a:r>
              <a:rPr lang="en-US" sz="1900" b="1" dirty="0" smtClean="0">
                <a:solidFill>
                  <a:srgbClr val="C00000"/>
                </a:solidFill>
              </a:rPr>
              <a:t>static</a:t>
            </a:r>
            <a:r>
              <a:rPr lang="en-US" sz="1900" dirty="0" smtClean="0"/>
              <a:t> inside the </a:t>
            </a:r>
            <a:r>
              <a:rPr lang="en-US" sz="1900" b="1" dirty="0" smtClean="0">
                <a:solidFill>
                  <a:srgbClr val="C00000"/>
                </a:solidFill>
              </a:rPr>
              <a:t>project level directory</a:t>
            </a:r>
          </a:p>
          <a:p>
            <a:pPr fontAlgn="base"/>
            <a:endParaRPr lang="en-US" sz="2400" dirty="0" smtClean="0"/>
          </a:p>
          <a:p>
            <a:pPr lvl="1" fontAlgn="base"/>
            <a:r>
              <a:rPr lang="en-US" sz="1900" dirty="0" smtClean="0"/>
              <a:t>Within the </a:t>
            </a:r>
            <a:r>
              <a:rPr lang="en-US" sz="1900" b="1" dirty="0" smtClean="0">
                <a:solidFill>
                  <a:srgbClr val="C00000"/>
                </a:solidFill>
              </a:rPr>
              <a:t>static</a:t>
            </a:r>
            <a:r>
              <a:rPr lang="en-US" sz="1900" dirty="0" smtClean="0"/>
              <a:t> folder create a folder called </a:t>
            </a:r>
            <a:r>
              <a:rPr lang="en-US" sz="1900" b="1" dirty="0" smtClean="0">
                <a:solidFill>
                  <a:srgbClr val="C00000"/>
                </a:solidFill>
              </a:rPr>
              <a:t>images</a:t>
            </a:r>
            <a:r>
              <a:rPr lang="en-US" sz="1900" dirty="0" smtClean="0"/>
              <a:t> and add some image to it.</a:t>
            </a:r>
          </a:p>
          <a:p>
            <a:pPr lvl="1" fontAlgn="base"/>
            <a:endParaRPr lang="en-US" sz="1900" dirty="0" smtClean="0"/>
          </a:p>
          <a:p>
            <a:pPr lvl="1" fontAlgn="base"/>
            <a:r>
              <a:rPr lang="en-US" sz="1900" dirty="0" smtClean="0"/>
              <a:t>Similarly to store </a:t>
            </a:r>
            <a:r>
              <a:rPr lang="en-US" sz="1900" b="1" dirty="0" err="1" smtClean="0">
                <a:solidFill>
                  <a:srgbClr val="7030A0"/>
                </a:solidFill>
              </a:rPr>
              <a:t>css</a:t>
            </a:r>
            <a:r>
              <a:rPr lang="en-US" sz="1900" b="1" dirty="0" smtClean="0">
                <a:solidFill>
                  <a:srgbClr val="7030A0"/>
                </a:solidFill>
              </a:rPr>
              <a:t> files </a:t>
            </a:r>
            <a:r>
              <a:rPr lang="en-US" sz="1900" dirty="0" smtClean="0"/>
              <a:t>, we must create a </a:t>
            </a:r>
            <a:r>
              <a:rPr lang="en-US" sz="1900" b="1" dirty="0" err="1" smtClean="0">
                <a:solidFill>
                  <a:srgbClr val="C00000"/>
                </a:solidFill>
              </a:rPr>
              <a:t>css</a:t>
            </a:r>
            <a:r>
              <a:rPr lang="en-US" sz="1900" dirty="0" smtClean="0"/>
              <a:t> subdirectory in the </a:t>
            </a:r>
            <a:r>
              <a:rPr lang="en-US" sz="1900" b="1" dirty="0" smtClean="0">
                <a:solidFill>
                  <a:srgbClr val="C00000"/>
                </a:solidFill>
              </a:rPr>
              <a:t>static</a:t>
            </a:r>
            <a:r>
              <a:rPr lang="en-US" sz="1900" dirty="0" smtClean="0"/>
              <a:t> directory at the project level and place our </a:t>
            </a:r>
            <a:r>
              <a:rPr lang="en-US" sz="1900" b="1" dirty="0" smtClean="0">
                <a:solidFill>
                  <a:srgbClr val="C00000"/>
                </a:solidFill>
              </a:rPr>
              <a:t>.</a:t>
            </a:r>
            <a:r>
              <a:rPr lang="en-US" sz="1900" b="1" dirty="0" err="1" smtClean="0">
                <a:solidFill>
                  <a:srgbClr val="C00000"/>
                </a:solidFill>
              </a:rPr>
              <a:t>css</a:t>
            </a:r>
            <a:r>
              <a:rPr lang="en-US" sz="1900" b="1" dirty="0" smtClean="0">
                <a:solidFill>
                  <a:srgbClr val="C00000"/>
                </a:solidFill>
              </a:rPr>
              <a:t> </a:t>
            </a:r>
            <a:r>
              <a:rPr lang="en-US" sz="1900" dirty="0" smtClean="0"/>
              <a:t>files there.</a:t>
            </a:r>
          </a:p>
          <a:p>
            <a:pPr lvl="1" fontAlgn="base"/>
            <a:endParaRPr lang="en-US" sz="1900" dirty="0" smtClean="0"/>
          </a:p>
          <a:p>
            <a:pPr lvl="1" fontAlgn="base"/>
            <a:r>
              <a:rPr lang="en-US" sz="1900" dirty="0" smtClean="0"/>
              <a:t>Same thing applies to </a:t>
            </a:r>
            <a:r>
              <a:rPr lang="en-US" sz="1900" b="1" dirty="0" err="1" smtClean="0">
                <a:solidFill>
                  <a:srgbClr val="C00000"/>
                </a:solidFill>
              </a:rPr>
              <a:t>js</a:t>
            </a:r>
            <a:r>
              <a:rPr lang="en-US" sz="1900" dirty="0" smtClean="0"/>
              <a:t> files also</a:t>
            </a:r>
          </a:p>
          <a:p>
            <a:pPr fontAlgn="base"/>
            <a:endParaRPr lang="en-US" sz="2400" dirty="0" smtClean="0"/>
          </a:p>
          <a:p>
            <a:pPr fontAlgn="base"/>
            <a:endParaRPr lang="en-US" sz="2400" dirty="0" smtClean="0"/>
          </a:p>
          <a:p>
            <a:pPr fontAlgn="base"/>
            <a:endParaRPr lang="en-US" sz="2400" dirty="0" smtClean="0"/>
          </a:p>
          <a:p>
            <a:pPr fontAlgn="base">
              <a:buNone/>
            </a:pPr>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6-Creating Project Level</a:t>
            </a:r>
            <a:br>
              <a:rPr lang="en-US" sz="2800" b="1" dirty="0" smtClean="0"/>
            </a:br>
            <a:r>
              <a:rPr lang="en-US" sz="2800" b="1" dirty="0" smtClean="0"/>
              <a:t>Static Directory Structure</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So in our project we must create a folder called </a:t>
            </a:r>
            <a:r>
              <a:rPr lang="en-US" sz="2400" b="1" dirty="0" smtClean="0">
                <a:solidFill>
                  <a:srgbClr val="C00000"/>
                </a:solidFill>
              </a:rPr>
              <a:t>static</a:t>
            </a:r>
            <a:r>
              <a:rPr lang="en-US" sz="2400" dirty="0" smtClean="0"/>
              <a:t> inside the outer project folder called </a:t>
            </a:r>
            <a:r>
              <a:rPr lang="en-US" sz="2400" b="1" dirty="0" smtClean="0">
                <a:solidFill>
                  <a:srgbClr val="C00000"/>
                </a:solidFill>
              </a:rPr>
              <a:t>templateproject6</a:t>
            </a:r>
          </a:p>
          <a:p>
            <a:pPr fontAlgn="base"/>
            <a:endParaRPr lang="en-US" sz="2400" dirty="0" smtClean="0"/>
          </a:p>
          <a:p>
            <a:pPr fontAlgn="base"/>
            <a:endParaRPr lang="en-US" sz="2400" dirty="0" smtClean="0"/>
          </a:p>
          <a:p>
            <a:pPr fontAlgn="base"/>
            <a:endParaRPr lang="en-US" sz="2400" dirty="0" smtClean="0"/>
          </a:p>
          <a:p>
            <a:pPr fontAlgn="base"/>
            <a:r>
              <a:rPr lang="en-US" sz="2400" dirty="0" smtClean="0"/>
              <a:t>Now in this </a:t>
            </a:r>
            <a:r>
              <a:rPr lang="en-US" sz="2400" b="1" dirty="0" smtClean="0">
                <a:solidFill>
                  <a:srgbClr val="C00000"/>
                </a:solidFill>
              </a:rPr>
              <a:t>static</a:t>
            </a:r>
            <a:r>
              <a:rPr lang="en-US" sz="2400" dirty="0" smtClean="0"/>
              <a:t> folder , we must create a subdirectory called </a:t>
            </a:r>
            <a:r>
              <a:rPr lang="en-US" sz="2400" b="1" dirty="0" smtClean="0">
                <a:solidFill>
                  <a:srgbClr val="C00000"/>
                </a:solidFill>
              </a:rPr>
              <a:t>images</a:t>
            </a:r>
            <a:r>
              <a:rPr lang="en-US" sz="2400" dirty="0" smtClean="0"/>
              <a:t> and place an image (called </a:t>
            </a:r>
            <a:r>
              <a:rPr lang="en-US" sz="2400" b="1" dirty="0" smtClean="0">
                <a:solidFill>
                  <a:srgbClr val="C00000"/>
                </a:solidFill>
              </a:rPr>
              <a:t>myself.jpg</a:t>
            </a:r>
            <a:r>
              <a:rPr lang="en-US" sz="2400" dirty="0" smtClean="0"/>
              <a:t>) there.</a:t>
            </a:r>
          </a:p>
          <a:p>
            <a:pPr fontAlgn="base"/>
            <a:endParaRPr lang="en-US" sz="2400" dirty="0" smtClean="0"/>
          </a:p>
          <a:p>
            <a:pPr fontAlgn="base"/>
            <a:endParaRPr lang="en-US" sz="2400" dirty="0" smtClean="0"/>
          </a:p>
          <a:p>
            <a:pPr fontAlgn="base"/>
            <a:r>
              <a:rPr lang="en-US" sz="2400" dirty="0" smtClean="0"/>
              <a:t>After doing this the project or app folder structure should appear as shown in the next slide:</a:t>
            </a:r>
          </a:p>
          <a:p>
            <a:pPr fontAlgn="base">
              <a:buNone/>
            </a:pPr>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6-Creating Project Level</a:t>
            </a:r>
            <a:br>
              <a:rPr lang="en-US" sz="2800" b="1" dirty="0" smtClean="0"/>
            </a:br>
            <a:r>
              <a:rPr lang="en-US" sz="2800" b="1" dirty="0" smtClean="0"/>
              <a:t>Static Directory Structure</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buNone/>
            </a:pPr>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pic>
        <p:nvPicPr>
          <p:cNvPr id="7" name="Picture 6" descr="djangoscreen56.png"/>
          <p:cNvPicPr>
            <a:picLocks noChangeAspect="1"/>
          </p:cNvPicPr>
          <p:nvPr/>
        </p:nvPicPr>
        <p:blipFill>
          <a:blip r:embed="rId4"/>
          <a:stretch>
            <a:fillRect/>
          </a:stretch>
        </p:blipFill>
        <p:spPr>
          <a:xfrm>
            <a:off x="0" y="1357298"/>
            <a:ext cx="9144000" cy="55007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8-Configuring settings.py</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Like templates , in case of static folder also we need to inform </a:t>
            </a:r>
            <a:r>
              <a:rPr lang="en-US" sz="2400" b="1" dirty="0" err="1" smtClean="0">
                <a:solidFill>
                  <a:srgbClr val="C00000"/>
                </a:solidFill>
              </a:rPr>
              <a:t>Django</a:t>
            </a:r>
            <a:r>
              <a:rPr lang="en-US" sz="2400" dirty="0" smtClean="0"/>
              <a:t> about this because by default </a:t>
            </a:r>
            <a:r>
              <a:rPr lang="en-US" sz="2400" b="1" dirty="0" err="1" smtClean="0">
                <a:solidFill>
                  <a:srgbClr val="C00000"/>
                </a:solidFill>
              </a:rPr>
              <a:t>Django</a:t>
            </a:r>
            <a:r>
              <a:rPr lang="en-US" sz="2400" dirty="0" smtClean="0"/>
              <a:t> always looks for </a:t>
            </a:r>
            <a:r>
              <a:rPr lang="en-US" sz="2400" b="1" dirty="0" smtClean="0">
                <a:solidFill>
                  <a:srgbClr val="7030A0"/>
                </a:solidFill>
              </a:rPr>
              <a:t>static files </a:t>
            </a:r>
            <a:r>
              <a:rPr lang="en-US" sz="2400" dirty="0" smtClean="0"/>
              <a:t>in the </a:t>
            </a:r>
            <a:r>
              <a:rPr lang="en-US" sz="2400" b="1" dirty="0" smtClean="0">
                <a:solidFill>
                  <a:srgbClr val="0070C0"/>
                </a:solidFill>
              </a:rPr>
              <a:t>app level </a:t>
            </a:r>
            <a:r>
              <a:rPr lang="en-US" sz="2400" dirty="0" smtClean="0"/>
              <a:t>folder.</a:t>
            </a:r>
          </a:p>
          <a:p>
            <a:pPr fontAlgn="base"/>
            <a:endParaRPr lang="en-US" sz="2400" dirty="0" smtClean="0"/>
          </a:p>
          <a:p>
            <a:pPr fontAlgn="base"/>
            <a:r>
              <a:rPr lang="en-US" sz="2400" dirty="0" smtClean="0"/>
              <a:t>To do this </a:t>
            </a:r>
            <a:r>
              <a:rPr lang="en-IN" sz="2400" dirty="0" smtClean="0"/>
              <a:t>we need to do the following:</a:t>
            </a:r>
          </a:p>
          <a:p>
            <a:pPr lvl="1" fontAlgn="base"/>
            <a:endParaRPr lang="en-IN" sz="1900" dirty="0" smtClean="0"/>
          </a:p>
          <a:p>
            <a:pPr lvl="1" fontAlgn="base"/>
            <a:r>
              <a:rPr lang="en-IN" sz="1900" dirty="0" smtClean="0"/>
              <a:t>Open the file </a:t>
            </a:r>
            <a:r>
              <a:rPr lang="en-IN" sz="1900" b="1" dirty="0" smtClean="0">
                <a:solidFill>
                  <a:srgbClr val="C00000"/>
                </a:solidFill>
              </a:rPr>
              <a:t>settings.py</a:t>
            </a:r>
          </a:p>
          <a:p>
            <a:pPr lvl="1" fontAlgn="base"/>
            <a:endParaRPr lang="en-IN" sz="1900" dirty="0" smtClean="0"/>
          </a:p>
          <a:p>
            <a:pPr lvl="1" fontAlgn="base"/>
            <a:r>
              <a:rPr lang="en-IN" sz="1900" dirty="0" smtClean="0"/>
              <a:t>Create a list called </a:t>
            </a:r>
            <a:r>
              <a:rPr lang="en-IN" sz="1900" b="1" dirty="0" smtClean="0">
                <a:solidFill>
                  <a:srgbClr val="C00000"/>
                </a:solidFill>
              </a:rPr>
              <a:t>STATICFILES_DIRS</a:t>
            </a:r>
          </a:p>
          <a:p>
            <a:pPr lvl="1" fontAlgn="base"/>
            <a:endParaRPr lang="en-IN" sz="1900" dirty="0" smtClean="0"/>
          </a:p>
          <a:p>
            <a:pPr lvl="1" fontAlgn="base"/>
            <a:r>
              <a:rPr lang="en-IN" sz="1900" dirty="0" smtClean="0"/>
              <a:t>Add the path to the </a:t>
            </a:r>
            <a:r>
              <a:rPr lang="en-IN" sz="1900" b="1" dirty="0" smtClean="0">
                <a:solidFill>
                  <a:srgbClr val="C00000"/>
                </a:solidFill>
              </a:rPr>
              <a:t>“static” </a:t>
            </a:r>
            <a:r>
              <a:rPr lang="en-IN" sz="1900" dirty="0" smtClean="0"/>
              <a:t>directory as an entry in this list</a:t>
            </a:r>
            <a:endParaRPr lang="en-IN" sz="14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8-Configuring settings.py</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b="1" u="sng" dirty="0" smtClean="0">
                <a:solidFill>
                  <a:srgbClr val="C00000"/>
                </a:solidFill>
              </a:rPr>
              <a:t>Code:</a:t>
            </a:r>
            <a:endParaRPr lang="en-IN" sz="1400" b="1" u="sng" dirty="0" smtClean="0">
              <a:solidFill>
                <a:srgbClr val="C00000"/>
              </a:solidFill>
            </a:endParaRPr>
          </a:p>
          <a:p>
            <a:pPr fontAlgn="base"/>
            <a:endParaRPr lang="en-US" sz="2400" b="1" dirty="0" smtClean="0">
              <a:solidFill>
                <a:srgbClr val="0070C0"/>
              </a:solidFill>
            </a:endParaRPr>
          </a:p>
          <a:p>
            <a:pPr fontAlgn="base">
              <a:buNone/>
            </a:pPr>
            <a:r>
              <a:rPr lang="en-IN" sz="2200" b="1" dirty="0" smtClean="0">
                <a:solidFill>
                  <a:srgbClr val="002060"/>
                </a:solidFill>
              </a:rPr>
              <a:t>STATICFILES_DIRS=[</a:t>
            </a:r>
            <a:r>
              <a:rPr lang="en-IN" sz="2200" b="1" dirty="0" err="1" smtClean="0">
                <a:solidFill>
                  <a:srgbClr val="002060"/>
                </a:solidFill>
              </a:rPr>
              <a:t>os.path.join</a:t>
            </a:r>
            <a:r>
              <a:rPr lang="en-IN" sz="2200" b="1" dirty="0" smtClean="0">
                <a:solidFill>
                  <a:srgbClr val="002060"/>
                </a:solidFill>
              </a:rPr>
              <a:t>(</a:t>
            </a:r>
            <a:r>
              <a:rPr lang="en-IN" sz="2200" b="1" dirty="0" err="1" smtClean="0">
                <a:solidFill>
                  <a:srgbClr val="002060"/>
                </a:solidFill>
              </a:rPr>
              <a:t>BASE_DIR,'static</a:t>
            </a:r>
            <a:r>
              <a:rPr lang="en-IN" sz="2200" b="1" dirty="0" smtClean="0">
                <a:solidFill>
                  <a:srgbClr val="002060"/>
                </a:solidFill>
              </a:rPr>
              <a:t>'),]</a:t>
            </a:r>
          </a:p>
          <a:p>
            <a:pPr fontAlgn="base">
              <a:buNone/>
            </a:pPr>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10- Use Template Tags To </a:t>
            </a:r>
            <a:br>
              <a:rPr lang="en-US" sz="2800" b="1" dirty="0" smtClean="0"/>
            </a:br>
            <a:r>
              <a:rPr lang="en-US" sz="2800" b="1" dirty="0" smtClean="0"/>
              <a:t>Load Static Data</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Now , in our </a:t>
            </a:r>
            <a:r>
              <a:rPr lang="en-US" sz="2400" b="1" dirty="0" smtClean="0">
                <a:solidFill>
                  <a:srgbClr val="C00000"/>
                </a:solidFill>
              </a:rPr>
              <a:t>home.html</a:t>
            </a:r>
            <a:r>
              <a:rPr lang="en-US" sz="2400" dirty="0" smtClean="0"/>
              <a:t> which is in </a:t>
            </a:r>
            <a:r>
              <a:rPr lang="en-US" sz="2400" b="1" dirty="0" smtClean="0">
                <a:solidFill>
                  <a:srgbClr val="0070C0"/>
                </a:solidFill>
              </a:rPr>
              <a:t>templates/templateapp5</a:t>
            </a:r>
            <a:r>
              <a:rPr lang="en-US" sz="2400" dirty="0" smtClean="0"/>
              <a:t> folder we must use some special template tags to load static data.</a:t>
            </a:r>
          </a:p>
          <a:p>
            <a:pPr fontAlgn="base"/>
            <a:endParaRPr lang="en-US" sz="2400" dirty="0" smtClean="0"/>
          </a:p>
          <a:p>
            <a:pPr fontAlgn="base"/>
            <a:r>
              <a:rPr lang="en-US" sz="2400" dirty="0" smtClean="0"/>
              <a:t>There are 2 tags to be used:</a:t>
            </a:r>
          </a:p>
          <a:p>
            <a:pPr lvl="1" fontAlgn="base"/>
            <a:endParaRPr lang="en-US" sz="1900" dirty="0" smtClean="0"/>
          </a:p>
          <a:p>
            <a:pPr lvl="1" fontAlgn="base"/>
            <a:r>
              <a:rPr lang="en-US" sz="1900" dirty="0" smtClean="0"/>
              <a:t>The first is the </a:t>
            </a:r>
            <a:r>
              <a:rPr lang="en-US" sz="1900" b="1" dirty="0" smtClean="0">
                <a:solidFill>
                  <a:srgbClr val="C00000"/>
                </a:solidFill>
              </a:rPr>
              <a:t>{% load </a:t>
            </a:r>
            <a:r>
              <a:rPr lang="en-US" sz="1900" b="1" dirty="0" err="1" smtClean="0">
                <a:solidFill>
                  <a:srgbClr val="C00000"/>
                </a:solidFill>
              </a:rPr>
              <a:t>staticfiles</a:t>
            </a:r>
            <a:r>
              <a:rPr lang="en-US" sz="1900" b="1" dirty="0" smtClean="0">
                <a:solidFill>
                  <a:srgbClr val="C00000"/>
                </a:solidFill>
              </a:rPr>
              <a:t> %} </a:t>
            </a:r>
            <a:r>
              <a:rPr lang="en-US" sz="1900" dirty="0" smtClean="0"/>
              <a:t>tag which tells </a:t>
            </a:r>
            <a:r>
              <a:rPr lang="en-US" sz="1900" b="1" dirty="0" err="1" smtClean="0">
                <a:solidFill>
                  <a:srgbClr val="C00000"/>
                </a:solidFill>
              </a:rPr>
              <a:t>Django</a:t>
            </a:r>
            <a:r>
              <a:rPr lang="en-US" sz="1900" dirty="0" smtClean="0"/>
              <a:t> to load static content </a:t>
            </a:r>
          </a:p>
          <a:p>
            <a:pPr lvl="1" fontAlgn="base"/>
            <a:endParaRPr lang="en-US" sz="1900" dirty="0" smtClean="0"/>
          </a:p>
          <a:p>
            <a:pPr lvl="1" fontAlgn="base"/>
            <a:r>
              <a:rPr lang="en-US" sz="1900" dirty="0" smtClean="0"/>
              <a:t>The next tag is </a:t>
            </a:r>
            <a:r>
              <a:rPr lang="en-IN" sz="2000" b="1" dirty="0" smtClean="0">
                <a:solidFill>
                  <a:srgbClr val="C00000"/>
                </a:solidFill>
              </a:rPr>
              <a:t>"{% static "path to the image" %}" </a:t>
            </a:r>
            <a:r>
              <a:rPr lang="en-US" sz="2000" dirty="0" smtClean="0"/>
              <a:t>which is used in the </a:t>
            </a:r>
            <a:r>
              <a:rPr lang="en-US" sz="2000" b="1" dirty="0" err="1" smtClean="0">
                <a:solidFill>
                  <a:srgbClr val="C00000"/>
                </a:solidFill>
              </a:rPr>
              <a:t>src</a:t>
            </a:r>
            <a:r>
              <a:rPr lang="en-US" sz="2000" dirty="0" smtClean="0"/>
              <a:t> attribute of the </a:t>
            </a:r>
            <a:r>
              <a:rPr lang="en-US" sz="2000" b="1" dirty="0" smtClean="0">
                <a:solidFill>
                  <a:srgbClr val="C00000"/>
                </a:solidFill>
              </a:rPr>
              <a:t>&lt;</a:t>
            </a:r>
            <a:r>
              <a:rPr lang="en-US" sz="2000" b="1" dirty="0" err="1" smtClean="0">
                <a:solidFill>
                  <a:srgbClr val="C00000"/>
                </a:solidFill>
              </a:rPr>
              <a:t>img</a:t>
            </a:r>
            <a:r>
              <a:rPr lang="en-US" sz="2000" b="1" dirty="0" smtClean="0">
                <a:solidFill>
                  <a:srgbClr val="C00000"/>
                </a:solidFill>
              </a:rPr>
              <a:t>&gt; </a:t>
            </a:r>
            <a:r>
              <a:rPr lang="en-US" sz="2000" dirty="0" smtClean="0"/>
              <a:t>tag to pass the </a:t>
            </a:r>
            <a:r>
              <a:rPr lang="en-US" sz="2000" b="1" dirty="0" smtClean="0">
                <a:solidFill>
                  <a:srgbClr val="7030A0"/>
                </a:solidFill>
              </a:rPr>
              <a:t>path to the image</a:t>
            </a:r>
            <a:endParaRPr lang="en-IN" sz="2000" b="1" dirty="0" smtClean="0">
              <a:solidFill>
                <a:srgbClr val="7030A0"/>
              </a:solidFill>
            </a:endParaRPr>
          </a:p>
          <a:p>
            <a:pPr lvl="1" fontAlgn="base"/>
            <a:endParaRPr lang="en-US" sz="1900" dirty="0" smtClean="0"/>
          </a:p>
          <a:p>
            <a:pPr fontAlgn="base"/>
            <a:endParaRPr lang="en-US" sz="2400" dirty="0" smtClean="0"/>
          </a:p>
          <a:p>
            <a:pPr fontAlgn="base"/>
            <a:endParaRPr lang="en-US" sz="2400" dirty="0" smtClean="0"/>
          </a:p>
          <a:p>
            <a:pPr fontAlgn="base">
              <a:buNone/>
            </a:pPr>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a:bodyPr>
          <a:lstStyle/>
          <a:p>
            <a:pPr marL="514350" indent="-514350">
              <a:buNone/>
            </a:pPr>
            <a:r>
              <a:rPr lang="en-US" sz="2800" b="1" dirty="0" smtClean="0"/>
              <a:t>Developing Our </a:t>
            </a:r>
            <a:r>
              <a:rPr lang="en-US" sz="2800" b="1" dirty="0" err="1" smtClean="0"/>
              <a:t>Django</a:t>
            </a:r>
            <a:r>
              <a:rPr lang="en-US" sz="2800" b="1" dirty="0" smtClean="0"/>
              <a:t> App</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Loading Static Files</a:t>
            </a:r>
          </a:p>
          <a:p>
            <a:pPr marL="788670" lvl="1" indent="-514350">
              <a:buClr>
                <a:schemeClr val="accent1"/>
              </a:buClr>
              <a:buSzPct val="120000"/>
              <a:buFont typeface="Arial" pitchFamily="34" charset="0"/>
              <a:buChar char="•"/>
            </a:pPr>
            <a:r>
              <a:rPr lang="en-US" sz="2400" dirty="0" smtClean="0">
                <a:solidFill>
                  <a:schemeClr val="tx1"/>
                </a:solidFill>
              </a:rPr>
              <a:t>Example</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None/>
            </a:pPr>
            <a:endParaRPr lang="en-US" sz="2300" dirty="0" smtClean="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10- Use Template Tags To </a:t>
            </a:r>
            <a:br>
              <a:rPr lang="en-US" sz="2800" b="1" dirty="0" smtClean="0"/>
            </a:br>
            <a:r>
              <a:rPr lang="en-US" sz="2800" b="1" dirty="0" smtClean="0"/>
              <a:t>Load Static Data</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a:buNone/>
            </a:pPr>
            <a:r>
              <a:rPr lang="en-IN" sz="2200" b="1" dirty="0" smtClean="0">
                <a:solidFill>
                  <a:srgbClr val="C00000"/>
                </a:solidFill>
              </a:rPr>
              <a:t>&lt;!DOCTYPE html&gt;</a:t>
            </a:r>
          </a:p>
          <a:p>
            <a:pPr>
              <a:buNone/>
            </a:pPr>
            <a:r>
              <a:rPr lang="en-IN" sz="2200" b="1" dirty="0" smtClean="0">
                <a:solidFill>
                  <a:srgbClr val="C00000"/>
                </a:solidFill>
              </a:rPr>
              <a:t>&lt;html </a:t>
            </a:r>
            <a:r>
              <a:rPr lang="en-IN" sz="2200" b="1" dirty="0" err="1" smtClean="0">
                <a:solidFill>
                  <a:srgbClr val="C00000"/>
                </a:solidFill>
              </a:rPr>
              <a:t>lang</a:t>
            </a:r>
            <a:r>
              <a:rPr lang="en-IN" sz="2200" b="1" dirty="0" smtClean="0">
                <a:solidFill>
                  <a:srgbClr val="C00000"/>
                </a:solidFill>
              </a:rPr>
              <a:t>="en"&gt;</a:t>
            </a:r>
          </a:p>
          <a:p>
            <a:pPr>
              <a:buNone/>
            </a:pPr>
            <a:r>
              <a:rPr lang="en-IN" sz="2200" b="1" dirty="0" smtClean="0">
                <a:solidFill>
                  <a:srgbClr val="C00000"/>
                </a:solidFill>
              </a:rPr>
              <a:t>&lt;head&gt;</a:t>
            </a:r>
          </a:p>
          <a:p>
            <a:pPr>
              <a:buNone/>
            </a:pPr>
            <a:r>
              <a:rPr lang="en-IN" sz="2200" b="1" dirty="0" smtClean="0">
                <a:solidFill>
                  <a:srgbClr val="002060"/>
                </a:solidFill>
              </a:rPr>
              <a:t>{% load </a:t>
            </a:r>
            <a:r>
              <a:rPr lang="en-IN" sz="2200" b="1" dirty="0" err="1" smtClean="0">
                <a:solidFill>
                  <a:srgbClr val="002060"/>
                </a:solidFill>
              </a:rPr>
              <a:t>staticfiles</a:t>
            </a:r>
            <a:r>
              <a:rPr lang="en-IN" sz="2200" b="1" dirty="0" smtClean="0">
                <a:solidFill>
                  <a:srgbClr val="002060"/>
                </a:solidFill>
              </a:rPr>
              <a:t> %}</a:t>
            </a:r>
          </a:p>
          <a:p>
            <a:pPr>
              <a:buNone/>
            </a:pPr>
            <a:r>
              <a:rPr lang="en-IN" sz="2200" b="1" dirty="0" smtClean="0">
                <a:solidFill>
                  <a:srgbClr val="C00000"/>
                </a:solidFill>
              </a:rPr>
              <a:t>&lt;title&gt;Loading Static Data&lt;/title&gt;</a:t>
            </a:r>
          </a:p>
          <a:p>
            <a:pPr>
              <a:buNone/>
            </a:pPr>
            <a:r>
              <a:rPr lang="en-IN" sz="2200" b="1" dirty="0" smtClean="0">
                <a:solidFill>
                  <a:srgbClr val="C00000"/>
                </a:solidFill>
              </a:rPr>
              <a:t>&lt;/head&gt;</a:t>
            </a:r>
          </a:p>
          <a:p>
            <a:pPr>
              <a:buNone/>
            </a:pPr>
            <a:r>
              <a:rPr lang="en-IN" sz="2200" b="1" dirty="0" smtClean="0">
                <a:solidFill>
                  <a:srgbClr val="C00000"/>
                </a:solidFill>
              </a:rPr>
              <a:t>&lt;body&gt;</a:t>
            </a:r>
          </a:p>
          <a:p>
            <a:pPr>
              <a:buNone/>
            </a:pPr>
            <a:r>
              <a:rPr lang="en-IN" sz="2200" b="1" dirty="0" smtClean="0">
                <a:solidFill>
                  <a:srgbClr val="C00000"/>
                </a:solidFill>
              </a:rPr>
              <a:t>&lt;h1&gt; Hello, This is myself!&lt;/h1&gt;</a:t>
            </a:r>
          </a:p>
          <a:p>
            <a:pPr>
              <a:buNone/>
            </a:pPr>
            <a:r>
              <a:rPr lang="en-IN" sz="2200" b="1" dirty="0" smtClean="0">
                <a:solidFill>
                  <a:srgbClr val="002060"/>
                </a:solidFill>
              </a:rPr>
              <a:t>&lt;</a:t>
            </a:r>
            <a:r>
              <a:rPr lang="en-IN" sz="2200" b="1" dirty="0" err="1" smtClean="0">
                <a:solidFill>
                  <a:srgbClr val="002060"/>
                </a:solidFill>
              </a:rPr>
              <a:t>img</a:t>
            </a:r>
            <a:r>
              <a:rPr lang="en-IN" sz="2200" b="1" dirty="0" smtClean="0">
                <a:solidFill>
                  <a:srgbClr val="002060"/>
                </a:solidFill>
              </a:rPr>
              <a:t> </a:t>
            </a:r>
            <a:r>
              <a:rPr lang="en-IN" sz="2200" b="1" dirty="0" err="1" smtClean="0">
                <a:solidFill>
                  <a:srgbClr val="002060"/>
                </a:solidFill>
              </a:rPr>
              <a:t>src</a:t>
            </a:r>
            <a:r>
              <a:rPr lang="en-IN" sz="2200" b="1" dirty="0" smtClean="0">
                <a:solidFill>
                  <a:srgbClr val="002060"/>
                </a:solidFill>
              </a:rPr>
              <a:t>="{% static "images/myself.jpg" %}" &gt;</a:t>
            </a:r>
          </a:p>
          <a:p>
            <a:pPr>
              <a:buNone/>
            </a:pPr>
            <a:r>
              <a:rPr lang="en-IN" sz="2200" b="1" dirty="0" smtClean="0">
                <a:solidFill>
                  <a:srgbClr val="C00000"/>
                </a:solidFill>
              </a:rPr>
              <a:t>&lt;/body&gt;</a:t>
            </a:r>
          </a:p>
          <a:p>
            <a:pPr>
              <a:buNone/>
            </a:pPr>
            <a:r>
              <a:rPr lang="en-IN" sz="2200" b="1" dirty="0" smtClean="0">
                <a:solidFill>
                  <a:srgbClr val="C00000"/>
                </a:solidFill>
              </a:rPr>
              <a:t>&lt;/html&gt;</a:t>
            </a:r>
          </a:p>
          <a:p>
            <a:pPr fontAlgn="base">
              <a:buNone/>
            </a:pPr>
            <a:endParaRPr lang="en-US" sz="2400" dirty="0" smtClean="0"/>
          </a:p>
          <a:p>
            <a:pPr fontAlgn="base"/>
            <a:endParaRPr lang="en-US" sz="2400" dirty="0" smtClean="0"/>
          </a:p>
          <a:p>
            <a:pPr fontAlgn="base">
              <a:buNone/>
            </a:pPr>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Performing Steps 11 and 12</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Finally to make this application functional we need to add code to views.py and both the ursl.py file as before</a:t>
            </a:r>
          </a:p>
          <a:p>
            <a:pPr fontAlgn="base"/>
            <a:endParaRPr lang="en-US" sz="2400" dirty="0" smtClean="0"/>
          </a:p>
          <a:p>
            <a:pPr fontAlgn="base"/>
            <a:r>
              <a:rPr lang="en-US" sz="2400" dirty="0" smtClean="0"/>
              <a:t>So we need to perform final 2 steps:</a:t>
            </a:r>
          </a:p>
          <a:p>
            <a:pPr marL="457200" indent="-457200">
              <a:buAutoNum type="arabicPeriod"/>
            </a:pPr>
            <a:endParaRPr lang="en-US" sz="2400" b="1" dirty="0" smtClean="0">
              <a:solidFill>
                <a:srgbClr val="C00000"/>
              </a:solidFill>
            </a:endParaRPr>
          </a:p>
          <a:p>
            <a:pPr marL="457200" indent="-457200">
              <a:buAutoNum type="arabicPeriod"/>
            </a:pPr>
            <a:r>
              <a:rPr lang="en-US" sz="2400" b="1" dirty="0" smtClean="0">
                <a:solidFill>
                  <a:srgbClr val="C00000"/>
                </a:solidFill>
              </a:rPr>
              <a:t>Creating the view to render the template</a:t>
            </a:r>
          </a:p>
          <a:p>
            <a:pPr marL="457200" indent="-457200">
              <a:buAutoNum type="arabicPeriod"/>
            </a:pPr>
            <a:endParaRPr lang="en-US" sz="2400" b="1" dirty="0" smtClean="0">
              <a:solidFill>
                <a:srgbClr val="C00000"/>
              </a:solidFill>
            </a:endParaRPr>
          </a:p>
          <a:p>
            <a:pPr marL="457200" indent="-457200">
              <a:buAutoNum type="arabicPeriod"/>
            </a:pPr>
            <a:r>
              <a:rPr lang="en-US" sz="2400" b="1" dirty="0" smtClean="0">
                <a:solidFill>
                  <a:srgbClr val="C00000"/>
                </a:solidFill>
              </a:rPr>
              <a:t>Configuring the View in </a:t>
            </a:r>
            <a:r>
              <a:rPr lang="en-US" sz="2400" b="1" dirty="0" err="1" smtClean="0">
                <a:solidFill>
                  <a:srgbClr val="C00000"/>
                </a:solidFill>
              </a:rPr>
              <a:t>Url</a:t>
            </a:r>
            <a:endParaRPr lang="en-US" sz="2400" b="1" dirty="0" smtClean="0">
              <a:solidFill>
                <a:srgbClr val="C00000"/>
              </a:solidFill>
            </a:endParaRPr>
          </a:p>
          <a:p>
            <a:pPr fontAlgn="base"/>
            <a:endParaRPr lang="en-US" sz="2400" dirty="0" smtClean="0"/>
          </a:p>
          <a:p>
            <a:pPr fontAlgn="base"/>
            <a:endParaRPr lang="en-US" sz="2400" dirty="0" smtClean="0"/>
          </a:p>
          <a:p>
            <a:pPr fontAlgn="base"/>
            <a:endParaRPr lang="en-US" sz="2400" dirty="0" smtClean="0"/>
          </a:p>
          <a:p>
            <a:pPr fontAlgn="base"/>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11- Creating The View</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Open the </a:t>
            </a:r>
            <a:r>
              <a:rPr lang="en-US" sz="2400" b="1" dirty="0" smtClean="0">
                <a:solidFill>
                  <a:srgbClr val="C00000"/>
                </a:solidFill>
              </a:rPr>
              <a:t>views.py</a:t>
            </a:r>
            <a:r>
              <a:rPr lang="en-US" sz="2400" dirty="0" smtClean="0"/>
              <a:t> file in the </a:t>
            </a:r>
            <a:r>
              <a:rPr lang="en-US" sz="2400" b="1" dirty="0" smtClean="0">
                <a:solidFill>
                  <a:srgbClr val="0070C0"/>
                </a:solidFill>
              </a:rPr>
              <a:t>templateapp5</a:t>
            </a:r>
            <a:r>
              <a:rPr lang="en-US" sz="2400" dirty="0" smtClean="0"/>
              <a:t> folder and write the following code which calls the </a:t>
            </a:r>
            <a:r>
              <a:rPr lang="en-US" sz="2400" b="1" dirty="0" smtClean="0">
                <a:solidFill>
                  <a:srgbClr val="C00000"/>
                </a:solidFill>
              </a:rPr>
              <a:t>template file </a:t>
            </a:r>
            <a:r>
              <a:rPr lang="en-US" sz="2400" dirty="0" smtClean="0"/>
              <a:t>and returns it to </a:t>
            </a:r>
            <a:r>
              <a:rPr lang="en-US" sz="2400" b="1" dirty="0" err="1" smtClean="0">
                <a:solidFill>
                  <a:srgbClr val="C00000"/>
                </a:solidFill>
              </a:rPr>
              <a:t>Django</a:t>
            </a:r>
            <a:endParaRPr lang="en-US" sz="2400" b="1" dirty="0" smtClean="0">
              <a:solidFill>
                <a:srgbClr val="C00000"/>
              </a:solidFill>
            </a:endParaRPr>
          </a:p>
          <a:p>
            <a:pPr fontAlgn="base"/>
            <a:endParaRPr lang="en-US" sz="2400" dirty="0" smtClean="0"/>
          </a:p>
          <a:p>
            <a:pPr fontAlgn="base">
              <a:buNone/>
            </a:pPr>
            <a:r>
              <a:rPr lang="en-US" sz="2400" b="1" u="sng" dirty="0" smtClean="0">
                <a:solidFill>
                  <a:srgbClr val="002060"/>
                </a:solidFill>
              </a:rPr>
              <a:t>views.py</a:t>
            </a:r>
          </a:p>
          <a:p>
            <a:pPr>
              <a:buNone/>
            </a:pPr>
            <a:endParaRPr lang="en-IN" sz="2400" b="1" dirty="0" smtClean="0">
              <a:solidFill>
                <a:srgbClr val="C00000"/>
              </a:solidFill>
            </a:endParaRPr>
          </a:p>
          <a:p>
            <a:pPr>
              <a:buNone/>
            </a:pPr>
            <a:r>
              <a:rPr lang="en-IN" sz="2400" b="1" dirty="0" smtClean="0">
                <a:solidFill>
                  <a:srgbClr val="C00000"/>
                </a:solidFill>
              </a:rPr>
              <a:t>from </a:t>
            </a:r>
            <a:r>
              <a:rPr lang="en-IN" sz="2400" b="1" dirty="0" err="1" smtClean="0">
                <a:solidFill>
                  <a:srgbClr val="C00000"/>
                </a:solidFill>
              </a:rPr>
              <a:t>django.shortcuts</a:t>
            </a:r>
            <a:r>
              <a:rPr lang="en-IN" sz="2400" b="1" dirty="0" smtClean="0">
                <a:solidFill>
                  <a:srgbClr val="C00000"/>
                </a:solidFill>
              </a:rPr>
              <a:t> import render</a:t>
            </a:r>
          </a:p>
          <a:p>
            <a:pPr>
              <a:buNone/>
            </a:pPr>
            <a:r>
              <a:rPr lang="en-IN" sz="2400" b="1" dirty="0" smtClean="0">
                <a:solidFill>
                  <a:srgbClr val="C00000"/>
                </a:solidFill>
              </a:rPr>
              <a:t>def </a:t>
            </a:r>
            <a:r>
              <a:rPr lang="en-IN" sz="2400" b="1" dirty="0" err="1" smtClean="0">
                <a:solidFill>
                  <a:srgbClr val="C00000"/>
                </a:solidFill>
              </a:rPr>
              <a:t>homePageView</a:t>
            </a:r>
            <a:r>
              <a:rPr lang="en-IN" sz="2400" b="1" dirty="0" smtClean="0">
                <a:solidFill>
                  <a:srgbClr val="C00000"/>
                </a:solidFill>
              </a:rPr>
              <a:t>(request):</a:t>
            </a:r>
          </a:p>
          <a:p>
            <a:pPr>
              <a:buNone/>
            </a:pPr>
            <a:r>
              <a:rPr lang="en-IN" sz="2400" b="1" dirty="0" smtClean="0">
                <a:solidFill>
                  <a:srgbClr val="C00000"/>
                </a:solidFill>
              </a:rPr>
              <a:t>    return render(request,'templateapp5/home.html')</a:t>
            </a:r>
          </a:p>
          <a:p>
            <a:pPr fontAlgn="base">
              <a:buNone/>
            </a:pPr>
            <a:endParaRPr lang="en-US" sz="2400" dirty="0" smtClean="0"/>
          </a:p>
          <a:p>
            <a:pPr fontAlgn="base"/>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12- Configuring The View</a:t>
            </a:r>
            <a:br>
              <a:rPr lang="en-US" sz="2800" b="1" dirty="0" smtClean="0"/>
            </a:br>
            <a:r>
              <a:rPr lang="en-US" sz="2800" b="1" dirty="0" smtClean="0"/>
              <a:t>In </a:t>
            </a:r>
            <a:r>
              <a:rPr lang="en-US" sz="2800" b="1" dirty="0" err="1" smtClean="0">
                <a:solidFill>
                  <a:srgbClr val="C00000"/>
                </a:solidFill>
              </a:rPr>
              <a:t>Url</a:t>
            </a:r>
            <a:endParaRPr lang="en-IN" sz="2800" b="1" dirty="0">
              <a:solidFill>
                <a:srgbClr val="C00000"/>
              </a:solidFill>
            </a:endParaRPr>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IN" sz="2400" dirty="0" smtClean="0"/>
              <a:t>After creating and updating the </a:t>
            </a:r>
            <a:r>
              <a:rPr lang="en-IN" sz="2400" b="1" dirty="0" smtClean="0">
                <a:solidFill>
                  <a:srgbClr val="C00000"/>
                </a:solidFill>
              </a:rPr>
              <a:t>views.py</a:t>
            </a:r>
            <a:r>
              <a:rPr lang="en-IN" sz="2400" dirty="0" smtClean="0"/>
              <a:t> as shown in the previous slide we perform the next usual step which is configuring the </a:t>
            </a:r>
            <a:r>
              <a:rPr lang="en-IN" sz="2400" b="1" dirty="0" err="1" smtClean="0">
                <a:solidFill>
                  <a:srgbClr val="C00000"/>
                </a:solidFill>
              </a:rPr>
              <a:t>urls</a:t>
            </a:r>
            <a:endParaRPr lang="en-IN" sz="2400" b="1" dirty="0" smtClean="0">
              <a:solidFill>
                <a:srgbClr val="C00000"/>
              </a:solidFill>
            </a:endParaRPr>
          </a:p>
          <a:p>
            <a:pPr fontAlgn="base"/>
            <a:endParaRPr lang="en-US" sz="2400" dirty="0" smtClean="0"/>
          </a:p>
          <a:p>
            <a:pPr fontAlgn="base"/>
            <a:endParaRPr lang="en-US" sz="2400" dirty="0" smtClean="0"/>
          </a:p>
          <a:p>
            <a:pPr fontAlgn="base"/>
            <a:r>
              <a:rPr lang="en-US" sz="2400" dirty="0" smtClean="0"/>
              <a:t>As usual we do this </a:t>
            </a:r>
            <a:r>
              <a:rPr lang="en-IN" sz="2400" dirty="0" smtClean="0"/>
              <a:t>by configuring our </a:t>
            </a:r>
            <a:r>
              <a:rPr lang="en-IN" sz="2400" b="1" dirty="0" smtClean="0">
                <a:solidFill>
                  <a:srgbClr val="7030A0"/>
                </a:solidFill>
              </a:rPr>
              <a:t>URLs </a:t>
            </a:r>
            <a:r>
              <a:rPr lang="en-IN" sz="2400" dirty="0" smtClean="0"/>
              <a:t>at 2 places:</a:t>
            </a:r>
          </a:p>
          <a:p>
            <a:pPr lvl="1" fontAlgn="base"/>
            <a:endParaRPr lang="en-IN" sz="1900" dirty="0" smtClean="0"/>
          </a:p>
          <a:p>
            <a:pPr lvl="1" fontAlgn="base"/>
            <a:r>
              <a:rPr lang="en-IN" sz="1900" dirty="0" smtClean="0"/>
              <a:t>Inside the </a:t>
            </a:r>
            <a:r>
              <a:rPr lang="en-IN" sz="1900" b="1" dirty="0" smtClean="0">
                <a:solidFill>
                  <a:srgbClr val="C00000"/>
                </a:solidFill>
              </a:rPr>
              <a:t>templateapp5 </a:t>
            </a:r>
            <a:r>
              <a:rPr lang="en-IN" sz="1900" dirty="0" smtClean="0">
                <a:solidFill>
                  <a:schemeClr val="bg2">
                    <a:lumMod val="50000"/>
                  </a:schemeClr>
                </a:solidFill>
              </a:rPr>
              <a:t>directory’s</a:t>
            </a:r>
            <a:r>
              <a:rPr lang="en-IN" sz="1900" b="1" dirty="0" smtClean="0">
                <a:solidFill>
                  <a:srgbClr val="C00000"/>
                </a:solidFill>
              </a:rPr>
              <a:t> urls.py</a:t>
            </a:r>
            <a:r>
              <a:rPr lang="en-IN" sz="1900" dirty="0" smtClean="0"/>
              <a:t> file</a:t>
            </a:r>
          </a:p>
          <a:p>
            <a:pPr lvl="1" fontAlgn="base"/>
            <a:endParaRPr lang="en-IN" sz="1900" dirty="0" smtClean="0"/>
          </a:p>
          <a:p>
            <a:pPr lvl="1" fontAlgn="base"/>
            <a:r>
              <a:rPr lang="en-IN" sz="1900" dirty="0" smtClean="0"/>
              <a:t>Inside the site’s main </a:t>
            </a:r>
            <a:r>
              <a:rPr lang="en-IN" sz="1900" b="1" dirty="0" smtClean="0">
                <a:solidFill>
                  <a:srgbClr val="C00000"/>
                </a:solidFill>
              </a:rPr>
              <a:t>urls.py</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12- Configuring The View</a:t>
            </a:r>
            <a:br>
              <a:rPr lang="en-US" sz="2800" b="1" dirty="0" smtClean="0"/>
            </a:br>
            <a:r>
              <a:rPr lang="en-US" sz="2800" b="1" dirty="0" smtClean="0"/>
              <a:t>In </a:t>
            </a:r>
            <a:r>
              <a:rPr lang="en-US" sz="2800" b="1" dirty="0" err="1" smtClean="0">
                <a:solidFill>
                  <a:srgbClr val="C00000"/>
                </a:solidFill>
              </a:rPr>
              <a:t>Url</a:t>
            </a:r>
            <a:endParaRPr lang="en-IN" sz="2800" b="1" dirty="0">
              <a:solidFill>
                <a:srgbClr val="C00000"/>
              </a:solidFill>
            </a:endParaRPr>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IN" sz="2400" dirty="0" smtClean="0"/>
              <a:t>In the </a:t>
            </a:r>
            <a:r>
              <a:rPr lang="en-IN" sz="2400" b="1" dirty="0" smtClean="0">
                <a:solidFill>
                  <a:srgbClr val="7030A0"/>
                </a:solidFill>
              </a:rPr>
              <a:t>VS Code </a:t>
            </a:r>
            <a:r>
              <a:rPr lang="en-IN" sz="2400" dirty="0" smtClean="0"/>
              <a:t>create a new file called </a:t>
            </a:r>
            <a:r>
              <a:rPr lang="en-IN" sz="2400" b="1" dirty="0" smtClean="0">
                <a:solidFill>
                  <a:srgbClr val="C00000"/>
                </a:solidFill>
              </a:rPr>
              <a:t>urls.py</a:t>
            </a:r>
            <a:r>
              <a:rPr lang="en-IN" sz="2400" dirty="0" smtClean="0"/>
              <a:t> in the </a:t>
            </a:r>
            <a:r>
              <a:rPr lang="en-IN" sz="2400" b="1" dirty="0" smtClean="0">
                <a:solidFill>
                  <a:srgbClr val="C00000"/>
                </a:solidFill>
              </a:rPr>
              <a:t>templateapp5</a:t>
            </a:r>
            <a:r>
              <a:rPr lang="en-IN" sz="2400" dirty="0" smtClean="0"/>
              <a:t> folder and write the following code in it.</a:t>
            </a:r>
          </a:p>
          <a:p>
            <a:pPr fontAlgn="base"/>
            <a:endParaRPr lang="en-US" sz="2400" b="1" u="sng" dirty="0" smtClean="0"/>
          </a:p>
          <a:p>
            <a:pPr fontAlgn="base"/>
            <a:r>
              <a:rPr lang="en-US" sz="2400" b="1" u="sng" dirty="0" smtClean="0">
                <a:solidFill>
                  <a:srgbClr val="C00000"/>
                </a:solidFill>
              </a:rPr>
              <a:t>Code </a:t>
            </a:r>
            <a:r>
              <a:rPr lang="en-US" sz="2400" b="1" u="sng" dirty="0" smtClean="0">
                <a:solidFill>
                  <a:srgbClr val="7030A0"/>
                </a:solidFill>
              </a:rPr>
              <a:t>(templateapp5/urls.py)</a:t>
            </a:r>
            <a:r>
              <a:rPr lang="en-US" sz="2400" b="1" u="sng" dirty="0" smtClean="0">
                <a:solidFill>
                  <a:srgbClr val="C00000"/>
                </a:solidFill>
              </a:rPr>
              <a:t>:</a:t>
            </a:r>
          </a:p>
          <a:p>
            <a:pPr>
              <a:buNone/>
            </a:pPr>
            <a:endParaRPr lang="en-IN" sz="2400" dirty="0" smtClean="0"/>
          </a:p>
          <a:p>
            <a:pPr>
              <a:buNone/>
            </a:pPr>
            <a:r>
              <a:rPr lang="en-IN" sz="2000" b="1" dirty="0" smtClean="0">
                <a:solidFill>
                  <a:srgbClr val="002060"/>
                </a:solidFill>
              </a:rPr>
              <a:t>from </a:t>
            </a:r>
            <a:r>
              <a:rPr lang="en-IN" sz="2000" b="1" dirty="0" err="1" smtClean="0">
                <a:solidFill>
                  <a:srgbClr val="002060"/>
                </a:solidFill>
              </a:rPr>
              <a:t>django.urls</a:t>
            </a:r>
            <a:r>
              <a:rPr lang="en-IN" sz="2000" b="1" dirty="0" smtClean="0">
                <a:solidFill>
                  <a:srgbClr val="002060"/>
                </a:solidFill>
              </a:rPr>
              <a:t> import path</a:t>
            </a:r>
          </a:p>
          <a:p>
            <a:pPr>
              <a:buNone/>
            </a:pPr>
            <a:r>
              <a:rPr lang="en-IN" sz="2000" b="1" dirty="0" smtClean="0">
                <a:solidFill>
                  <a:srgbClr val="002060"/>
                </a:solidFill>
              </a:rPr>
              <a:t>from . import views</a:t>
            </a:r>
          </a:p>
          <a:p>
            <a:pPr>
              <a:buNone/>
            </a:pPr>
            <a:r>
              <a:rPr lang="en-IN" sz="2000" b="1" dirty="0" err="1" smtClean="0">
                <a:solidFill>
                  <a:srgbClr val="002060"/>
                </a:solidFill>
              </a:rPr>
              <a:t>urlpatterns</a:t>
            </a:r>
            <a:r>
              <a:rPr lang="en-IN" sz="2000" b="1" dirty="0" smtClean="0">
                <a:solidFill>
                  <a:srgbClr val="002060"/>
                </a:solidFill>
              </a:rPr>
              <a:t> = [</a:t>
            </a:r>
          </a:p>
          <a:p>
            <a:pPr>
              <a:buNone/>
            </a:pPr>
            <a:r>
              <a:rPr lang="en-IN" sz="2000" b="1" dirty="0" smtClean="0">
                <a:solidFill>
                  <a:srgbClr val="002060"/>
                </a:solidFill>
              </a:rPr>
              <a:t>path('', </a:t>
            </a:r>
            <a:r>
              <a:rPr lang="en-IN" sz="2000" b="1" dirty="0" err="1" smtClean="0">
                <a:solidFill>
                  <a:srgbClr val="002060"/>
                </a:solidFill>
              </a:rPr>
              <a:t>views.homePageView</a:t>
            </a:r>
            <a:r>
              <a:rPr lang="en-IN" sz="2000" b="1" dirty="0" smtClean="0">
                <a:solidFill>
                  <a:srgbClr val="002060"/>
                </a:solidFill>
              </a:rPr>
              <a:t>, name ='index'), </a:t>
            </a:r>
          </a:p>
          <a:p>
            <a:pPr>
              <a:buNone/>
            </a:pPr>
            <a:r>
              <a:rPr lang="en-IN" sz="2000" b="1" dirty="0" smtClean="0">
                <a:solidFill>
                  <a:srgbClr val="002060"/>
                </a:solidFill>
              </a:rPr>
              <a:t>]</a:t>
            </a:r>
          </a:p>
          <a:p>
            <a:pPr>
              <a:buNone/>
            </a:pPr>
            <a:r>
              <a:rPr lang="en-IN" sz="2000" dirty="0" smtClean="0"/>
              <a:t/>
            </a:r>
            <a:br>
              <a:rPr lang="en-IN" sz="2000" dirty="0" smtClean="0"/>
            </a:br>
            <a:endParaRPr lang="en-IN" sz="2000" dirty="0" smtClean="0"/>
          </a:p>
          <a:p>
            <a:pPr fontAlgn="base">
              <a:buNone/>
            </a:pPr>
            <a:endParaRPr lang="en-US" sz="2400"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Step 12- Configuring The View</a:t>
            </a:r>
            <a:br>
              <a:rPr lang="en-US" sz="2800" b="1" dirty="0" smtClean="0"/>
            </a:br>
            <a:r>
              <a:rPr lang="en-US" sz="2800" b="1" dirty="0" smtClean="0"/>
              <a:t>In </a:t>
            </a:r>
            <a:r>
              <a:rPr lang="en-US" sz="2800" b="1" dirty="0" err="1" smtClean="0">
                <a:solidFill>
                  <a:srgbClr val="C00000"/>
                </a:solidFill>
              </a:rPr>
              <a:t>Url</a:t>
            </a:r>
            <a:endParaRPr lang="en-IN" sz="2800" b="1" dirty="0">
              <a:solidFill>
                <a:srgbClr val="C00000"/>
              </a:solidFill>
            </a:endParaRPr>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IN" sz="2400" dirty="0" smtClean="0"/>
              <a:t>In the </a:t>
            </a:r>
            <a:r>
              <a:rPr lang="en-IN" sz="2400" b="1" dirty="0" smtClean="0">
                <a:solidFill>
                  <a:srgbClr val="7030A0"/>
                </a:solidFill>
              </a:rPr>
              <a:t>VS Code </a:t>
            </a:r>
            <a:r>
              <a:rPr lang="en-IN" sz="2400" dirty="0" smtClean="0"/>
              <a:t>open the file called </a:t>
            </a:r>
            <a:r>
              <a:rPr lang="en-IN" sz="2400" b="1" dirty="0" smtClean="0">
                <a:solidFill>
                  <a:srgbClr val="C00000"/>
                </a:solidFill>
              </a:rPr>
              <a:t>urls.py</a:t>
            </a:r>
            <a:r>
              <a:rPr lang="en-IN" sz="2400" dirty="0" smtClean="0"/>
              <a:t> in the </a:t>
            </a:r>
            <a:r>
              <a:rPr lang="en-IN" sz="2400" b="1" dirty="0" smtClean="0">
                <a:solidFill>
                  <a:srgbClr val="C00000"/>
                </a:solidFill>
              </a:rPr>
              <a:t>templateproject6</a:t>
            </a:r>
            <a:r>
              <a:rPr lang="en-IN" sz="2400" dirty="0" smtClean="0"/>
              <a:t> folder and update the code in it as shown below in green.</a:t>
            </a:r>
          </a:p>
          <a:p>
            <a:pPr fontAlgn="base"/>
            <a:endParaRPr lang="en-US" sz="2400" b="1" u="sng" dirty="0" smtClean="0"/>
          </a:p>
          <a:p>
            <a:pPr fontAlgn="base"/>
            <a:r>
              <a:rPr lang="en-US" sz="2400" b="1" u="sng" dirty="0" smtClean="0">
                <a:solidFill>
                  <a:srgbClr val="C00000"/>
                </a:solidFill>
              </a:rPr>
              <a:t>Code </a:t>
            </a:r>
            <a:r>
              <a:rPr lang="en-US" sz="2400" b="1" u="sng" dirty="0" smtClean="0">
                <a:solidFill>
                  <a:srgbClr val="7030A0"/>
                </a:solidFill>
              </a:rPr>
              <a:t>(templateproject6/urls.py)</a:t>
            </a:r>
            <a:r>
              <a:rPr lang="en-US" sz="2400" b="1" u="sng" dirty="0" smtClean="0">
                <a:solidFill>
                  <a:srgbClr val="C00000"/>
                </a:solidFill>
              </a:rPr>
              <a:t>:</a:t>
            </a:r>
          </a:p>
          <a:p>
            <a:pPr>
              <a:buNone/>
            </a:pPr>
            <a:endParaRPr lang="en-IN" sz="2400" dirty="0" smtClean="0"/>
          </a:p>
          <a:p>
            <a:pPr>
              <a:buNone/>
            </a:pPr>
            <a:r>
              <a:rPr lang="en-IN" sz="2000" b="1" dirty="0" smtClean="0">
                <a:solidFill>
                  <a:srgbClr val="002060"/>
                </a:solidFill>
              </a:rPr>
              <a:t>from </a:t>
            </a:r>
            <a:r>
              <a:rPr lang="en-IN" sz="2000" b="1" dirty="0" err="1" smtClean="0">
                <a:solidFill>
                  <a:srgbClr val="002060"/>
                </a:solidFill>
              </a:rPr>
              <a:t>django.contrib</a:t>
            </a:r>
            <a:r>
              <a:rPr lang="en-IN" sz="2000" b="1" dirty="0" smtClean="0">
                <a:solidFill>
                  <a:srgbClr val="002060"/>
                </a:solidFill>
              </a:rPr>
              <a:t> import admin</a:t>
            </a:r>
          </a:p>
          <a:p>
            <a:pPr>
              <a:buNone/>
            </a:pPr>
            <a:r>
              <a:rPr lang="en-IN" sz="2000" b="1" dirty="0" smtClean="0">
                <a:solidFill>
                  <a:srgbClr val="002060"/>
                </a:solidFill>
              </a:rPr>
              <a:t>from </a:t>
            </a:r>
            <a:r>
              <a:rPr lang="en-IN" sz="2000" b="1" dirty="0" err="1" smtClean="0">
                <a:solidFill>
                  <a:srgbClr val="002060"/>
                </a:solidFill>
              </a:rPr>
              <a:t>django.urls</a:t>
            </a:r>
            <a:r>
              <a:rPr lang="en-IN" sz="2000" b="1" dirty="0" smtClean="0">
                <a:solidFill>
                  <a:srgbClr val="002060"/>
                </a:solidFill>
              </a:rPr>
              <a:t> import </a:t>
            </a:r>
            <a:r>
              <a:rPr lang="en-IN" sz="2000" b="1" dirty="0" err="1" smtClean="0">
                <a:solidFill>
                  <a:srgbClr val="002060"/>
                </a:solidFill>
              </a:rPr>
              <a:t>path,</a:t>
            </a:r>
            <a:r>
              <a:rPr lang="en-IN" sz="2000" b="1" dirty="0" err="1" smtClean="0">
                <a:solidFill>
                  <a:srgbClr val="00B050"/>
                </a:solidFill>
              </a:rPr>
              <a:t>include</a:t>
            </a:r>
            <a:endParaRPr lang="en-IN" sz="2000" b="1" dirty="0" smtClean="0">
              <a:solidFill>
                <a:srgbClr val="00B050"/>
              </a:solidFill>
            </a:endParaRPr>
          </a:p>
          <a:p>
            <a:pPr>
              <a:buNone/>
            </a:pPr>
            <a:r>
              <a:rPr lang="en-IN" sz="2000" b="1" dirty="0" err="1" smtClean="0">
                <a:solidFill>
                  <a:srgbClr val="002060"/>
                </a:solidFill>
              </a:rPr>
              <a:t>urlpatterns</a:t>
            </a:r>
            <a:r>
              <a:rPr lang="en-IN" sz="2000" b="1" dirty="0" smtClean="0">
                <a:solidFill>
                  <a:srgbClr val="002060"/>
                </a:solidFill>
              </a:rPr>
              <a:t> = [</a:t>
            </a:r>
          </a:p>
          <a:p>
            <a:pPr>
              <a:buNone/>
            </a:pPr>
            <a:r>
              <a:rPr lang="en-IN" sz="2000" b="1" dirty="0" smtClean="0">
                <a:solidFill>
                  <a:srgbClr val="002060"/>
                </a:solidFill>
              </a:rPr>
              <a:t>	path('admin/', </a:t>
            </a:r>
            <a:r>
              <a:rPr lang="en-IN" sz="2000" b="1" dirty="0" err="1" smtClean="0">
                <a:solidFill>
                  <a:srgbClr val="002060"/>
                </a:solidFill>
              </a:rPr>
              <a:t>admin.site.urls</a:t>
            </a:r>
            <a:r>
              <a:rPr lang="en-IN" sz="2000" b="1" dirty="0" smtClean="0">
                <a:solidFill>
                  <a:srgbClr val="002060"/>
                </a:solidFill>
              </a:rPr>
              <a:t>),</a:t>
            </a:r>
          </a:p>
          <a:p>
            <a:pPr>
              <a:buNone/>
            </a:pPr>
            <a:r>
              <a:rPr lang="en-IN" sz="2000" b="1" dirty="0" smtClean="0">
                <a:solidFill>
                  <a:srgbClr val="002060"/>
                </a:solidFill>
              </a:rPr>
              <a:t>	</a:t>
            </a:r>
            <a:r>
              <a:rPr lang="en-IN" sz="2000" b="1" dirty="0" smtClean="0">
                <a:solidFill>
                  <a:srgbClr val="00B050"/>
                </a:solidFill>
              </a:rPr>
              <a:t>path('',include('templateapp5.urls')</a:t>
            </a:r>
            <a:r>
              <a:rPr lang="en-IN" sz="2000" b="1" dirty="0" smtClean="0">
                <a:solidFill>
                  <a:srgbClr val="002060"/>
                </a:solidFill>
              </a:rPr>
              <a:t>),</a:t>
            </a:r>
          </a:p>
          <a:p>
            <a:pPr>
              <a:buNone/>
            </a:pPr>
            <a:r>
              <a:rPr lang="en-IN" sz="2000" b="1" dirty="0" smtClean="0">
                <a:solidFill>
                  <a:srgbClr val="002060"/>
                </a:solidFill>
              </a:rPr>
              <a:t>]</a:t>
            </a:r>
            <a:br>
              <a:rPr lang="en-IN" sz="2000" b="1" dirty="0" smtClean="0">
                <a:solidFill>
                  <a:srgbClr val="002060"/>
                </a:solidFill>
              </a:rPr>
            </a:br>
            <a:endParaRPr lang="en-IN" sz="2000" b="1" dirty="0" smtClean="0">
              <a:solidFill>
                <a:srgbClr val="002060"/>
              </a:solidFill>
            </a:endParaRPr>
          </a:p>
          <a:p>
            <a:pPr fontAlgn="base">
              <a:buNone/>
            </a:pPr>
            <a:endParaRPr lang="en-US" sz="2400"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b="1" dirty="0" smtClean="0"/>
              <a:t>Step 13:Running The Server</a:t>
            </a:r>
            <a:endParaRPr lang="en-IN" sz="2600" b="1" dirty="0">
              <a:solidFill>
                <a:srgbClr val="C00000"/>
              </a:solidFill>
            </a:endParaRPr>
          </a:p>
        </p:txBody>
      </p:sp>
      <p:sp>
        <p:nvSpPr>
          <p:cNvPr id="3" name="Content Placeholder 2"/>
          <p:cNvSpPr>
            <a:spLocks noGrp="1"/>
          </p:cNvSpPr>
          <p:nvPr>
            <p:ph sz="quarter" idx="1"/>
          </p:nvPr>
        </p:nvSpPr>
        <p:spPr>
          <a:xfrm>
            <a:off x="251520" y="1484784"/>
            <a:ext cx="8712968" cy="5373216"/>
          </a:xfrm>
        </p:spPr>
        <p:txBody>
          <a:bodyPr>
            <a:normAutofit/>
          </a:bodyPr>
          <a:lstStyle/>
          <a:p>
            <a:pPr lvl="1" fontAlgn="base"/>
            <a:r>
              <a:rPr lang="en-IN" sz="1900" dirty="0" smtClean="0"/>
              <a:t>To run our new </a:t>
            </a:r>
            <a:r>
              <a:rPr lang="en-IN" sz="1900" b="1" dirty="0" smtClean="0">
                <a:solidFill>
                  <a:srgbClr val="C00000"/>
                </a:solidFill>
              </a:rPr>
              <a:t>templateapp5</a:t>
            </a:r>
            <a:r>
              <a:rPr lang="en-IN" sz="1900" dirty="0" smtClean="0"/>
              <a:t> , go to the folder </a:t>
            </a:r>
            <a:r>
              <a:rPr lang="en-IN" sz="1900" b="1" dirty="0" smtClean="0">
                <a:solidFill>
                  <a:srgbClr val="C00000"/>
                </a:solidFill>
              </a:rPr>
              <a:t>templateproject6</a:t>
            </a:r>
            <a:r>
              <a:rPr lang="en-IN" sz="1900" dirty="0" smtClean="0"/>
              <a:t> by using </a:t>
            </a:r>
            <a:r>
              <a:rPr lang="en-IN" sz="1900" b="1" dirty="0" err="1" smtClean="0">
                <a:solidFill>
                  <a:srgbClr val="C00000"/>
                </a:solidFill>
              </a:rPr>
              <a:t>cd</a:t>
            </a:r>
            <a:r>
              <a:rPr lang="en-IN" sz="1900" dirty="0" smtClean="0"/>
              <a:t> command and type the </a:t>
            </a:r>
            <a:r>
              <a:rPr lang="en-IN" sz="1900" b="1" dirty="0" err="1" smtClean="0">
                <a:solidFill>
                  <a:srgbClr val="C00000"/>
                </a:solidFill>
              </a:rPr>
              <a:t>runserver</a:t>
            </a:r>
            <a:r>
              <a:rPr lang="en-IN" sz="1900" dirty="0" smtClean="0"/>
              <a:t> command in </a:t>
            </a:r>
            <a:r>
              <a:rPr lang="en-IN" sz="1900" b="1" dirty="0" smtClean="0">
                <a:solidFill>
                  <a:srgbClr val="7030A0"/>
                </a:solidFill>
              </a:rPr>
              <a:t>VS Code terminal </a:t>
            </a:r>
          </a:p>
          <a:p>
            <a:pPr lvl="1" fontAlgn="base"/>
            <a:endParaRPr lang="en-IN" sz="1900" dirty="0" smtClean="0"/>
          </a:p>
          <a:p>
            <a:pPr lvl="2" fontAlgn="base"/>
            <a:r>
              <a:rPr lang="en-US" sz="1700" b="1" dirty="0" err="1" smtClean="0">
                <a:solidFill>
                  <a:srgbClr val="00B050"/>
                </a:solidFill>
              </a:rPr>
              <a:t>cd</a:t>
            </a:r>
            <a:r>
              <a:rPr lang="en-US" sz="1700" b="1" dirty="0" smtClean="0">
                <a:solidFill>
                  <a:srgbClr val="00B050"/>
                </a:solidFill>
              </a:rPr>
              <a:t> templateproject6</a:t>
            </a:r>
            <a:endParaRPr lang="en-IN" sz="1700" b="1" dirty="0" smtClean="0">
              <a:solidFill>
                <a:srgbClr val="00B050"/>
              </a:solidFill>
            </a:endParaRPr>
          </a:p>
          <a:p>
            <a:pPr lvl="2" fontAlgn="base"/>
            <a:r>
              <a:rPr lang="en-IN" sz="1700" b="1" dirty="0" smtClean="0">
                <a:solidFill>
                  <a:srgbClr val="00B050"/>
                </a:solidFill>
              </a:rPr>
              <a:t>python manage.py </a:t>
            </a:r>
            <a:r>
              <a:rPr lang="en-IN" sz="1700" b="1" dirty="0" err="1" smtClean="0">
                <a:solidFill>
                  <a:srgbClr val="00B050"/>
                </a:solidFill>
              </a:rPr>
              <a:t>runserver</a:t>
            </a:r>
            <a:r>
              <a:rPr lang="en-IN" sz="1700" b="1" dirty="0" smtClean="0">
                <a:solidFill>
                  <a:srgbClr val="00B050"/>
                </a:solidFill>
              </a:rPr>
              <a:t>. </a:t>
            </a:r>
          </a:p>
          <a:p>
            <a:pPr lvl="1" fontAlgn="base"/>
            <a:endParaRPr lang="en-IN" sz="1900" dirty="0" smtClean="0"/>
          </a:p>
          <a:p>
            <a:pPr lvl="1" fontAlgn="base"/>
            <a:r>
              <a:rPr lang="en-IN" sz="1900" dirty="0" smtClean="0"/>
              <a:t>The server runs and we’ll see output like the following output in the </a:t>
            </a:r>
            <a:r>
              <a:rPr lang="en-IN" sz="1900" b="1" dirty="0" smtClean="0">
                <a:solidFill>
                  <a:srgbClr val="C00000"/>
                </a:solidFill>
              </a:rPr>
              <a:t>terminal window</a:t>
            </a:r>
            <a:r>
              <a:rPr lang="en-IN" sz="1900" dirty="0" smtClean="0"/>
              <a:t>:</a:t>
            </a:r>
            <a:endParaRPr lang="en-US" sz="1400" b="1" dirty="0" smtClean="0">
              <a:solidFill>
                <a:srgbClr val="C00000"/>
              </a:solidFill>
            </a:endParaRPr>
          </a:p>
          <a:p>
            <a:pPr lvl="1" fontAlgn="base"/>
            <a:endParaRPr lang="en-US" sz="1900" b="1" dirty="0" smtClean="0">
              <a:solidFill>
                <a:srgbClr val="C00000"/>
              </a:solidFill>
            </a:endParaRPr>
          </a:p>
          <a:p>
            <a:pPr lvl="1" fontAlgn="base">
              <a:buNone/>
            </a:pPr>
            <a:endParaRPr lang="en-IN" sz="1900" b="1" dirty="0" smtClean="0">
              <a:solidFill>
                <a:srgbClr val="C00000"/>
              </a:solidFill>
            </a:endParaRPr>
          </a:p>
          <a:p>
            <a:pPr fontAlgn="base">
              <a:buNone/>
            </a:pPr>
            <a:endParaRPr lang="en-US" sz="2400"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pic>
        <p:nvPicPr>
          <p:cNvPr id="7" name="Picture 6" descr="djangoscreen22.png"/>
          <p:cNvPicPr>
            <a:picLocks noChangeAspect="1"/>
          </p:cNvPicPr>
          <p:nvPr/>
        </p:nvPicPr>
        <p:blipFill>
          <a:blip r:embed="rId4"/>
          <a:stretch>
            <a:fillRect/>
          </a:stretch>
        </p:blipFill>
        <p:spPr>
          <a:xfrm>
            <a:off x="142844" y="4572008"/>
            <a:ext cx="8858312" cy="214314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b="1" dirty="0" smtClean="0"/>
              <a:t>Step 14: Opening The Page</a:t>
            </a:r>
            <a:endParaRPr lang="en-IN" sz="2600" b="1" dirty="0">
              <a:solidFill>
                <a:srgbClr val="C00000"/>
              </a:solidFill>
            </a:endParaRPr>
          </a:p>
        </p:txBody>
      </p:sp>
      <p:sp>
        <p:nvSpPr>
          <p:cNvPr id="3" name="Content Placeholder 2"/>
          <p:cNvSpPr>
            <a:spLocks noGrp="1"/>
          </p:cNvSpPr>
          <p:nvPr>
            <p:ph sz="quarter" idx="1"/>
          </p:nvPr>
        </p:nvSpPr>
        <p:spPr>
          <a:xfrm>
            <a:off x="251520" y="1484784"/>
            <a:ext cx="8712968" cy="5373216"/>
          </a:xfrm>
        </p:spPr>
        <p:txBody>
          <a:bodyPr>
            <a:normAutofit/>
          </a:bodyPr>
          <a:lstStyle/>
          <a:p>
            <a:pPr fontAlgn="base">
              <a:buNone/>
            </a:pPr>
            <a:r>
              <a:rPr lang="en-IN" sz="2000" b="1" dirty="0" err="1" smtClean="0">
                <a:solidFill>
                  <a:srgbClr val="0070C0"/>
                </a:solidFill>
              </a:rPr>
              <a:t>Ctrl+click</a:t>
            </a:r>
            <a:r>
              <a:rPr lang="en-IN" sz="2000" dirty="0" smtClean="0"/>
              <a:t> the </a:t>
            </a:r>
            <a:r>
              <a:rPr lang="en-IN" sz="2000" b="1" dirty="0" smtClean="0">
                <a:solidFill>
                  <a:srgbClr val="002060"/>
                </a:solidFill>
              </a:rPr>
              <a:t>http://127.0.0.1:8000/sca</a:t>
            </a:r>
            <a:r>
              <a:rPr lang="en-IN" sz="2000" dirty="0" smtClean="0"/>
              <a:t> URL in the terminal output </a:t>
            </a:r>
          </a:p>
          <a:p>
            <a:pPr fontAlgn="base">
              <a:buNone/>
            </a:pPr>
            <a:r>
              <a:rPr lang="en-IN" sz="2000" dirty="0" smtClean="0"/>
              <a:t>window to open default browser to that address. Now we should see the </a:t>
            </a:r>
          </a:p>
          <a:p>
            <a:pPr fontAlgn="base">
              <a:buNone/>
            </a:pPr>
            <a:r>
              <a:rPr lang="en-IN" sz="2000" b="1" dirty="0" smtClean="0">
                <a:solidFill>
                  <a:srgbClr val="0070C0"/>
                </a:solidFill>
              </a:rPr>
              <a:t>template page </a:t>
            </a:r>
            <a:r>
              <a:rPr lang="en-IN" sz="2000" dirty="0" smtClean="0"/>
              <a:t>with the image </a:t>
            </a:r>
            <a:r>
              <a:rPr lang="en-IN" sz="2000" b="1" dirty="0" smtClean="0">
                <a:solidFill>
                  <a:srgbClr val="0070C0"/>
                </a:solidFill>
              </a:rPr>
              <a:t>myself.jpg </a:t>
            </a:r>
            <a:r>
              <a:rPr lang="en-IN" sz="2000" dirty="0" smtClean="0"/>
              <a:t>loaded</a:t>
            </a:r>
            <a:endParaRPr lang="en-IN" sz="2000" b="1" dirty="0" smtClean="0">
              <a:solidFill>
                <a:srgbClr val="0070C0"/>
              </a:solidFill>
            </a:endParaRPr>
          </a:p>
          <a:p>
            <a:pPr lvl="1" fontAlgn="base"/>
            <a:endParaRPr lang="en-IN" sz="2000" dirty="0" smtClean="0"/>
          </a:p>
          <a:p>
            <a:pPr lvl="1" fontAlgn="base"/>
            <a:endParaRPr lang="en-US" sz="1900" b="1" dirty="0" smtClean="0">
              <a:solidFill>
                <a:srgbClr val="C00000"/>
              </a:solidFill>
            </a:endParaRPr>
          </a:p>
          <a:p>
            <a:pPr lvl="1" fontAlgn="base">
              <a:buNone/>
            </a:pPr>
            <a:endParaRPr lang="en-IN" sz="1900" b="1" dirty="0" smtClean="0">
              <a:solidFill>
                <a:srgbClr val="C00000"/>
              </a:solidFill>
            </a:endParaRPr>
          </a:p>
          <a:p>
            <a:pPr fontAlgn="base">
              <a:buNone/>
            </a:pPr>
            <a:endParaRPr lang="en-US" sz="2400"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pic>
        <p:nvPicPr>
          <p:cNvPr id="8" name="Content Placeholder 6" descr="djangoscreen29.png"/>
          <p:cNvPicPr>
            <a:picLocks noChangeAspect="1"/>
          </p:cNvPicPr>
          <p:nvPr/>
        </p:nvPicPr>
        <p:blipFill>
          <a:blip r:embed="rId4"/>
          <a:stretch>
            <a:fillRect/>
          </a:stretch>
        </p:blipFill>
        <p:spPr>
          <a:xfrm>
            <a:off x="285720" y="2786059"/>
            <a:ext cx="8572559" cy="389909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US" sz="2400" b="1" dirty="0" smtClean="0"/>
              <a:t>Modify the previous app so that the tag &lt;h1&gt; now renders in red color .</a:t>
            </a:r>
            <a:endParaRPr lang="en-US" sz="2400" b="1" dirty="0" smtClean="0">
              <a:solidFill>
                <a:srgbClr val="7030A0"/>
              </a:solidFill>
            </a:endParaRPr>
          </a:p>
          <a:p>
            <a:endParaRPr lang="en-US" sz="2400" b="1" dirty="0" smtClean="0"/>
          </a:p>
          <a:p>
            <a:endParaRPr lang="en-US" sz="2400" b="1" dirty="0" smtClean="0"/>
          </a:p>
          <a:p>
            <a:r>
              <a:rPr lang="en-US" sz="2400" b="1" dirty="0" smtClean="0"/>
              <a:t>Make sure your output matches with the screenshot shown on the next slide</a:t>
            </a:r>
          </a:p>
          <a:p>
            <a:endParaRPr lang="en-US" sz="2400" b="1" dirty="0" smtClean="0"/>
          </a:p>
          <a:p>
            <a:endParaRPr lang="en-US" sz="2400" b="1" dirty="0" smtClean="0"/>
          </a:p>
          <a:p>
            <a:r>
              <a:rPr lang="en-US" sz="2400" b="1" dirty="0" smtClean="0"/>
              <a:t>Use </a:t>
            </a:r>
            <a:r>
              <a:rPr lang="en-US" sz="2400" b="1" dirty="0" err="1" smtClean="0"/>
              <a:t>css</a:t>
            </a:r>
            <a:r>
              <a:rPr lang="en-US" sz="2400" b="1" dirty="0" smtClean="0"/>
              <a:t> file called mystyles.css and load it using the concepts learnt </a:t>
            </a:r>
            <a:endParaRPr lang="en-IN" dirty="0" smtClean="0"/>
          </a:p>
          <a:p>
            <a:endParaRPr lang="en-IN" sz="1900" dirty="0" smtClean="0"/>
          </a:p>
          <a:p>
            <a:endParaRPr lang="en-US" sz="2400" b="1" dirty="0" smtClean="0">
              <a:solidFill>
                <a:srgbClr val="C00000"/>
              </a:solidFill>
            </a:endParaRPr>
          </a:p>
          <a:p>
            <a:pPr>
              <a:buNone/>
            </a:pPr>
            <a:endParaRPr lang="en-US" sz="2400" b="1" u="sng" dirty="0" smtClean="0"/>
          </a:p>
          <a:p>
            <a:pPr>
              <a:buNone/>
            </a:pPr>
            <a:endParaRPr lang="en-US" sz="2400" b="1" u="sng" dirty="0" smtClean="0"/>
          </a:p>
          <a:p>
            <a:pPr>
              <a:buNone/>
            </a:pPr>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endParaRPr lang="en-US" sz="2400" b="1" u="sng" dirty="0" smtClean="0"/>
          </a:p>
          <a:p>
            <a:pPr>
              <a:buNone/>
            </a:pPr>
            <a:endParaRPr lang="en-US" sz="2400" b="1" u="sng" dirty="0" smtClean="0"/>
          </a:p>
          <a:p>
            <a:pPr>
              <a:buNone/>
            </a:pPr>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djangoscreen59.png"/>
          <p:cNvPicPr>
            <a:picLocks noChangeAspect="1"/>
          </p:cNvPicPr>
          <p:nvPr/>
        </p:nvPicPr>
        <p:blipFill>
          <a:blip r:embed="rId4"/>
          <a:stretch>
            <a:fillRect/>
          </a:stretch>
        </p:blipFill>
        <p:spPr>
          <a:xfrm>
            <a:off x="142844" y="1428736"/>
            <a:ext cx="8786874" cy="52609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What Are Static Files ?</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IN" sz="2400" dirty="0" smtClean="0"/>
              <a:t>So far we’ve used </a:t>
            </a:r>
            <a:r>
              <a:rPr lang="en-IN" sz="2400" b="1" dirty="0" smtClean="0">
                <a:solidFill>
                  <a:srgbClr val="7030A0"/>
                </a:solidFill>
              </a:rPr>
              <a:t>templates</a:t>
            </a:r>
            <a:r>
              <a:rPr lang="en-IN" sz="2400" dirty="0" smtClean="0"/>
              <a:t> to insert </a:t>
            </a:r>
            <a:r>
              <a:rPr lang="en-IN" sz="2400" b="1" dirty="0" smtClean="0">
                <a:solidFill>
                  <a:srgbClr val="0070C0"/>
                </a:solidFill>
              </a:rPr>
              <a:t>simple text</a:t>
            </a:r>
            <a:r>
              <a:rPr lang="en-IN" sz="2400" dirty="0" smtClean="0"/>
              <a:t>.</a:t>
            </a:r>
          </a:p>
          <a:p>
            <a:pPr fontAlgn="base"/>
            <a:endParaRPr lang="en-IN" sz="2400" dirty="0" smtClean="0"/>
          </a:p>
          <a:p>
            <a:pPr fontAlgn="base"/>
            <a:endParaRPr lang="en-IN" sz="2400" dirty="0" smtClean="0"/>
          </a:p>
          <a:p>
            <a:pPr fontAlgn="base"/>
            <a:r>
              <a:rPr lang="en-IN" sz="2400" dirty="0" smtClean="0"/>
              <a:t>But we don’t always just want text, what about other types of media, for example, </a:t>
            </a:r>
            <a:r>
              <a:rPr lang="en-IN" sz="2400" b="1" dirty="0" smtClean="0">
                <a:solidFill>
                  <a:srgbClr val="0070C0"/>
                </a:solidFill>
              </a:rPr>
              <a:t>displaying images </a:t>
            </a:r>
            <a:r>
              <a:rPr lang="en-IN" sz="2400" dirty="0" smtClean="0"/>
              <a:t>?</a:t>
            </a:r>
          </a:p>
          <a:p>
            <a:pPr fontAlgn="base"/>
            <a:endParaRPr lang="en-IN" sz="2400" dirty="0" smtClean="0"/>
          </a:p>
          <a:p>
            <a:pPr fontAlgn="base"/>
            <a:r>
              <a:rPr lang="en-US" sz="2400" dirty="0" smtClean="0"/>
              <a:t>Or we may also want to </a:t>
            </a:r>
            <a:r>
              <a:rPr lang="en-US" sz="2400" b="1" dirty="0" smtClean="0">
                <a:solidFill>
                  <a:srgbClr val="7030A0"/>
                </a:solidFill>
              </a:rPr>
              <a:t>style</a:t>
            </a:r>
            <a:r>
              <a:rPr lang="en-US" sz="2400" dirty="0" smtClean="0"/>
              <a:t> our HTML template page with some </a:t>
            </a:r>
            <a:r>
              <a:rPr lang="en-US" sz="2400" b="1" dirty="0" smtClean="0">
                <a:solidFill>
                  <a:srgbClr val="7030A0"/>
                </a:solidFill>
              </a:rPr>
              <a:t>CSS</a:t>
            </a:r>
            <a:r>
              <a:rPr lang="en-US" sz="2400" dirty="0" smtClean="0"/>
              <a:t> or make it </a:t>
            </a:r>
            <a:r>
              <a:rPr lang="en-US" sz="2400" b="1" dirty="0" smtClean="0">
                <a:solidFill>
                  <a:srgbClr val="7030A0"/>
                </a:solidFill>
              </a:rPr>
              <a:t>functional</a:t>
            </a:r>
            <a:r>
              <a:rPr lang="en-US" sz="2400" dirty="0" smtClean="0"/>
              <a:t> using </a:t>
            </a:r>
            <a:r>
              <a:rPr lang="en-US" sz="2400" b="1" dirty="0" smtClean="0">
                <a:solidFill>
                  <a:srgbClr val="7030A0"/>
                </a:solidFill>
              </a:rPr>
              <a:t>JS</a:t>
            </a:r>
            <a:r>
              <a:rPr lang="en-US" sz="2400" dirty="0" smtClean="0"/>
              <a:t>.</a:t>
            </a:r>
            <a:endParaRPr lang="en-IN" sz="2400" dirty="0" smtClean="0"/>
          </a:p>
          <a:p>
            <a:pPr fontAlgn="base"/>
            <a:endParaRPr lang="en-IN" sz="2400" dirty="0" smtClean="0"/>
          </a:p>
          <a:p>
            <a:pPr fontAlgn="base"/>
            <a:r>
              <a:rPr lang="en-IN" sz="2400" dirty="0" smtClean="0"/>
              <a:t>In the world of </a:t>
            </a:r>
            <a:r>
              <a:rPr lang="en-IN" sz="2400" b="1" dirty="0" err="1" smtClean="0">
                <a:solidFill>
                  <a:srgbClr val="C00000"/>
                </a:solidFill>
              </a:rPr>
              <a:t>Django</a:t>
            </a:r>
            <a:r>
              <a:rPr lang="en-IN" sz="2400" dirty="0" smtClean="0"/>
              <a:t>, we refer to these files as </a:t>
            </a:r>
            <a:r>
              <a:rPr lang="en-IN" sz="2400" b="1" dirty="0" smtClean="0">
                <a:solidFill>
                  <a:srgbClr val="C00000"/>
                </a:solidFill>
              </a:rPr>
              <a:t>Static Files </a:t>
            </a:r>
            <a:r>
              <a:rPr lang="en-IN" sz="2400" dirty="0" smtClean="0"/>
              <a:t>as they don’t change frequently</a:t>
            </a:r>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US" sz="2400" dirty="0" smtClean="0"/>
              <a:t>We just need to make 3 changes:</a:t>
            </a:r>
          </a:p>
          <a:p>
            <a:endParaRPr lang="en-US" sz="2400" dirty="0" smtClean="0"/>
          </a:p>
          <a:p>
            <a:pPr lvl="1"/>
            <a:r>
              <a:rPr lang="en-US" sz="1900" dirty="0" smtClean="0"/>
              <a:t>Create a folder called </a:t>
            </a:r>
            <a:r>
              <a:rPr lang="en-US" sz="1900" b="1" dirty="0" err="1" smtClean="0">
                <a:solidFill>
                  <a:srgbClr val="C00000"/>
                </a:solidFill>
              </a:rPr>
              <a:t>css</a:t>
            </a:r>
            <a:r>
              <a:rPr lang="en-US" sz="1900" dirty="0" smtClean="0"/>
              <a:t> inside the folder called </a:t>
            </a:r>
            <a:r>
              <a:rPr lang="en-US" sz="1900" b="1" dirty="0" smtClean="0">
                <a:solidFill>
                  <a:srgbClr val="C00000"/>
                </a:solidFill>
              </a:rPr>
              <a:t>static </a:t>
            </a:r>
            <a:r>
              <a:rPr lang="en-US" sz="1900" dirty="0" smtClean="0"/>
              <a:t>containing the file called </a:t>
            </a:r>
            <a:r>
              <a:rPr lang="en-US" sz="1900" b="1" dirty="0" smtClean="0">
                <a:solidFill>
                  <a:srgbClr val="C00000"/>
                </a:solidFill>
              </a:rPr>
              <a:t>mystyle.css</a:t>
            </a:r>
            <a:r>
              <a:rPr lang="en-US" sz="1900" dirty="0" smtClean="0"/>
              <a:t> with the following code:</a:t>
            </a:r>
          </a:p>
          <a:p>
            <a:pPr>
              <a:buNone/>
            </a:pPr>
            <a:endParaRPr lang="en-US" sz="2400" b="1" u="sng" dirty="0" smtClean="0">
              <a:solidFill>
                <a:srgbClr val="C00000"/>
              </a:solidFill>
            </a:endParaRPr>
          </a:p>
          <a:p>
            <a:pPr>
              <a:buNone/>
            </a:pPr>
            <a:r>
              <a:rPr lang="en-US" sz="2400" b="1" u="sng" dirty="0" smtClean="0">
                <a:solidFill>
                  <a:srgbClr val="C00000"/>
                </a:solidFill>
              </a:rPr>
              <a:t>static/</a:t>
            </a:r>
            <a:r>
              <a:rPr lang="en-US" sz="2400" b="1" u="sng" dirty="0" err="1" smtClean="0">
                <a:solidFill>
                  <a:srgbClr val="C00000"/>
                </a:solidFill>
              </a:rPr>
              <a:t>css</a:t>
            </a:r>
            <a:r>
              <a:rPr lang="en-US" sz="2400" b="1" u="sng" dirty="0" smtClean="0">
                <a:solidFill>
                  <a:srgbClr val="C00000"/>
                </a:solidFill>
              </a:rPr>
              <a:t>/mystyle.css</a:t>
            </a:r>
            <a:endParaRPr lang="en-IN" b="1" u="sng" dirty="0" smtClean="0">
              <a:solidFill>
                <a:srgbClr val="C00000"/>
              </a:solidFill>
            </a:endParaRPr>
          </a:p>
          <a:p>
            <a:pPr>
              <a:buNone/>
            </a:pPr>
            <a:r>
              <a:rPr lang="en-IN" sz="2200" b="1" dirty="0" smtClean="0">
                <a:solidFill>
                  <a:srgbClr val="002060"/>
                </a:solidFill>
              </a:rPr>
              <a:t>h1</a:t>
            </a:r>
          </a:p>
          <a:p>
            <a:pPr>
              <a:buNone/>
            </a:pPr>
            <a:r>
              <a:rPr lang="en-IN" sz="2200" b="1" dirty="0" smtClean="0">
                <a:solidFill>
                  <a:srgbClr val="002060"/>
                </a:solidFill>
              </a:rPr>
              <a:t>{</a:t>
            </a:r>
          </a:p>
          <a:p>
            <a:pPr>
              <a:buNone/>
            </a:pPr>
            <a:r>
              <a:rPr lang="en-IN" sz="2200" b="1" dirty="0" err="1" smtClean="0">
                <a:solidFill>
                  <a:srgbClr val="002060"/>
                </a:solidFill>
              </a:rPr>
              <a:t>color:red</a:t>
            </a:r>
            <a:r>
              <a:rPr lang="en-IN" sz="2200" b="1" dirty="0" smtClean="0">
                <a:solidFill>
                  <a:srgbClr val="002060"/>
                </a:solidFill>
              </a:rPr>
              <a:t>;</a:t>
            </a:r>
          </a:p>
          <a:p>
            <a:pPr>
              <a:buNone/>
            </a:pPr>
            <a:r>
              <a:rPr lang="en-IN" sz="2200" b="1" dirty="0" smtClean="0">
                <a:solidFill>
                  <a:srgbClr val="002060"/>
                </a:solidFill>
              </a:rPr>
              <a:t>}</a:t>
            </a:r>
          </a:p>
          <a:p>
            <a:endParaRPr lang="en-IN" sz="1900" dirty="0" smtClean="0">
              <a:solidFill>
                <a:srgbClr val="002060"/>
              </a:solidFill>
            </a:endParaRPr>
          </a:p>
          <a:p>
            <a:endParaRPr lang="en-US" sz="2400" b="1" dirty="0" smtClean="0">
              <a:solidFill>
                <a:srgbClr val="002060"/>
              </a:solidFill>
            </a:endParaRPr>
          </a:p>
          <a:p>
            <a:pPr>
              <a:buNone/>
            </a:pPr>
            <a:endParaRPr lang="en-US" sz="2400" b="1" u="sng" dirty="0" smtClean="0"/>
          </a:p>
          <a:p>
            <a:pPr>
              <a:buNone/>
            </a:pPr>
            <a:endParaRPr lang="en-US" sz="2400" b="1" u="sng" dirty="0" smtClean="0"/>
          </a:p>
          <a:p>
            <a:pPr>
              <a:buNone/>
            </a:pPr>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lvl="1"/>
            <a:r>
              <a:rPr lang="en-US" sz="1900" dirty="0" smtClean="0"/>
              <a:t>In the </a:t>
            </a:r>
            <a:r>
              <a:rPr lang="en-US" sz="1900" b="1" dirty="0" smtClean="0">
                <a:solidFill>
                  <a:srgbClr val="7030A0"/>
                </a:solidFill>
              </a:rPr>
              <a:t>home.html</a:t>
            </a:r>
            <a:r>
              <a:rPr lang="en-US" sz="1900" dirty="0" smtClean="0"/>
              <a:t> file add </a:t>
            </a:r>
            <a:r>
              <a:rPr lang="en-US" sz="1900" b="1" dirty="0" smtClean="0">
                <a:solidFill>
                  <a:srgbClr val="C00000"/>
                </a:solidFill>
              </a:rPr>
              <a:t>&lt;link&gt; </a:t>
            </a:r>
            <a:r>
              <a:rPr lang="en-US" sz="1900" dirty="0" smtClean="0"/>
              <a:t>tag to </a:t>
            </a:r>
            <a:r>
              <a:rPr lang="en-US" sz="1900" b="1" dirty="0" smtClean="0">
                <a:solidFill>
                  <a:srgbClr val="0070C0"/>
                </a:solidFill>
              </a:rPr>
              <a:t>load</a:t>
            </a:r>
            <a:r>
              <a:rPr lang="en-US" sz="1900" dirty="0" smtClean="0"/>
              <a:t> the </a:t>
            </a:r>
            <a:r>
              <a:rPr lang="en-US" sz="1900" b="1" dirty="0" err="1" smtClean="0">
                <a:solidFill>
                  <a:srgbClr val="0070C0"/>
                </a:solidFill>
              </a:rPr>
              <a:t>css</a:t>
            </a:r>
            <a:r>
              <a:rPr lang="en-US" sz="1900" dirty="0" smtClean="0"/>
              <a:t> file.</a:t>
            </a:r>
          </a:p>
          <a:p>
            <a:endParaRPr lang="en-US" sz="2400" dirty="0" smtClean="0"/>
          </a:p>
          <a:p>
            <a:pPr lvl="1"/>
            <a:r>
              <a:rPr lang="en-US" sz="1900" dirty="0" smtClean="0"/>
              <a:t>In the </a:t>
            </a:r>
            <a:r>
              <a:rPr lang="en-US" sz="1900" b="1" dirty="0" err="1" smtClean="0">
                <a:solidFill>
                  <a:srgbClr val="C00000"/>
                </a:solidFill>
              </a:rPr>
              <a:t>href</a:t>
            </a:r>
            <a:r>
              <a:rPr lang="en-US" sz="1900" b="1" dirty="0" smtClean="0">
                <a:solidFill>
                  <a:srgbClr val="C00000"/>
                </a:solidFill>
              </a:rPr>
              <a:t> </a:t>
            </a:r>
            <a:r>
              <a:rPr lang="en-US" sz="1900" dirty="0" smtClean="0"/>
              <a:t>attribute of the </a:t>
            </a:r>
            <a:r>
              <a:rPr lang="en-US" sz="1900" b="1" dirty="0" smtClean="0">
                <a:solidFill>
                  <a:srgbClr val="C00000"/>
                </a:solidFill>
              </a:rPr>
              <a:t>&lt;link&gt; </a:t>
            </a:r>
            <a:r>
              <a:rPr lang="en-US" sz="1900" dirty="0" smtClean="0"/>
              <a:t>tag use the </a:t>
            </a:r>
            <a:r>
              <a:rPr lang="en-US" sz="1900" b="1" dirty="0" smtClean="0">
                <a:solidFill>
                  <a:srgbClr val="7030A0"/>
                </a:solidFill>
              </a:rPr>
              <a:t>static</a:t>
            </a:r>
            <a:r>
              <a:rPr lang="en-US" sz="1900" dirty="0" smtClean="0"/>
              <a:t> tag to mention the </a:t>
            </a:r>
            <a:r>
              <a:rPr lang="en-US" sz="1900" b="1" dirty="0" smtClean="0">
                <a:solidFill>
                  <a:srgbClr val="0070C0"/>
                </a:solidFill>
              </a:rPr>
              <a:t>path</a:t>
            </a:r>
            <a:r>
              <a:rPr lang="en-US" sz="1900" dirty="0" smtClean="0"/>
              <a:t> of the </a:t>
            </a:r>
            <a:r>
              <a:rPr lang="en-US" sz="1900" b="1" dirty="0" err="1" smtClean="0">
                <a:solidFill>
                  <a:srgbClr val="0070C0"/>
                </a:solidFill>
              </a:rPr>
              <a:t>css</a:t>
            </a:r>
            <a:r>
              <a:rPr lang="en-US" sz="1900" dirty="0" smtClean="0"/>
              <a:t> file </a:t>
            </a:r>
            <a:r>
              <a:rPr lang="en-US" sz="1900" b="1" dirty="0" smtClean="0">
                <a:solidFill>
                  <a:srgbClr val="7030A0"/>
                </a:solidFill>
              </a:rPr>
              <a:t>mystyle.css.</a:t>
            </a:r>
          </a:p>
          <a:p>
            <a:pPr>
              <a:buNone/>
            </a:pPr>
            <a:endParaRPr lang="en-US" sz="2400" b="1" u="sng" dirty="0" smtClean="0">
              <a:solidFill>
                <a:srgbClr val="C00000"/>
              </a:solidFill>
            </a:endParaRPr>
          </a:p>
          <a:p>
            <a:pPr>
              <a:buNone/>
            </a:pPr>
            <a:endParaRPr lang="en-US" sz="2400" b="1" u="sng" dirty="0" smtClean="0">
              <a:solidFill>
                <a:srgbClr val="C00000"/>
              </a:solidFill>
            </a:endParaRPr>
          </a:p>
          <a:p>
            <a:pPr>
              <a:buNone/>
            </a:pPr>
            <a:r>
              <a:rPr lang="en-US" sz="2400" b="1" u="sng" smtClean="0">
                <a:solidFill>
                  <a:srgbClr val="C00000"/>
                </a:solidFill>
              </a:rPr>
              <a:t>static/templates/templateapp5/home.html</a:t>
            </a:r>
            <a:endParaRPr lang="en-IN" b="1" u="sng" dirty="0" smtClean="0">
              <a:solidFill>
                <a:srgbClr val="C00000"/>
              </a:solidFill>
            </a:endParaRPr>
          </a:p>
          <a:p>
            <a:pPr>
              <a:buNone/>
            </a:pPr>
            <a:endParaRPr lang="en-IN" sz="2000" b="1" dirty="0" smtClean="0">
              <a:solidFill>
                <a:srgbClr val="002060"/>
              </a:solidFill>
            </a:endParaRPr>
          </a:p>
          <a:p>
            <a:pPr>
              <a:buNone/>
            </a:pPr>
            <a:r>
              <a:rPr lang="en-IN" sz="2000" b="1" dirty="0" smtClean="0">
                <a:solidFill>
                  <a:srgbClr val="002060"/>
                </a:solidFill>
              </a:rPr>
              <a:t>&lt;link </a:t>
            </a:r>
            <a:r>
              <a:rPr lang="en-IN" sz="2000" b="1" dirty="0" err="1" smtClean="0">
                <a:solidFill>
                  <a:srgbClr val="002060"/>
                </a:solidFill>
              </a:rPr>
              <a:t>href</a:t>
            </a:r>
            <a:r>
              <a:rPr lang="en-IN" sz="2000" b="1" dirty="0" smtClean="0">
                <a:solidFill>
                  <a:srgbClr val="002060"/>
                </a:solidFill>
              </a:rPr>
              <a:t>=</a:t>
            </a:r>
            <a:r>
              <a:rPr lang="en-IN" sz="2000" b="1" dirty="0" smtClean="0">
                <a:solidFill>
                  <a:srgbClr val="0070C0"/>
                </a:solidFill>
              </a:rPr>
              <a:t>"{% static '</a:t>
            </a:r>
            <a:r>
              <a:rPr lang="en-IN" sz="2000" b="1" dirty="0" err="1" smtClean="0">
                <a:solidFill>
                  <a:srgbClr val="0070C0"/>
                </a:solidFill>
              </a:rPr>
              <a:t>css</a:t>
            </a:r>
            <a:r>
              <a:rPr lang="en-IN" sz="2000" b="1" dirty="0" smtClean="0">
                <a:solidFill>
                  <a:srgbClr val="0070C0"/>
                </a:solidFill>
              </a:rPr>
              <a:t>/mystyle.css' %}"</a:t>
            </a:r>
            <a:r>
              <a:rPr lang="en-IN" sz="2000" b="1" dirty="0" smtClean="0">
                <a:solidFill>
                  <a:srgbClr val="002060"/>
                </a:solidFill>
              </a:rPr>
              <a:t> </a:t>
            </a:r>
            <a:r>
              <a:rPr lang="en-IN" sz="2000" b="1" dirty="0" err="1" smtClean="0">
                <a:solidFill>
                  <a:srgbClr val="002060"/>
                </a:solidFill>
              </a:rPr>
              <a:t>rel</a:t>
            </a:r>
            <a:r>
              <a:rPr lang="en-IN" sz="2000" b="1" dirty="0" smtClean="0">
                <a:solidFill>
                  <a:srgbClr val="002060"/>
                </a:solidFill>
              </a:rPr>
              <a:t>="</a:t>
            </a:r>
            <a:r>
              <a:rPr lang="en-IN" sz="2000" b="1" dirty="0" err="1" smtClean="0">
                <a:solidFill>
                  <a:srgbClr val="002060"/>
                </a:solidFill>
              </a:rPr>
              <a:t>stylesheet</a:t>
            </a:r>
            <a:r>
              <a:rPr lang="en-IN" sz="2000" b="1" dirty="0" smtClean="0">
                <a:solidFill>
                  <a:srgbClr val="002060"/>
                </a:solidFill>
              </a:rPr>
              <a:t>" </a:t>
            </a:r>
          </a:p>
          <a:p>
            <a:pPr>
              <a:buNone/>
            </a:pPr>
            <a:r>
              <a:rPr lang="en-IN" sz="2000" b="1" dirty="0" smtClean="0">
                <a:solidFill>
                  <a:srgbClr val="002060"/>
                </a:solidFill>
              </a:rPr>
              <a:t>type="text/</a:t>
            </a:r>
            <a:r>
              <a:rPr lang="en-IN" sz="2000" b="1" dirty="0" err="1" smtClean="0">
                <a:solidFill>
                  <a:srgbClr val="002060"/>
                </a:solidFill>
              </a:rPr>
              <a:t>css</a:t>
            </a:r>
            <a:r>
              <a:rPr lang="en-IN" sz="2000" b="1" dirty="0" smtClean="0">
                <a:solidFill>
                  <a:srgbClr val="002060"/>
                </a:solidFill>
              </a:rPr>
              <a:t>"&gt;</a:t>
            </a:r>
          </a:p>
          <a:p>
            <a:endParaRPr lang="en-IN" sz="1900" dirty="0" smtClean="0">
              <a:solidFill>
                <a:srgbClr val="002060"/>
              </a:solidFill>
            </a:endParaRPr>
          </a:p>
          <a:p>
            <a:endParaRPr lang="en-US" sz="2400" b="1" dirty="0" smtClean="0">
              <a:solidFill>
                <a:srgbClr val="002060"/>
              </a:solidFill>
            </a:endParaRPr>
          </a:p>
          <a:p>
            <a:pPr>
              <a:buNone/>
            </a:pPr>
            <a:endParaRPr lang="en-US" sz="2400" b="1" u="sng" dirty="0" smtClean="0"/>
          </a:p>
          <a:p>
            <a:pPr>
              <a:buNone/>
            </a:pPr>
            <a:endParaRPr lang="en-US" sz="2400" b="1" u="sng" dirty="0" smtClean="0"/>
          </a:p>
          <a:p>
            <a:pPr>
              <a:buNone/>
            </a:pPr>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How To Use Static Files ?</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lnSpcReduction="10000"/>
          </a:bodyPr>
          <a:lstStyle/>
          <a:p>
            <a:r>
              <a:rPr lang="en-US" sz="2400" dirty="0" smtClean="0"/>
              <a:t>Using static files is almost same as using templates with few extra steps:</a:t>
            </a:r>
          </a:p>
          <a:p>
            <a:pPr marL="457200" indent="-457200">
              <a:buAutoNum type="arabicPeriod"/>
            </a:pPr>
            <a:r>
              <a:rPr lang="en-US" sz="1800" b="1" dirty="0" smtClean="0">
                <a:solidFill>
                  <a:srgbClr val="C00000"/>
                </a:solidFill>
              </a:rPr>
              <a:t>Activating </a:t>
            </a:r>
            <a:r>
              <a:rPr lang="en-US" sz="1800" b="1" dirty="0" err="1" smtClean="0">
                <a:solidFill>
                  <a:srgbClr val="C00000"/>
                </a:solidFill>
              </a:rPr>
              <a:t>Django</a:t>
            </a:r>
            <a:r>
              <a:rPr lang="en-US" sz="1800" b="1" dirty="0" smtClean="0">
                <a:solidFill>
                  <a:srgbClr val="C00000"/>
                </a:solidFill>
              </a:rPr>
              <a:t> Environment in VS Code</a:t>
            </a:r>
          </a:p>
          <a:p>
            <a:pPr marL="457200" indent="-457200">
              <a:buAutoNum type="arabicPeriod"/>
            </a:pPr>
            <a:r>
              <a:rPr lang="en-US" sz="1800" b="1" dirty="0" smtClean="0">
                <a:solidFill>
                  <a:srgbClr val="C00000"/>
                </a:solidFill>
              </a:rPr>
              <a:t>Creating a </a:t>
            </a:r>
            <a:r>
              <a:rPr lang="en-US" sz="1800" b="1" dirty="0" err="1" smtClean="0">
                <a:solidFill>
                  <a:srgbClr val="C00000"/>
                </a:solidFill>
              </a:rPr>
              <a:t>Django</a:t>
            </a:r>
            <a:r>
              <a:rPr lang="en-US" sz="1800" b="1" dirty="0" smtClean="0">
                <a:solidFill>
                  <a:srgbClr val="C00000"/>
                </a:solidFill>
              </a:rPr>
              <a:t> Project in VS Code</a:t>
            </a:r>
          </a:p>
          <a:p>
            <a:pPr marL="457200" indent="-457200">
              <a:buAutoNum type="arabicPeriod"/>
            </a:pPr>
            <a:r>
              <a:rPr lang="en-US" sz="1800" b="1" dirty="0" smtClean="0">
                <a:solidFill>
                  <a:srgbClr val="C00000"/>
                </a:solidFill>
              </a:rPr>
              <a:t>Creating the app</a:t>
            </a:r>
          </a:p>
          <a:p>
            <a:pPr marL="457200" indent="-457200">
              <a:buAutoNum type="arabicPeriod"/>
            </a:pPr>
            <a:r>
              <a:rPr lang="en-US" sz="1800" b="1" dirty="0" smtClean="0">
                <a:solidFill>
                  <a:srgbClr val="C00000"/>
                </a:solidFill>
              </a:rPr>
              <a:t>Activating the app</a:t>
            </a:r>
          </a:p>
          <a:p>
            <a:pPr marL="457200" indent="-457200">
              <a:buAutoNum type="arabicPeriod"/>
            </a:pPr>
            <a:r>
              <a:rPr lang="en-US" sz="1800" b="1" dirty="0" smtClean="0">
                <a:solidFill>
                  <a:srgbClr val="C00000"/>
                </a:solidFill>
              </a:rPr>
              <a:t>C</a:t>
            </a:r>
            <a:r>
              <a:rPr lang="en-IN" sz="1800" b="1" dirty="0" err="1" smtClean="0">
                <a:solidFill>
                  <a:srgbClr val="C00000"/>
                </a:solidFill>
              </a:rPr>
              <a:t>reate</a:t>
            </a:r>
            <a:r>
              <a:rPr lang="en-IN" sz="1800" b="1" dirty="0" smtClean="0">
                <a:solidFill>
                  <a:srgbClr val="C00000"/>
                </a:solidFill>
              </a:rPr>
              <a:t> the templates directory structure.</a:t>
            </a:r>
          </a:p>
          <a:p>
            <a:pPr marL="457200" indent="-457200">
              <a:buAutoNum type="arabicPeriod"/>
            </a:pPr>
            <a:r>
              <a:rPr lang="en-US" sz="1800" b="1" dirty="0" smtClean="0">
                <a:solidFill>
                  <a:srgbClr val="0070C0"/>
                </a:solidFill>
              </a:rPr>
              <a:t>Create the static directory structure</a:t>
            </a:r>
            <a:endParaRPr lang="en-IN" sz="1800" b="1" dirty="0" smtClean="0">
              <a:solidFill>
                <a:srgbClr val="0070C0"/>
              </a:solidFill>
            </a:endParaRPr>
          </a:p>
          <a:p>
            <a:pPr marL="457200" indent="-457200">
              <a:buAutoNum type="arabicPeriod"/>
            </a:pPr>
            <a:r>
              <a:rPr lang="en-US" sz="1800" b="1" dirty="0" smtClean="0">
                <a:solidFill>
                  <a:srgbClr val="C00000"/>
                </a:solidFill>
              </a:rPr>
              <a:t>Configuring settings.py for templates</a:t>
            </a:r>
          </a:p>
          <a:p>
            <a:pPr marL="457200" indent="-457200">
              <a:buAutoNum type="arabicPeriod"/>
            </a:pPr>
            <a:r>
              <a:rPr lang="en-US" sz="1800" b="1" dirty="0" smtClean="0">
                <a:solidFill>
                  <a:srgbClr val="0070C0"/>
                </a:solidFill>
              </a:rPr>
              <a:t>Configuring settings.py for static files</a:t>
            </a:r>
          </a:p>
          <a:p>
            <a:pPr marL="457200" indent="-457200">
              <a:buFont typeface="Wingdings 2"/>
              <a:buAutoNum type="arabicPeriod"/>
            </a:pPr>
            <a:r>
              <a:rPr lang="en-US" sz="1800" b="1" dirty="0" smtClean="0">
                <a:solidFill>
                  <a:srgbClr val="C00000"/>
                </a:solidFill>
              </a:rPr>
              <a:t>Create the HTML file inside the template directory</a:t>
            </a:r>
          </a:p>
          <a:p>
            <a:pPr marL="457200" indent="-457200">
              <a:buFont typeface="Wingdings 2"/>
              <a:buAutoNum type="arabicPeriod"/>
            </a:pPr>
            <a:r>
              <a:rPr lang="en-US" sz="1800" b="1" dirty="0" smtClean="0">
                <a:solidFill>
                  <a:srgbClr val="0070C0"/>
                </a:solidFill>
              </a:rPr>
              <a:t>Use special template tags in the HTML file to load the static data</a:t>
            </a:r>
            <a:endParaRPr lang="en-IN" sz="1800" b="1" dirty="0" smtClean="0">
              <a:solidFill>
                <a:srgbClr val="0070C0"/>
              </a:solidFill>
            </a:endParaRPr>
          </a:p>
          <a:p>
            <a:pPr marL="457200" indent="-457200">
              <a:buAutoNum type="arabicPeriod"/>
            </a:pPr>
            <a:r>
              <a:rPr lang="en-US" sz="1800" b="1" dirty="0" smtClean="0">
                <a:solidFill>
                  <a:srgbClr val="C00000"/>
                </a:solidFill>
              </a:rPr>
              <a:t>Creating the view to render the template</a:t>
            </a:r>
          </a:p>
          <a:p>
            <a:pPr marL="457200" indent="-457200">
              <a:buAutoNum type="arabicPeriod"/>
            </a:pPr>
            <a:r>
              <a:rPr lang="en-US" sz="1800" b="1" dirty="0" smtClean="0">
                <a:solidFill>
                  <a:srgbClr val="C00000"/>
                </a:solidFill>
              </a:rPr>
              <a:t>Configuring the View in </a:t>
            </a:r>
            <a:r>
              <a:rPr lang="en-US" sz="1800" b="1" dirty="0" err="1" smtClean="0">
                <a:solidFill>
                  <a:srgbClr val="C00000"/>
                </a:solidFill>
              </a:rPr>
              <a:t>Url</a:t>
            </a:r>
            <a:endParaRPr lang="en-US" sz="1800" b="1" dirty="0" smtClean="0">
              <a:solidFill>
                <a:srgbClr val="C00000"/>
              </a:solidFill>
            </a:endParaRPr>
          </a:p>
          <a:p>
            <a:pPr marL="457200" indent="-457200">
              <a:buAutoNum type="arabicPeriod"/>
            </a:pPr>
            <a:r>
              <a:rPr lang="en-US" sz="1800" b="1" dirty="0" smtClean="0">
                <a:solidFill>
                  <a:srgbClr val="C00000"/>
                </a:solidFill>
              </a:rPr>
              <a:t>Running the server</a:t>
            </a:r>
          </a:p>
          <a:p>
            <a:pPr marL="457200" indent="-457200">
              <a:buAutoNum type="arabicPeriod"/>
            </a:pPr>
            <a:r>
              <a:rPr lang="en-US" sz="1800" b="1" dirty="0" smtClean="0">
                <a:solidFill>
                  <a:srgbClr val="C00000"/>
                </a:solidFill>
              </a:rPr>
              <a:t>Opening the page in browser</a:t>
            </a:r>
          </a:p>
          <a:p>
            <a:pPr>
              <a:buNone/>
            </a:pPr>
            <a:endParaRPr lang="en-US" sz="2400" dirty="0" smtClean="0"/>
          </a:p>
          <a:p>
            <a:endParaRPr lang="en-US" sz="2400" dirty="0" smtClean="0"/>
          </a:p>
          <a:p>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Performing Steps 1 To 5 and 7 </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Create a folder called </a:t>
            </a:r>
            <a:r>
              <a:rPr lang="en-US" sz="2400" b="1" dirty="0" err="1" smtClean="0">
                <a:solidFill>
                  <a:srgbClr val="C00000"/>
                </a:solidFill>
              </a:rPr>
              <a:t>myeighthvsdjangoproject</a:t>
            </a:r>
            <a:r>
              <a:rPr lang="en-US" sz="2400" dirty="0" smtClean="0"/>
              <a:t> in </a:t>
            </a:r>
            <a:r>
              <a:rPr lang="en-US" sz="2400" b="1" dirty="0" err="1" smtClean="0">
                <a:solidFill>
                  <a:srgbClr val="C00000"/>
                </a:solidFill>
              </a:rPr>
              <a:t>djangoexamples</a:t>
            </a:r>
            <a:r>
              <a:rPr lang="en-US" sz="2400" dirty="0" smtClean="0"/>
              <a:t>.</a:t>
            </a:r>
          </a:p>
          <a:p>
            <a:pPr fontAlgn="base"/>
            <a:endParaRPr lang="en-US" sz="2400" dirty="0" smtClean="0"/>
          </a:p>
          <a:p>
            <a:pPr fontAlgn="base"/>
            <a:r>
              <a:rPr lang="en-US" sz="2400" dirty="0" smtClean="0"/>
              <a:t>Load it in the </a:t>
            </a:r>
            <a:r>
              <a:rPr lang="en-US" sz="2400" b="1" dirty="0" smtClean="0">
                <a:solidFill>
                  <a:srgbClr val="7030A0"/>
                </a:solidFill>
              </a:rPr>
              <a:t>VS CODE</a:t>
            </a:r>
          </a:p>
          <a:p>
            <a:pPr fontAlgn="base"/>
            <a:endParaRPr lang="en-US" sz="2400" dirty="0" smtClean="0"/>
          </a:p>
          <a:p>
            <a:pPr fontAlgn="base"/>
            <a:r>
              <a:rPr lang="en-US" sz="2400" dirty="0" smtClean="0"/>
              <a:t>Create a </a:t>
            </a:r>
            <a:r>
              <a:rPr lang="en-US" sz="2400" b="1" dirty="0" err="1" smtClean="0">
                <a:solidFill>
                  <a:srgbClr val="C00000"/>
                </a:solidFill>
              </a:rPr>
              <a:t>django</a:t>
            </a:r>
            <a:r>
              <a:rPr lang="en-US" sz="2400" b="1" dirty="0" smtClean="0">
                <a:solidFill>
                  <a:srgbClr val="C00000"/>
                </a:solidFill>
              </a:rPr>
              <a:t> project </a:t>
            </a:r>
            <a:r>
              <a:rPr lang="en-US" sz="2400" dirty="0" smtClean="0"/>
              <a:t>called </a:t>
            </a:r>
            <a:r>
              <a:rPr lang="en-US" sz="2400" b="1" dirty="0" smtClean="0">
                <a:solidFill>
                  <a:srgbClr val="C00000"/>
                </a:solidFill>
              </a:rPr>
              <a:t>templateproject6</a:t>
            </a:r>
            <a:r>
              <a:rPr lang="en-US" sz="2400" dirty="0" smtClean="0"/>
              <a:t> by using the command:</a:t>
            </a:r>
          </a:p>
          <a:p>
            <a:pPr lvl="1" fontAlgn="base"/>
            <a:r>
              <a:rPr lang="en-US" sz="1900" dirty="0" smtClean="0"/>
              <a:t> </a:t>
            </a:r>
            <a:r>
              <a:rPr lang="en-US" sz="1900" b="1" dirty="0" err="1" smtClean="0">
                <a:solidFill>
                  <a:srgbClr val="C00000"/>
                </a:solidFill>
              </a:rPr>
              <a:t>django</a:t>
            </a:r>
            <a:r>
              <a:rPr lang="en-US" sz="1900" b="1" dirty="0" smtClean="0">
                <a:solidFill>
                  <a:srgbClr val="C00000"/>
                </a:solidFill>
              </a:rPr>
              <a:t>-admin </a:t>
            </a:r>
            <a:r>
              <a:rPr lang="en-US" sz="1900" b="1" dirty="0" err="1" smtClean="0">
                <a:solidFill>
                  <a:srgbClr val="C00000"/>
                </a:solidFill>
              </a:rPr>
              <a:t>startproject</a:t>
            </a:r>
            <a:r>
              <a:rPr lang="en-US" sz="1900" b="1" dirty="0" smtClean="0">
                <a:solidFill>
                  <a:srgbClr val="C00000"/>
                </a:solidFill>
              </a:rPr>
              <a:t> templateproject6</a:t>
            </a:r>
          </a:p>
          <a:p>
            <a:pPr fontAlgn="base"/>
            <a:endParaRPr lang="en-US" sz="2400" dirty="0" smtClean="0"/>
          </a:p>
          <a:p>
            <a:pPr fontAlgn="base"/>
            <a:r>
              <a:rPr lang="en-US" sz="2400" dirty="0" smtClean="0"/>
              <a:t>This will create the </a:t>
            </a:r>
            <a:r>
              <a:rPr lang="en-US" sz="2400" b="1" dirty="0" smtClean="0">
                <a:solidFill>
                  <a:srgbClr val="7030A0"/>
                </a:solidFill>
              </a:rPr>
              <a:t>outer project folder </a:t>
            </a:r>
            <a:r>
              <a:rPr lang="en-US" sz="2400" dirty="0" smtClean="0"/>
              <a:t>called </a:t>
            </a:r>
            <a:r>
              <a:rPr lang="en-US" sz="2400" b="1" dirty="0" smtClean="0">
                <a:solidFill>
                  <a:srgbClr val="C00000"/>
                </a:solidFill>
              </a:rPr>
              <a:t>templateproject6</a:t>
            </a:r>
            <a:r>
              <a:rPr lang="en-US" sz="2400" dirty="0" smtClean="0"/>
              <a:t> and </a:t>
            </a:r>
            <a:r>
              <a:rPr lang="en-US" sz="2400" b="1" dirty="0" smtClean="0">
                <a:solidFill>
                  <a:srgbClr val="7030A0"/>
                </a:solidFill>
              </a:rPr>
              <a:t>inner app folder </a:t>
            </a:r>
            <a:r>
              <a:rPr lang="en-US" sz="2400" dirty="0" smtClean="0"/>
              <a:t>also by the same name</a:t>
            </a:r>
          </a:p>
          <a:p>
            <a:pPr fontAlgn="base"/>
            <a:endParaRPr lang="en-IN" sz="1900" b="1" dirty="0" smtClean="0">
              <a:solidFill>
                <a:srgbClr val="0070C0"/>
              </a:solidFill>
            </a:endParaRPr>
          </a:p>
          <a:p>
            <a:pPr fontAlgn="base"/>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Performing Steps 1 To 5 and 7 </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Now go to the </a:t>
            </a:r>
            <a:r>
              <a:rPr lang="en-US" sz="2400" b="1" dirty="0" smtClean="0">
                <a:solidFill>
                  <a:srgbClr val="7030A0"/>
                </a:solidFill>
              </a:rPr>
              <a:t>outer project folder </a:t>
            </a:r>
            <a:r>
              <a:rPr lang="en-US" sz="2400" b="1" dirty="0" smtClean="0">
                <a:solidFill>
                  <a:srgbClr val="C00000"/>
                </a:solidFill>
              </a:rPr>
              <a:t>templateproject6</a:t>
            </a:r>
            <a:r>
              <a:rPr lang="en-US" sz="2400" dirty="0" smtClean="0"/>
              <a:t> and create an app called </a:t>
            </a:r>
            <a:r>
              <a:rPr lang="en-US" sz="2400" b="1" dirty="0" smtClean="0">
                <a:solidFill>
                  <a:srgbClr val="C00000"/>
                </a:solidFill>
              </a:rPr>
              <a:t>templateapp6</a:t>
            </a:r>
            <a:r>
              <a:rPr lang="en-US" sz="2400" dirty="0" smtClean="0"/>
              <a:t> by using the command:</a:t>
            </a:r>
          </a:p>
          <a:p>
            <a:pPr lvl="1" fontAlgn="base"/>
            <a:r>
              <a:rPr lang="en-US" sz="1900" b="1" dirty="0" err="1" smtClean="0">
                <a:solidFill>
                  <a:srgbClr val="C00000"/>
                </a:solidFill>
              </a:rPr>
              <a:t>django</a:t>
            </a:r>
            <a:r>
              <a:rPr lang="en-US" sz="1900" b="1" dirty="0" smtClean="0">
                <a:solidFill>
                  <a:srgbClr val="C00000"/>
                </a:solidFill>
              </a:rPr>
              <a:t>-admin </a:t>
            </a:r>
            <a:r>
              <a:rPr lang="en-US" sz="1900" b="1" dirty="0" err="1" smtClean="0">
                <a:solidFill>
                  <a:srgbClr val="C00000"/>
                </a:solidFill>
              </a:rPr>
              <a:t>startapp</a:t>
            </a:r>
            <a:r>
              <a:rPr lang="en-US" sz="1900" b="1" dirty="0" smtClean="0">
                <a:solidFill>
                  <a:srgbClr val="C00000"/>
                </a:solidFill>
              </a:rPr>
              <a:t> templateapp6</a:t>
            </a:r>
          </a:p>
          <a:p>
            <a:pPr fontAlgn="base"/>
            <a:endParaRPr lang="en-US" sz="2400" dirty="0" smtClean="0"/>
          </a:p>
          <a:p>
            <a:pPr fontAlgn="base"/>
            <a:r>
              <a:rPr lang="en-US" sz="2400" dirty="0" smtClean="0"/>
              <a:t>Now create a </a:t>
            </a:r>
            <a:r>
              <a:rPr lang="en-US" sz="2400" b="1" dirty="0" smtClean="0">
                <a:solidFill>
                  <a:srgbClr val="0070C0"/>
                </a:solidFill>
              </a:rPr>
              <a:t>folder</a:t>
            </a:r>
            <a:r>
              <a:rPr lang="en-US" sz="2400" dirty="0" smtClean="0"/>
              <a:t> called </a:t>
            </a:r>
            <a:r>
              <a:rPr lang="en-US" sz="2400" b="1" dirty="0" smtClean="0">
                <a:solidFill>
                  <a:srgbClr val="C00000"/>
                </a:solidFill>
              </a:rPr>
              <a:t>templates</a:t>
            </a:r>
            <a:r>
              <a:rPr lang="en-US" sz="2400" dirty="0" smtClean="0"/>
              <a:t> in the </a:t>
            </a:r>
            <a:r>
              <a:rPr lang="en-US" sz="2400" b="1" dirty="0" smtClean="0">
                <a:solidFill>
                  <a:srgbClr val="7030A0"/>
                </a:solidFill>
              </a:rPr>
              <a:t>outer project folder </a:t>
            </a:r>
            <a:r>
              <a:rPr lang="en-US" sz="2400" dirty="0" smtClean="0"/>
              <a:t>called </a:t>
            </a:r>
            <a:r>
              <a:rPr lang="en-US" sz="2400" b="1" dirty="0" smtClean="0">
                <a:solidFill>
                  <a:srgbClr val="C00000"/>
                </a:solidFill>
              </a:rPr>
              <a:t>templates</a:t>
            </a:r>
            <a:r>
              <a:rPr lang="en-US" sz="2400" dirty="0" smtClean="0"/>
              <a:t> and inside </a:t>
            </a:r>
            <a:r>
              <a:rPr lang="en-US" sz="2400" b="1" dirty="0" smtClean="0">
                <a:solidFill>
                  <a:srgbClr val="C00000"/>
                </a:solidFill>
              </a:rPr>
              <a:t>templates</a:t>
            </a:r>
            <a:r>
              <a:rPr lang="en-US" sz="2400" dirty="0" smtClean="0"/>
              <a:t> create a </a:t>
            </a:r>
            <a:r>
              <a:rPr lang="en-US" sz="2400" b="1" dirty="0" smtClean="0">
                <a:solidFill>
                  <a:srgbClr val="0070C0"/>
                </a:solidFill>
              </a:rPr>
              <a:t>folder </a:t>
            </a:r>
            <a:r>
              <a:rPr lang="en-US" sz="2400" dirty="0" smtClean="0"/>
              <a:t>called </a:t>
            </a:r>
            <a:r>
              <a:rPr lang="en-US" sz="2400" b="1" dirty="0" smtClean="0">
                <a:solidFill>
                  <a:srgbClr val="C00000"/>
                </a:solidFill>
              </a:rPr>
              <a:t>templateapp6</a:t>
            </a:r>
            <a:r>
              <a:rPr lang="en-US" sz="2400" dirty="0" smtClean="0"/>
              <a:t> and within it create a file called </a:t>
            </a:r>
            <a:r>
              <a:rPr lang="en-US" sz="2400" b="1" dirty="0" smtClean="0">
                <a:solidFill>
                  <a:srgbClr val="C00000"/>
                </a:solidFill>
              </a:rPr>
              <a:t>home.html</a:t>
            </a:r>
          </a:p>
          <a:p>
            <a:pPr fontAlgn="base"/>
            <a:endParaRPr lang="en-IN" sz="1900" b="1" dirty="0" smtClean="0">
              <a:solidFill>
                <a:srgbClr val="0070C0"/>
              </a:solidFill>
            </a:endParaRPr>
          </a:p>
          <a:p>
            <a:pPr fontAlgn="base"/>
            <a:r>
              <a:rPr lang="en-US" sz="2400" dirty="0" smtClean="0"/>
              <a:t>Finally update </a:t>
            </a:r>
            <a:r>
              <a:rPr lang="en-US" sz="2400" b="1" dirty="0" smtClean="0">
                <a:solidFill>
                  <a:srgbClr val="C00000"/>
                </a:solidFill>
              </a:rPr>
              <a:t>settings.py</a:t>
            </a:r>
            <a:r>
              <a:rPr lang="en-US" sz="2400" dirty="0" smtClean="0"/>
              <a:t>  so that it contains the name of our app and the template directory path</a:t>
            </a: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Performing Steps 1 To 5 and 7 </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800" b="1" u="sng" dirty="0" smtClean="0">
                <a:solidFill>
                  <a:srgbClr val="C00000"/>
                </a:solidFill>
              </a:rPr>
              <a:t>Code: </a:t>
            </a:r>
          </a:p>
          <a:p>
            <a:pPr>
              <a:buNone/>
            </a:pPr>
            <a:r>
              <a:rPr lang="en-IN" sz="2400" b="1" dirty="0" smtClean="0">
                <a:solidFill>
                  <a:srgbClr val="002060"/>
                </a:solidFill>
              </a:rPr>
              <a:t>INSTALLED_APPS = [</a:t>
            </a:r>
          </a:p>
          <a:p>
            <a:pPr>
              <a:buNone/>
            </a:pPr>
            <a:r>
              <a:rPr lang="en-IN" sz="2400" b="1" dirty="0" smtClean="0">
                <a:solidFill>
                  <a:srgbClr val="002060"/>
                </a:solidFill>
              </a:rPr>
              <a:t>'</a:t>
            </a:r>
            <a:r>
              <a:rPr lang="en-IN" sz="2400" b="1" dirty="0" err="1" smtClean="0">
                <a:solidFill>
                  <a:srgbClr val="002060"/>
                </a:solidFill>
              </a:rPr>
              <a:t>django.contrib.admin</a:t>
            </a:r>
            <a:r>
              <a:rPr lang="en-IN" sz="2400" b="1" dirty="0" smtClean="0">
                <a:solidFill>
                  <a:srgbClr val="002060"/>
                </a:solidFill>
              </a:rPr>
              <a:t>',</a:t>
            </a:r>
          </a:p>
          <a:p>
            <a:pPr>
              <a:buNone/>
            </a:pPr>
            <a:r>
              <a:rPr lang="en-IN" sz="2400" b="1" dirty="0" smtClean="0">
                <a:solidFill>
                  <a:srgbClr val="002060"/>
                </a:solidFill>
              </a:rPr>
              <a:t>'</a:t>
            </a:r>
            <a:r>
              <a:rPr lang="en-IN" sz="2400" b="1" dirty="0" err="1" smtClean="0">
                <a:solidFill>
                  <a:srgbClr val="002060"/>
                </a:solidFill>
              </a:rPr>
              <a:t>django.contrib.auth</a:t>
            </a:r>
            <a:r>
              <a:rPr lang="en-IN" sz="2400" b="1" dirty="0" smtClean="0">
                <a:solidFill>
                  <a:srgbClr val="002060"/>
                </a:solidFill>
              </a:rPr>
              <a:t>',</a:t>
            </a:r>
          </a:p>
          <a:p>
            <a:pPr>
              <a:buNone/>
            </a:pPr>
            <a:r>
              <a:rPr lang="en-IN" sz="2400" b="1" dirty="0" smtClean="0">
                <a:solidFill>
                  <a:srgbClr val="002060"/>
                </a:solidFill>
              </a:rPr>
              <a:t>'</a:t>
            </a:r>
            <a:r>
              <a:rPr lang="en-IN" sz="2400" b="1" dirty="0" err="1" smtClean="0">
                <a:solidFill>
                  <a:srgbClr val="002060"/>
                </a:solidFill>
              </a:rPr>
              <a:t>django.contrib.contenttypes</a:t>
            </a:r>
            <a:r>
              <a:rPr lang="en-IN" sz="2400" b="1" dirty="0" smtClean="0">
                <a:solidFill>
                  <a:srgbClr val="002060"/>
                </a:solidFill>
              </a:rPr>
              <a:t>',</a:t>
            </a:r>
          </a:p>
          <a:p>
            <a:pPr>
              <a:buNone/>
            </a:pPr>
            <a:r>
              <a:rPr lang="en-IN" sz="2400" b="1" dirty="0" smtClean="0">
                <a:solidFill>
                  <a:srgbClr val="002060"/>
                </a:solidFill>
              </a:rPr>
              <a:t>'</a:t>
            </a:r>
            <a:r>
              <a:rPr lang="en-IN" sz="2400" b="1" dirty="0" err="1" smtClean="0">
                <a:solidFill>
                  <a:srgbClr val="002060"/>
                </a:solidFill>
              </a:rPr>
              <a:t>django.contrib.sessions</a:t>
            </a:r>
            <a:r>
              <a:rPr lang="en-IN" sz="2400" b="1" dirty="0" smtClean="0">
                <a:solidFill>
                  <a:srgbClr val="002060"/>
                </a:solidFill>
              </a:rPr>
              <a:t>',</a:t>
            </a:r>
          </a:p>
          <a:p>
            <a:pPr>
              <a:buNone/>
            </a:pPr>
            <a:r>
              <a:rPr lang="en-IN" sz="2400" b="1" dirty="0" smtClean="0">
                <a:solidFill>
                  <a:srgbClr val="002060"/>
                </a:solidFill>
              </a:rPr>
              <a:t>'</a:t>
            </a:r>
            <a:r>
              <a:rPr lang="en-IN" sz="2400" b="1" dirty="0" err="1" smtClean="0">
                <a:solidFill>
                  <a:srgbClr val="002060"/>
                </a:solidFill>
              </a:rPr>
              <a:t>django.contrib.messages</a:t>
            </a:r>
            <a:r>
              <a:rPr lang="en-IN" sz="2400" b="1" dirty="0" smtClean="0">
                <a:solidFill>
                  <a:srgbClr val="002060"/>
                </a:solidFill>
              </a:rPr>
              <a:t>',</a:t>
            </a:r>
          </a:p>
          <a:p>
            <a:pPr>
              <a:buNone/>
            </a:pPr>
            <a:r>
              <a:rPr lang="en-IN" sz="2400" b="1" dirty="0" smtClean="0">
                <a:solidFill>
                  <a:srgbClr val="002060"/>
                </a:solidFill>
              </a:rPr>
              <a:t>'</a:t>
            </a:r>
            <a:r>
              <a:rPr lang="en-IN" sz="2400" b="1" dirty="0" err="1" smtClean="0">
                <a:solidFill>
                  <a:srgbClr val="002060"/>
                </a:solidFill>
              </a:rPr>
              <a:t>django.contrib.staticfiles</a:t>
            </a:r>
            <a:r>
              <a:rPr lang="en-IN" sz="2400" b="1" dirty="0" smtClean="0">
                <a:solidFill>
                  <a:srgbClr val="002060"/>
                </a:solidFill>
              </a:rPr>
              <a:t>',</a:t>
            </a:r>
          </a:p>
          <a:p>
            <a:pPr>
              <a:buNone/>
            </a:pPr>
            <a:r>
              <a:rPr lang="en-IN" sz="2400" b="1" dirty="0" smtClean="0">
                <a:solidFill>
                  <a:srgbClr val="00B050"/>
                </a:solidFill>
              </a:rPr>
              <a:t>‘templateapp6',</a:t>
            </a:r>
          </a:p>
          <a:p>
            <a:pPr>
              <a:buNone/>
            </a:pPr>
            <a:r>
              <a:rPr lang="en-IN" sz="2400" b="1" dirty="0" smtClean="0">
                <a:solidFill>
                  <a:srgbClr val="002060"/>
                </a:solidFill>
              </a:rPr>
              <a:t>]</a:t>
            </a:r>
          </a:p>
          <a:p>
            <a:pPr fontAlgn="base">
              <a:buNone/>
            </a:pPr>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Performing Steps 1 To 5 and 7 </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800" b="1" u="sng" dirty="0" smtClean="0">
                <a:solidFill>
                  <a:srgbClr val="C00000"/>
                </a:solidFill>
              </a:rPr>
              <a:t>Code: </a:t>
            </a:r>
          </a:p>
          <a:p>
            <a:pPr>
              <a:buNone/>
            </a:pPr>
            <a:endParaRPr lang="en-IN" sz="2200" b="1" dirty="0" smtClean="0">
              <a:solidFill>
                <a:srgbClr val="002060"/>
              </a:solidFill>
            </a:endParaRPr>
          </a:p>
          <a:p>
            <a:pPr>
              <a:buNone/>
            </a:pPr>
            <a:r>
              <a:rPr lang="en-IN" sz="2200" b="1" dirty="0" smtClean="0">
                <a:solidFill>
                  <a:srgbClr val="002060"/>
                </a:solidFill>
              </a:rPr>
              <a:t>TEMPLATES = [</a:t>
            </a:r>
          </a:p>
          <a:p>
            <a:pPr>
              <a:buNone/>
            </a:pPr>
            <a:r>
              <a:rPr lang="en-IN" sz="2200" b="1" dirty="0" smtClean="0">
                <a:solidFill>
                  <a:srgbClr val="002060"/>
                </a:solidFill>
              </a:rPr>
              <a:t>{</a:t>
            </a:r>
          </a:p>
          <a:p>
            <a:pPr>
              <a:buNone/>
            </a:pPr>
            <a:r>
              <a:rPr lang="en-IN" sz="2200" b="1" dirty="0" smtClean="0">
                <a:solidFill>
                  <a:srgbClr val="002060"/>
                </a:solidFill>
              </a:rPr>
              <a:t>'BACKEND': '</a:t>
            </a:r>
            <a:r>
              <a:rPr lang="en-IN" sz="2200" b="1" dirty="0" err="1" smtClean="0">
                <a:solidFill>
                  <a:srgbClr val="002060"/>
                </a:solidFill>
              </a:rPr>
              <a:t>django.template.backends.django.DjangoTemplates</a:t>
            </a:r>
            <a:r>
              <a:rPr lang="en-IN" sz="2200" b="1" dirty="0" smtClean="0">
                <a:solidFill>
                  <a:srgbClr val="002060"/>
                </a:solidFill>
              </a:rPr>
              <a:t>',</a:t>
            </a:r>
          </a:p>
          <a:p>
            <a:pPr>
              <a:buNone/>
            </a:pPr>
            <a:r>
              <a:rPr lang="en-IN" sz="2200" b="1" dirty="0" smtClean="0">
                <a:solidFill>
                  <a:srgbClr val="00B050"/>
                </a:solidFill>
              </a:rPr>
              <a:t>'DIRS': [</a:t>
            </a:r>
            <a:r>
              <a:rPr lang="en-IN" sz="2200" b="1" dirty="0" err="1" smtClean="0">
                <a:solidFill>
                  <a:srgbClr val="00B050"/>
                </a:solidFill>
              </a:rPr>
              <a:t>os.path.join</a:t>
            </a:r>
            <a:r>
              <a:rPr lang="en-IN" sz="2200" b="1" dirty="0" smtClean="0">
                <a:solidFill>
                  <a:srgbClr val="00B050"/>
                </a:solidFill>
              </a:rPr>
              <a:t>(</a:t>
            </a:r>
            <a:r>
              <a:rPr lang="en-IN" sz="2200" b="1" dirty="0" err="1" smtClean="0">
                <a:solidFill>
                  <a:srgbClr val="00B050"/>
                </a:solidFill>
              </a:rPr>
              <a:t>BASE_DIR,'templates</a:t>
            </a:r>
            <a:r>
              <a:rPr lang="en-IN" sz="2200" b="1" dirty="0" smtClean="0">
                <a:solidFill>
                  <a:srgbClr val="00B050"/>
                </a:solidFill>
              </a:rPr>
              <a:t>')]</a:t>
            </a:r>
            <a:r>
              <a:rPr lang="en-IN" sz="2200" b="1" dirty="0" smtClean="0">
                <a:solidFill>
                  <a:srgbClr val="002060"/>
                </a:solidFill>
              </a:rPr>
              <a:t>,</a:t>
            </a:r>
          </a:p>
          <a:p>
            <a:pPr>
              <a:buNone/>
            </a:pPr>
            <a:r>
              <a:rPr lang="en-US" sz="2200" b="1" dirty="0" smtClean="0">
                <a:solidFill>
                  <a:srgbClr val="002060"/>
                </a:solidFill>
              </a:rPr>
              <a:t>…..</a:t>
            </a:r>
          </a:p>
          <a:p>
            <a:pPr>
              <a:buNone/>
            </a:pPr>
            <a:r>
              <a:rPr lang="en-US" sz="2200" b="1" dirty="0" smtClean="0">
                <a:solidFill>
                  <a:srgbClr val="002060"/>
                </a:solidFill>
              </a:rPr>
              <a:t>}</a:t>
            </a:r>
            <a:endParaRPr lang="en-IN" sz="2200" b="1" dirty="0" smtClean="0">
              <a:solidFill>
                <a:srgbClr val="002060"/>
              </a:solidFill>
            </a:endParaRPr>
          </a:p>
          <a:p>
            <a:pPr fontAlgn="base">
              <a:buNone/>
            </a:pPr>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Performing Steps 1 To 5 and 7 </a:t>
            </a:r>
            <a:endParaRPr lang="en-IN" sz="2800" b="1" dirty="0"/>
          </a:p>
        </p:txBody>
      </p:sp>
      <p:sp>
        <p:nvSpPr>
          <p:cNvPr id="3" name="Content Placeholder 2"/>
          <p:cNvSpPr>
            <a:spLocks noGrp="1"/>
          </p:cNvSpPr>
          <p:nvPr>
            <p:ph sz="quarter" idx="1"/>
          </p:nvPr>
        </p:nvSpPr>
        <p:spPr>
          <a:xfrm>
            <a:off x="251520" y="1484784"/>
            <a:ext cx="8712968" cy="5373216"/>
          </a:xfrm>
        </p:spPr>
        <p:txBody>
          <a:bodyPr>
            <a:normAutofit/>
          </a:bodyPr>
          <a:lstStyle/>
          <a:p>
            <a:pPr fontAlgn="base"/>
            <a:r>
              <a:rPr lang="en-US" sz="2400" dirty="0" smtClean="0"/>
              <a:t>Make sure that </a:t>
            </a:r>
            <a:r>
              <a:rPr lang="en-US" sz="2400" dirty="0" err="1" smtClean="0"/>
              <a:t>uptill</a:t>
            </a:r>
            <a:r>
              <a:rPr lang="en-US" sz="2400" dirty="0" smtClean="0"/>
              <a:t> now  your project and app folders look as shown on the next slide</a:t>
            </a:r>
          </a:p>
          <a:p>
            <a:pPr fontAlgn="base">
              <a:buNone/>
            </a:pPr>
            <a:endParaRPr lang="en-US" sz="2400" b="1" dirty="0" smtClean="0">
              <a:solidFill>
                <a:srgbClr val="0070C0"/>
              </a:solidFill>
            </a:endParaRPr>
          </a:p>
          <a:p>
            <a:pPr fontAlgn="base"/>
            <a:endParaRPr lang="en-IN" sz="2400" b="1" dirty="0" smtClean="0">
              <a:solidFill>
                <a:srgbClr val="0070C0"/>
              </a:solidFill>
            </a:endParaRPr>
          </a:p>
          <a:p>
            <a:pPr fontAlgn="base"/>
            <a:endParaRPr lang="en-IN"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5830</TotalTime>
  <Words>1386</Words>
  <Application>Microsoft Office PowerPoint</Application>
  <PresentationFormat>On-screen Show (4:3)</PresentationFormat>
  <Paragraphs>291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Civic</vt:lpstr>
      <vt:lpstr>Slide 1</vt:lpstr>
      <vt:lpstr>Today’s Agenda</vt:lpstr>
      <vt:lpstr>What Are Static Files ?</vt:lpstr>
      <vt:lpstr>How To Use Static Files ?</vt:lpstr>
      <vt:lpstr>Performing Steps 1 To 5 and 7 </vt:lpstr>
      <vt:lpstr>Performing Steps 1 To 5 and 7 </vt:lpstr>
      <vt:lpstr>Performing Steps 1 To 5 and 7 </vt:lpstr>
      <vt:lpstr>Performing Steps 1 To 5 and 7 </vt:lpstr>
      <vt:lpstr>Performing Steps 1 To 5 and 7 </vt:lpstr>
      <vt:lpstr>Performing Steps 1 To 5 and 7 </vt:lpstr>
      <vt:lpstr>Performing Steps 6,8 And 10</vt:lpstr>
      <vt:lpstr>Step 6-Creating  Static Directory Structure</vt:lpstr>
      <vt:lpstr>Step 6-Creating  Static Directory Structure</vt:lpstr>
      <vt:lpstr>Step 6-Creating Project Level Static Directory Structure</vt:lpstr>
      <vt:lpstr>Step 6-Creating Project Level Static Directory Structure</vt:lpstr>
      <vt:lpstr>Step 6-Creating Project Level Static Directory Structure</vt:lpstr>
      <vt:lpstr>Step 8-Configuring settings.py</vt:lpstr>
      <vt:lpstr>Step 8-Configuring settings.py</vt:lpstr>
      <vt:lpstr>Step 10- Use Template Tags To  Load Static Data</vt:lpstr>
      <vt:lpstr>Step 10- Use Template Tags To  Load Static Data</vt:lpstr>
      <vt:lpstr>Performing Steps 11 and 12</vt:lpstr>
      <vt:lpstr>Step 11- Creating The View</vt:lpstr>
      <vt:lpstr>Step 12- Configuring The View In Url</vt:lpstr>
      <vt:lpstr>Step 12- Configuring The View In Url</vt:lpstr>
      <vt:lpstr>Step 12- Configuring The View In Url</vt:lpstr>
      <vt:lpstr>Step 13:Running The Server</vt:lpstr>
      <vt:lpstr>Step 14: Opening The Page</vt:lpstr>
      <vt:lpstr>Exercise</vt:lpstr>
      <vt:lpstr>Exercise</vt:lpstr>
      <vt:lpstr>Solution</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cp:lastModifiedBy>
  <cp:revision>521</cp:revision>
  <dcterms:created xsi:type="dcterms:W3CDTF">2015-12-21T13:46:48Z</dcterms:created>
  <dcterms:modified xsi:type="dcterms:W3CDTF">2019-04-26T06:56:23Z</dcterms:modified>
</cp:coreProperties>
</file>