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602" r:id="rId4"/>
    <p:sldId id="695" r:id="rId5"/>
    <p:sldId id="694" r:id="rId6"/>
    <p:sldId id="696" r:id="rId7"/>
    <p:sldId id="635" r:id="rId8"/>
    <p:sldId id="697" r:id="rId9"/>
    <p:sldId id="698" r:id="rId10"/>
    <p:sldId id="665" r:id="rId11"/>
    <p:sldId id="699" r:id="rId12"/>
    <p:sldId id="670" r:id="rId13"/>
    <p:sldId id="671" r:id="rId14"/>
    <p:sldId id="700" r:id="rId15"/>
    <p:sldId id="7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14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The 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pull records from the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dirty="0" smtClean="0"/>
              <a:t> table in our view we will have to do the following:</a:t>
            </a:r>
          </a:p>
          <a:p>
            <a:pPr lvl="1" fontAlgn="base"/>
            <a:r>
              <a:rPr lang="en-US" sz="1900" dirty="0" smtClean="0"/>
              <a:t>Import the package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/>
              <a:t>Define a function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bookPageView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 fontAlgn="base"/>
            <a:r>
              <a:rPr lang="en-US" sz="1900" dirty="0" smtClean="0"/>
              <a:t>Create a </a:t>
            </a:r>
            <a:r>
              <a:rPr lang="en-US" sz="1900" b="1" dirty="0" smtClean="0">
                <a:solidFill>
                  <a:srgbClr val="7030A0"/>
                </a:solidFill>
              </a:rPr>
              <a:t>list</a:t>
            </a:r>
            <a:r>
              <a:rPr lang="en-US" sz="1900" dirty="0" smtClean="0"/>
              <a:t>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bookrecords</a:t>
            </a:r>
            <a:r>
              <a:rPr lang="en-US" sz="1900" dirty="0" smtClean="0"/>
              <a:t> , a </a:t>
            </a:r>
            <a:r>
              <a:rPr lang="en-US" sz="1900" b="1" dirty="0" smtClean="0">
                <a:solidFill>
                  <a:srgbClr val="7030A0"/>
                </a:solidFill>
              </a:rPr>
              <a:t>string</a:t>
            </a:r>
            <a:r>
              <a:rPr lang="en-US" sz="1900" dirty="0" smtClean="0"/>
              <a:t>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errormsg</a:t>
            </a:r>
            <a:r>
              <a:rPr lang="en-US" sz="1900" dirty="0" smtClean="0"/>
              <a:t> and a </a:t>
            </a:r>
            <a:r>
              <a:rPr lang="en-US" sz="1900" b="1" dirty="0" smtClean="0">
                <a:solidFill>
                  <a:srgbClr val="7030A0"/>
                </a:solidFill>
              </a:rPr>
              <a:t>dictionary</a:t>
            </a:r>
            <a:r>
              <a:rPr lang="en-US" sz="1900" dirty="0" smtClean="0"/>
              <a:t> called </a:t>
            </a:r>
            <a:r>
              <a:rPr lang="en-US" sz="1900" b="1" dirty="0" smtClean="0">
                <a:solidFill>
                  <a:srgbClr val="C00000"/>
                </a:solidFill>
              </a:rPr>
              <a:t>context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dirty="0" smtClean="0"/>
              <a:t>Establish </a:t>
            </a:r>
            <a:r>
              <a:rPr lang="en-IN" sz="1900" dirty="0" smtClean="0"/>
              <a:t>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r>
              <a:rPr lang="en-IN" sz="1900" dirty="0" smtClean="0"/>
              <a:t>Create </a:t>
            </a:r>
            <a:r>
              <a:rPr lang="en-IN" sz="1900" dirty="0" smtClean="0"/>
              <a:t>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</a:t>
            </a:r>
            <a:r>
              <a:rPr lang="en-IN" sz="1900" dirty="0" smtClean="0"/>
              <a:t>the SQL query</a:t>
            </a:r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Fetch</a:t>
            </a:r>
            <a:r>
              <a:rPr lang="en-US" sz="1900" dirty="0" smtClean="0"/>
              <a:t> each row returned </a:t>
            </a:r>
            <a:r>
              <a:rPr lang="en-US" sz="1900" dirty="0" smtClean="0"/>
              <a:t>b</a:t>
            </a:r>
            <a:r>
              <a:rPr lang="en-US" sz="1900" dirty="0" smtClean="0"/>
              <a:t>y </a:t>
            </a:r>
            <a:r>
              <a:rPr lang="en-US" sz="1900" dirty="0" smtClean="0"/>
              <a:t>the SQL </a:t>
            </a:r>
            <a:r>
              <a:rPr lang="en-US" sz="1900" dirty="0" smtClean="0"/>
              <a:t>query and store it in the list </a:t>
            </a:r>
            <a:r>
              <a:rPr lang="en-US" sz="1900" b="1" dirty="0" err="1" smtClean="0">
                <a:solidFill>
                  <a:srgbClr val="C00000"/>
                </a:solidFill>
              </a:rPr>
              <a:t>bookrecords</a:t>
            </a:r>
            <a:r>
              <a:rPr lang="en-US" sz="1900" dirty="0" smtClean="0"/>
              <a:t> as a </a:t>
            </a:r>
            <a:r>
              <a:rPr lang="en-US" sz="1900" b="1" dirty="0" smtClean="0">
                <a:solidFill>
                  <a:srgbClr val="7030A0"/>
                </a:solidFill>
              </a:rPr>
              <a:t>dictionary</a:t>
            </a:r>
            <a:r>
              <a:rPr lang="en-US" sz="1900" dirty="0" smtClean="0"/>
              <a:t> where each </a:t>
            </a:r>
            <a:r>
              <a:rPr lang="en-US" sz="1900" b="1" dirty="0" smtClean="0">
                <a:solidFill>
                  <a:srgbClr val="7030A0"/>
                </a:solidFill>
              </a:rPr>
              <a:t>dictionary</a:t>
            </a:r>
            <a:r>
              <a:rPr lang="en-US" sz="1900" dirty="0" smtClean="0"/>
              <a:t> will have a </a:t>
            </a:r>
            <a:r>
              <a:rPr lang="en-US" sz="1900" b="1" dirty="0" smtClean="0">
                <a:solidFill>
                  <a:srgbClr val="0070C0"/>
                </a:solidFill>
              </a:rPr>
              <a:t>key-value</a:t>
            </a:r>
            <a:r>
              <a:rPr lang="en-US" sz="1900" dirty="0" smtClean="0"/>
              <a:t> pair.</a:t>
            </a:r>
          </a:p>
          <a:p>
            <a:pPr lvl="1"/>
            <a:r>
              <a:rPr lang="en-US" sz="1900" dirty="0" smtClean="0"/>
              <a:t>The keys will be </a:t>
            </a:r>
            <a:r>
              <a:rPr lang="en-US" sz="1900" b="1" dirty="0" err="1" smtClean="0">
                <a:solidFill>
                  <a:srgbClr val="0070C0"/>
                </a:solidFill>
              </a:rPr>
              <a:t>bookname</a:t>
            </a:r>
            <a:r>
              <a:rPr lang="en-US" sz="1900" dirty="0" smtClean="0"/>
              <a:t> and </a:t>
            </a:r>
            <a:r>
              <a:rPr lang="en-US" sz="1900" b="1" dirty="0" err="1" smtClean="0">
                <a:solidFill>
                  <a:srgbClr val="0070C0"/>
                </a:solidFill>
              </a:rPr>
              <a:t>bookprice</a:t>
            </a:r>
            <a:r>
              <a:rPr lang="en-US" sz="1900" dirty="0" smtClean="0"/>
              <a:t> and their values will be the value of the respective columns of the row</a:t>
            </a:r>
            <a:endParaRPr lang="en-IN" sz="1900" dirty="0" smtClean="0"/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The 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If no exception arises then store the list </a:t>
            </a:r>
            <a:r>
              <a:rPr lang="en-US" sz="1900" b="1" dirty="0" err="1" smtClean="0">
                <a:solidFill>
                  <a:srgbClr val="C00000"/>
                </a:solidFill>
              </a:rPr>
              <a:t>bookrecords</a:t>
            </a:r>
            <a:r>
              <a:rPr lang="en-US" sz="1900" dirty="0" smtClean="0"/>
              <a:t> in the dictionary </a:t>
            </a:r>
            <a:r>
              <a:rPr lang="en-US" sz="1900" b="1" dirty="0" smtClean="0">
                <a:solidFill>
                  <a:srgbClr val="C00000"/>
                </a:solidFill>
              </a:rPr>
              <a:t>context </a:t>
            </a:r>
            <a:r>
              <a:rPr lang="en-US" sz="1900" dirty="0" smtClean="0"/>
              <a:t>as a key called </a:t>
            </a:r>
            <a:r>
              <a:rPr lang="en-US" sz="1900" b="1" dirty="0" smtClean="0">
                <a:solidFill>
                  <a:srgbClr val="0070C0"/>
                </a:solidFill>
              </a:rPr>
              <a:t>‘records’ 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Otherwise if an exception occurs then store the string </a:t>
            </a:r>
            <a:r>
              <a:rPr lang="en-US" sz="1900" b="1" dirty="0" err="1" smtClean="0">
                <a:solidFill>
                  <a:srgbClr val="C00000"/>
                </a:solidFill>
              </a:rPr>
              <a:t>errormsg</a:t>
            </a:r>
            <a:r>
              <a:rPr lang="en-US" sz="1900" dirty="0" smtClean="0"/>
              <a:t> containing the error details as a key called </a:t>
            </a:r>
            <a:r>
              <a:rPr lang="en-US" sz="1900" b="1" dirty="0" smtClean="0">
                <a:solidFill>
                  <a:srgbClr val="0070C0"/>
                </a:solidFill>
              </a:rPr>
              <a:t>‘error’ </a:t>
            </a:r>
            <a:r>
              <a:rPr lang="en-US" sz="1900" dirty="0" smtClean="0"/>
              <a:t>in the dictionary </a:t>
            </a:r>
            <a:r>
              <a:rPr lang="en-US" sz="1900" b="1" dirty="0" smtClean="0">
                <a:solidFill>
                  <a:srgbClr val="C00000"/>
                </a:solidFill>
              </a:rPr>
              <a:t>context</a:t>
            </a:r>
            <a:r>
              <a:rPr lang="en-US" sz="1900" dirty="0" smtClean="0"/>
              <a:t>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Finally , </a:t>
            </a:r>
            <a:r>
              <a:rPr lang="en-US" sz="1900" b="1" dirty="0" smtClean="0">
                <a:solidFill>
                  <a:srgbClr val="7030A0"/>
                </a:solidFill>
              </a:rPr>
              <a:t>render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context</a:t>
            </a:r>
            <a:r>
              <a:rPr lang="en-US" sz="1900" dirty="0" smtClean="0"/>
              <a:t> dictionary to the </a:t>
            </a:r>
            <a:r>
              <a:rPr lang="en-US" sz="1900" b="1" dirty="0" smtClean="0">
                <a:solidFill>
                  <a:srgbClr val="7030A0"/>
                </a:solidFill>
              </a:rPr>
              <a:t>template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showbooks.html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from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django.shortcuts</a:t>
            </a:r>
            <a:r>
              <a:rPr lang="en-IN" sz="2400" b="1" dirty="0" smtClean="0">
                <a:solidFill>
                  <a:srgbClr val="0070C0"/>
                </a:solidFill>
              </a:rPr>
              <a:t> import render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</a:t>
            </a:r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def </a:t>
            </a:r>
            <a:r>
              <a:rPr lang="en-IN" sz="2400" b="1" dirty="0" err="1" smtClean="0">
                <a:solidFill>
                  <a:srgbClr val="0070C0"/>
                </a:solidFill>
              </a:rPr>
              <a:t>bookPageView</a:t>
            </a:r>
            <a:r>
              <a:rPr lang="en-IN" sz="2400" b="1" dirty="0" smtClean="0">
                <a:solidFill>
                  <a:srgbClr val="0070C0"/>
                </a:solidFill>
              </a:rPr>
              <a:t>(request):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err="1" smtClean="0">
                <a:solidFill>
                  <a:srgbClr val="C00000"/>
                </a:solidFill>
              </a:rPr>
              <a:t>conn</a:t>
            </a:r>
            <a:r>
              <a:rPr lang="en-IN" sz="24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cur=None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try: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bookrecords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errormsg</a:t>
            </a:r>
            <a:r>
              <a:rPr lang="en-IN" sz="2400" b="1" dirty="0" smtClean="0">
                <a:solidFill>
                  <a:srgbClr val="C00000"/>
                </a:solidFill>
              </a:rPr>
              <a:t>=""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context={}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conn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scott</a:t>
            </a:r>
            <a:r>
              <a:rPr lang="en-IN" sz="2400" b="1" dirty="0" smtClean="0">
                <a:solidFill>
                  <a:srgbClr val="C00000"/>
                </a:solidFill>
              </a:rPr>
              <a:t>/</a:t>
            </a:r>
            <a:r>
              <a:rPr lang="en-IN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400" b="1" dirty="0" smtClean="0">
                <a:solidFill>
                  <a:srgbClr val="C00000"/>
                </a:solidFill>
              </a:rPr>
              <a:t>-PC/</a:t>
            </a:r>
            <a:r>
              <a:rPr lang="en-IN" sz="2400" b="1" dirty="0" err="1" smtClean="0">
                <a:solidFill>
                  <a:srgbClr val="C00000"/>
                </a:solidFill>
              </a:rPr>
              <a:t>orcl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print("Connected successfully to the DB")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cur=</a:t>
            </a:r>
            <a:r>
              <a:rPr lang="en-IN" sz="24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400" b="1" dirty="0" smtClean="0">
                <a:solidFill>
                  <a:srgbClr val="C00000"/>
                </a:solidFill>
              </a:rPr>
              <a:t>("Select </a:t>
            </a:r>
            <a:r>
              <a:rPr lang="en-IN" sz="24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400" b="1" dirty="0" smtClean="0">
                <a:solidFill>
                  <a:srgbClr val="C00000"/>
                </a:solidFill>
              </a:rPr>
              <a:t> from </a:t>
            </a:r>
            <a:r>
              <a:rPr lang="en-IN" sz="24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for </a:t>
            </a:r>
            <a:r>
              <a:rPr lang="en-IN" sz="2400" b="1" dirty="0" err="1" smtClean="0">
                <a:solidFill>
                  <a:srgbClr val="C00000"/>
                </a:solidFill>
              </a:rPr>
              <a:t>name,price</a:t>
            </a:r>
            <a:r>
              <a:rPr lang="en-IN" sz="2400" b="1" dirty="0" smtClean="0">
                <a:solidFill>
                  <a:srgbClr val="C00000"/>
                </a:solidFill>
              </a:rPr>
              <a:t> in cur: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    </a:t>
            </a:r>
            <a:r>
              <a:rPr lang="en-IN" sz="2400" b="1" dirty="0" err="1" smtClean="0">
                <a:solidFill>
                  <a:srgbClr val="0070C0"/>
                </a:solidFill>
              </a:rPr>
              <a:t>bookrecords.append</a:t>
            </a:r>
            <a:r>
              <a:rPr lang="en-IN" sz="2400" b="1" dirty="0" smtClean="0">
                <a:solidFill>
                  <a:srgbClr val="0070C0"/>
                </a:solidFill>
              </a:rPr>
              <a:t>({'</a:t>
            </a:r>
            <a:r>
              <a:rPr lang="en-IN" sz="2400" b="1" dirty="0" err="1" smtClean="0">
                <a:solidFill>
                  <a:srgbClr val="0070C0"/>
                </a:solidFill>
              </a:rPr>
              <a:t>bookname':name,'bookprice':price</a:t>
            </a:r>
            <a:r>
              <a:rPr lang="en-IN" sz="2400" b="1" dirty="0" smtClean="0">
                <a:solidFill>
                  <a:srgbClr val="0070C0"/>
                </a:solidFill>
              </a:rPr>
              <a:t>})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except(</a:t>
            </a:r>
            <a:r>
              <a:rPr lang="en-IN" sz="24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4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   </a:t>
            </a:r>
            <a:r>
              <a:rPr lang="en-IN" sz="2400" b="1" dirty="0" err="1" smtClean="0">
                <a:solidFill>
                  <a:srgbClr val="0070C0"/>
                </a:solidFill>
              </a:rPr>
              <a:t>errormsg</a:t>
            </a:r>
            <a:r>
              <a:rPr lang="en-IN" sz="2400" b="1" dirty="0" smtClean="0">
                <a:solidFill>
                  <a:srgbClr val="0070C0"/>
                </a:solidFill>
              </a:rPr>
              <a:t>="Problem in connecting to DB"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finally: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if cur is not 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if </a:t>
            </a:r>
            <a:r>
              <a:rPr lang="en-IN" sz="2400" b="1" dirty="0" err="1" smtClean="0">
                <a:solidFill>
                  <a:srgbClr val="C00000"/>
                </a:solidFill>
              </a:rPr>
              <a:t>conn</a:t>
            </a:r>
            <a:r>
              <a:rPr lang="en-IN" sz="24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    </a:t>
            </a:r>
            <a:r>
              <a:rPr lang="en-IN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if </a:t>
            </a:r>
            <a:r>
              <a:rPr lang="en-IN" sz="2400" b="1" dirty="0" err="1" smtClean="0">
                <a:solidFill>
                  <a:srgbClr val="C00000"/>
                </a:solidFill>
              </a:rPr>
              <a:t>errormsg</a:t>
            </a:r>
            <a:r>
              <a:rPr lang="en-IN" sz="2400" b="1" dirty="0" smtClean="0">
                <a:solidFill>
                  <a:srgbClr val="C00000"/>
                </a:solidFill>
              </a:rPr>
              <a:t>!="":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    </a:t>
            </a:r>
            <a:r>
              <a:rPr lang="en-IN" sz="2400" b="1" dirty="0" smtClean="0">
                <a:solidFill>
                  <a:srgbClr val="0070C0"/>
                </a:solidFill>
              </a:rPr>
              <a:t>context={'</a:t>
            </a:r>
            <a:r>
              <a:rPr lang="en-IN" sz="2400" b="1" dirty="0" err="1" smtClean="0">
                <a:solidFill>
                  <a:srgbClr val="0070C0"/>
                </a:solidFill>
              </a:rPr>
              <a:t>error':errormsg</a:t>
            </a:r>
            <a:r>
              <a:rPr lang="en-IN" sz="2400" b="1" dirty="0" smtClean="0">
                <a:solidFill>
                  <a:srgbClr val="0070C0"/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    </a:t>
            </a:r>
            <a:r>
              <a:rPr lang="en-IN" sz="2400" b="1" dirty="0" smtClean="0">
                <a:solidFill>
                  <a:srgbClr val="0070C0"/>
                </a:solidFill>
              </a:rPr>
              <a:t>context={'</a:t>
            </a:r>
            <a:r>
              <a:rPr lang="en-IN" sz="2400" b="1" dirty="0" err="1" smtClean="0">
                <a:solidFill>
                  <a:srgbClr val="0070C0"/>
                </a:solidFill>
              </a:rPr>
              <a:t>records':bookrecords</a:t>
            </a:r>
            <a:r>
              <a:rPr lang="en-IN" sz="2400" b="1" dirty="0" smtClean="0">
                <a:solidFill>
                  <a:srgbClr val="0070C0"/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</a:t>
            </a:r>
            <a:r>
              <a:rPr lang="en-IN" sz="2400" b="1" dirty="0" smtClean="0">
                <a:solidFill>
                  <a:srgbClr val="0070C0"/>
                </a:solidFill>
              </a:rPr>
              <a:t>return render(request,'dbapp1/</a:t>
            </a:r>
            <a:r>
              <a:rPr lang="en-IN" sz="2400" b="1" dirty="0" err="1" smtClean="0">
                <a:solidFill>
                  <a:srgbClr val="0070C0"/>
                </a:solidFill>
              </a:rPr>
              <a:t>showbooks.html',context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   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In </a:t>
            </a:r>
            <a:r>
              <a:rPr lang="en-US" sz="2800" b="1" dirty="0" smtClean="0">
                <a:solidFill>
                  <a:srgbClr val="C00000"/>
                </a:solidFill>
              </a:rPr>
              <a:t>showbooks.html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&lt;!DOCTYPE html&gt;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&lt;html&gt;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&lt;head&gt;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&lt;title&gt;Database Demo&lt;/title&gt;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&lt;/head&gt;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&lt;body&gt;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&lt;h1&gt;Book Details &lt;/h1&gt;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{%if error %}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&lt;h2&gt;</a:t>
            </a:r>
            <a:r>
              <a:rPr lang="en-IN" sz="2400" b="1" dirty="0" err="1" smtClean="0">
                <a:solidFill>
                  <a:srgbClr val="C00000"/>
                </a:solidFill>
              </a:rPr>
              <a:t>Sorry!could</a:t>
            </a:r>
            <a:r>
              <a:rPr lang="en-IN" sz="2400" b="1" dirty="0" smtClean="0">
                <a:solidFill>
                  <a:srgbClr val="C00000"/>
                </a:solidFill>
              </a:rPr>
              <a:t> not connect to DB&lt;/h2&gt;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&lt;h2&gt;Error is </a:t>
            </a:r>
            <a:r>
              <a:rPr lang="en-IN" sz="2400" b="1" dirty="0" smtClean="0">
                <a:solidFill>
                  <a:srgbClr val="0070C0"/>
                </a:solidFill>
              </a:rPr>
              <a:t>{{error}}</a:t>
            </a:r>
            <a:r>
              <a:rPr lang="en-IN" sz="2400" b="1" dirty="0" smtClean="0">
                <a:solidFill>
                  <a:srgbClr val="C00000"/>
                </a:solidFill>
              </a:rPr>
              <a:t>&lt;/h2&gt;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{%else%}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&lt;table border='1'&gt;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&lt;</a:t>
            </a:r>
            <a:r>
              <a:rPr lang="en-IN" sz="2400" b="1" dirty="0" err="1" smtClean="0">
                <a:solidFill>
                  <a:srgbClr val="C00000"/>
                </a:solidFill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</a:rPr>
              <a:t>&gt;&lt;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&gt;Book No&lt;/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&gt;&lt;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&gt;Book Name&lt;/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&gt;&lt;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&gt;Book Price&lt;/</a:t>
            </a:r>
            <a:r>
              <a:rPr lang="en-IN" sz="2400" b="1" dirty="0" err="1" smtClean="0">
                <a:solidFill>
                  <a:srgbClr val="C00000"/>
                </a:solidFill>
              </a:rPr>
              <a:t>th</a:t>
            </a:r>
            <a:r>
              <a:rPr lang="en-IN" sz="2400" b="1" dirty="0" smtClean="0">
                <a:solidFill>
                  <a:srgbClr val="C00000"/>
                </a:solidFill>
              </a:rPr>
              <a:t>&gt;&lt;/</a:t>
            </a:r>
            <a:r>
              <a:rPr lang="en-IN" sz="2400" b="1" dirty="0" err="1" smtClean="0">
                <a:solidFill>
                  <a:srgbClr val="C00000"/>
                </a:solidFill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{% for b in records</a:t>
            </a:r>
            <a:r>
              <a:rPr lang="en-IN" sz="2400" b="1" dirty="0" smtClean="0">
                <a:solidFill>
                  <a:srgbClr val="0070C0"/>
                </a:solidFill>
              </a:rPr>
              <a:t>%}</a:t>
            </a:r>
            <a:r>
              <a:rPr lang="en-IN" sz="2400" b="1" dirty="0" smtClean="0">
                <a:solidFill>
                  <a:srgbClr val="C00000"/>
                </a:solidFill>
              </a:rPr>
              <a:t>        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&lt;</a:t>
            </a:r>
            <a:r>
              <a:rPr lang="en-IN" sz="2400" b="1" dirty="0" err="1" smtClean="0">
                <a:solidFill>
                  <a:srgbClr val="C00000"/>
                </a:solidFill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</a:rPr>
              <a:t>&gt;&lt;td&gt;</a:t>
            </a:r>
            <a:r>
              <a:rPr lang="en-IN" sz="2400" b="1" dirty="0" smtClean="0">
                <a:solidFill>
                  <a:srgbClr val="0070C0"/>
                </a:solidFill>
              </a:rPr>
              <a:t>{{</a:t>
            </a:r>
            <a:r>
              <a:rPr lang="en-IN" sz="2400" b="1" dirty="0" err="1" smtClean="0">
                <a:solidFill>
                  <a:srgbClr val="0070C0"/>
                </a:solidFill>
              </a:rPr>
              <a:t>forloop.counter</a:t>
            </a:r>
            <a:r>
              <a:rPr lang="en-IN" sz="2400" b="1" dirty="0" smtClean="0">
                <a:solidFill>
                  <a:srgbClr val="0070C0"/>
                </a:solidFill>
              </a:rPr>
              <a:t>}}</a:t>
            </a:r>
            <a:r>
              <a:rPr lang="en-IN" sz="2400" b="1" dirty="0" smtClean="0">
                <a:solidFill>
                  <a:srgbClr val="C00000"/>
                </a:solidFill>
              </a:rPr>
              <a:t>&lt;/td&gt;&lt;td&gt;</a:t>
            </a:r>
            <a:r>
              <a:rPr lang="en-IN" sz="2400" b="1" dirty="0" smtClean="0">
                <a:solidFill>
                  <a:srgbClr val="0070C0"/>
                </a:solidFill>
              </a:rPr>
              <a:t>{{</a:t>
            </a:r>
            <a:r>
              <a:rPr lang="en-IN" sz="2400" b="1" dirty="0" err="1" smtClean="0">
                <a:solidFill>
                  <a:srgbClr val="0070C0"/>
                </a:solidFill>
              </a:rPr>
              <a:t>b.bookname</a:t>
            </a:r>
            <a:r>
              <a:rPr lang="en-IN" sz="2400" b="1" dirty="0" smtClean="0">
                <a:solidFill>
                  <a:srgbClr val="0070C0"/>
                </a:solidFill>
              </a:rPr>
              <a:t>}}</a:t>
            </a:r>
            <a:r>
              <a:rPr lang="en-IN" sz="2400" b="1" dirty="0" smtClean="0">
                <a:solidFill>
                  <a:srgbClr val="C00000"/>
                </a:solidFill>
              </a:rPr>
              <a:t>&lt;/td&gt;&lt;td&gt;</a:t>
            </a:r>
            <a:r>
              <a:rPr lang="en-IN" sz="2400" b="1" dirty="0" smtClean="0">
                <a:solidFill>
                  <a:srgbClr val="0070C0"/>
                </a:solidFill>
              </a:rPr>
              <a:t>{{</a:t>
            </a:r>
            <a:r>
              <a:rPr lang="en-IN" sz="2400" b="1" dirty="0" err="1" smtClean="0">
                <a:solidFill>
                  <a:srgbClr val="0070C0"/>
                </a:solidFill>
              </a:rPr>
              <a:t>b.bookprice</a:t>
            </a:r>
            <a:r>
              <a:rPr lang="en-IN" sz="2400" b="1" dirty="0" smtClean="0">
                <a:solidFill>
                  <a:srgbClr val="0070C0"/>
                </a:solidFill>
              </a:rPr>
              <a:t>}}</a:t>
            </a:r>
            <a:r>
              <a:rPr lang="en-IN" sz="2400" b="1" dirty="0" smtClean="0">
                <a:solidFill>
                  <a:srgbClr val="C00000"/>
                </a:solidFill>
              </a:rPr>
              <a:t>&lt;/td&gt;&lt;/</a:t>
            </a:r>
            <a:r>
              <a:rPr lang="en-IN" sz="2400" b="1" dirty="0" err="1" smtClean="0">
                <a:solidFill>
                  <a:srgbClr val="C00000"/>
                </a:solidFill>
              </a:rPr>
              <a:t>tr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{%</a:t>
            </a:r>
            <a:r>
              <a:rPr lang="en-IN" sz="2400" b="1" dirty="0" err="1" smtClean="0">
                <a:solidFill>
                  <a:srgbClr val="0070C0"/>
                </a:solidFill>
              </a:rPr>
              <a:t>endfor</a:t>
            </a:r>
            <a:r>
              <a:rPr lang="en-IN" sz="2400" b="1" dirty="0" smtClean="0">
                <a:solidFill>
                  <a:srgbClr val="0070C0"/>
                </a:solidFill>
              </a:rPr>
              <a:t>%}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&lt;/table&gt;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{%</a:t>
            </a:r>
            <a:r>
              <a:rPr lang="en-IN" sz="2400" b="1" dirty="0" err="1" smtClean="0">
                <a:solidFill>
                  <a:srgbClr val="0070C0"/>
                </a:solidFill>
              </a:rPr>
              <a:t>endif</a:t>
            </a:r>
            <a:r>
              <a:rPr lang="en-IN" sz="2400" b="1" dirty="0" smtClean="0">
                <a:solidFill>
                  <a:srgbClr val="0070C0"/>
                </a:solidFill>
              </a:rPr>
              <a:t>%}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&lt;/body&gt;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</a:t>
            </a:r>
            <a:r>
              <a:rPr lang="en-US" sz="2600" b="1" dirty="0" smtClean="0"/>
              <a:t>The Server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dbapp1</a:t>
            </a:r>
            <a:r>
              <a:rPr lang="en-IN" sz="1900" dirty="0" smtClean="0"/>
              <a:t> </a:t>
            </a:r>
            <a:r>
              <a:rPr lang="en-IN" sz="1900" dirty="0" smtClean="0"/>
              <a:t>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dbproject1</a:t>
            </a:r>
            <a:r>
              <a:rPr lang="en-IN" sz="1900" dirty="0" smtClean="0"/>
              <a:t> </a:t>
            </a:r>
            <a:r>
              <a:rPr lang="en-IN" sz="1900" dirty="0" smtClean="0"/>
              <a:t>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</a:t>
            </a:r>
            <a:r>
              <a:rPr lang="en-US" sz="1700" b="1" dirty="0" smtClean="0">
                <a:solidFill>
                  <a:srgbClr val="00B050"/>
                </a:solidFill>
              </a:rPr>
              <a:t>dbproject1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29132"/>
            <a:ext cx="885831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Opening </a:t>
            </a:r>
            <a:r>
              <a:rPr lang="en-US" sz="2600" b="1" dirty="0" smtClean="0"/>
              <a:t>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Open the browser </a:t>
            </a:r>
            <a:r>
              <a:rPr lang="en-IN" sz="2000" dirty="0" smtClean="0"/>
              <a:t>and type the </a:t>
            </a:r>
            <a:r>
              <a:rPr lang="en-IN" sz="2000" dirty="0" err="1" smtClean="0"/>
              <a:t>url</a:t>
            </a:r>
            <a:r>
              <a:rPr lang="en-IN" sz="2000" dirty="0" smtClean="0"/>
              <a:t>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http</a:t>
            </a:r>
            <a:r>
              <a:rPr lang="en-IN" sz="2000" b="1" dirty="0" smtClean="0">
                <a:solidFill>
                  <a:srgbClr val="002060"/>
                </a:solidFill>
              </a:rPr>
              <a:t>://</a:t>
            </a:r>
            <a:r>
              <a:rPr lang="en-IN" sz="2000" b="1" dirty="0" smtClean="0">
                <a:solidFill>
                  <a:srgbClr val="002060"/>
                </a:solidFill>
              </a:rPr>
              <a:t>127.0.0.1:8000/books</a:t>
            </a:r>
            <a:r>
              <a:rPr lang="en-IN" sz="2000" dirty="0" smtClean="0"/>
              <a:t> </a:t>
            </a:r>
            <a:r>
              <a:rPr lang="en-IN" sz="2000" dirty="0" smtClean="0"/>
              <a:t>in the window </a:t>
            </a:r>
            <a:r>
              <a:rPr lang="en-IN" sz="2000" dirty="0" smtClean="0"/>
              <a:t>to </a:t>
            </a:r>
            <a:r>
              <a:rPr lang="en-IN" sz="2000" dirty="0" smtClean="0"/>
              <a:t>open</a:t>
            </a:r>
            <a:endParaRPr lang="en-IN" sz="2000" dirty="0" smtClean="0"/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template page </a:t>
            </a:r>
            <a:r>
              <a:rPr lang="en-IN" sz="2000" dirty="0" smtClean="0"/>
              <a:t>with the </a:t>
            </a:r>
            <a:r>
              <a:rPr lang="en-IN" sz="2000" dirty="0" smtClean="0"/>
              <a:t>records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dirty="0" smtClean="0"/>
              <a:t>table loaded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Models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In today’s era every website is  </a:t>
            </a:r>
            <a:r>
              <a:rPr lang="en-IN" sz="2200" dirty="0" smtClean="0"/>
              <a:t>a </a:t>
            </a:r>
            <a:r>
              <a:rPr lang="en-IN" sz="2200" b="1" i="1" u="sng" dirty="0" smtClean="0">
                <a:solidFill>
                  <a:srgbClr val="0070C0"/>
                </a:solidFill>
              </a:rPr>
              <a:t>database-driven </a:t>
            </a:r>
            <a:r>
              <a:rPr lang="en-IN" sz="2200" b="1" i="1" u="sng" dirty="0" smtClean="0">
                <a:solidFill>
                  <a:srgbClr val="0070C0"/>
                </a:solidFill>
              </a:rPr>
              <a:t>Web site</a:t>
            </a:r>
            <a:r>
              <a:rPr lang="en-IN" sz="2200" u="sng" dirty="0" smtClean="0"/>
              <a:t> </a:t>
            </a:r>
            <a:r>
              <a:rPr lang="en-IN" sz="2200" u="sng" dirty="0" smtClean="0"/>
              <a:t>.</a:t>
            </a:r>
          </a:p>
          <a:p>
            <a:endParaRPr lang="en-IN" sz="2200" dirty="0" smtClean="0"/>
          </a:p>
          <a:p>
            <a:r>
              <a:rPr lang="en-IN" sz="2200" dirty="0" smtClean="0"/>
              <a:t>A </a:t>
            </a:r>
            <a:r>
              <a:rPr lang="en-IN" sz="2200" b="1" u="sng" dirty="0" smtClean="0">
                <a:solidFill>
                  <a:srgbClr val="0070C0"/>
                </a:solidFill>
              </a:rPr>
              <a:t>Database Driven Website </a:t>
            </a:r>
            <a:r>
              <a:rPr lang="en-IN" sz="2200" dirty="0" smtClean="0"/>
              <a:t>connects </a:t>
            </a:r>
            <a:r>
              <a:rPr lang="en-IN" sz="2200" dirty="0" smtClean="0"/>
              <a:t>to a database server, </a:t>
            </a:r>
            <a:r>
              <a:rPr lang="en-IN" sz="2200" dirty="0" smtClean="0"/>
              <a:t>retrieve </a:t>
            </a:r>
            <a:r>
              <a:rPr lang="en-IN" sz="2200" dirty="0" smtClean="0"/>
              <a:t>some data out of it, and displays that data on a Web page. </a:t>
            </a:r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They also </a:t>
            </a:r>
            <a:r>
              <a:rPr lang="en-IN" sz="2200" dirty="0" smtClean="0"/>
              <a:t>provide ways for site visitors to populate the database on their own.</a:t>
            </a:r>
          </a:p>
          <a:p>
            <a:endParaRPr lang="en-IN" sz="2200" dirty="0" smtClean="0"/>
          </a:p>
          <a:p>
            <a:r>
              <a:rPr lang="en-IN" sz="2200" dirty="0" smtClean="0"/>
              <a:t>A great example is </a:t>
            </a:r>
            <a:r>
              <a:rPr lang="en-IN" sz="2200" b="1" dirty="0" err="1" smtClean="0">
                <a:solidFill>
                  <a:srgbClr val="C00000"/>
                </a:solidFill>
              </a:rPr>
              <a:t>amazon.in</a:t>
            </a:r>
            <a:r>
              <a:rPr lang="en-IN" sz="2200" dirty="0" smtClean="0"/>
              <a:t>, where  each </a:t>
            </a:r>
            <a:r>
              <a:rPr lang="en-IN" sz="2200" b="1" dirty="0" smtClean="0">
                <a:solidFill>
                  <a:srgbClr val="7030A0"/>
                </a:solidFill>
              </a:rPr>
              <a:t>product page </a:t>
            </a:r>
            <a:r>
              <a:rPr lang="en-IN" sz="2200" dirty="0" smtClean="0"/>
              <a:t>is essentially a </a:t>
            </a:r>
            <a:r>
              <a:rPr lang="en-IN" sz="2200" b="1" dirty="0" smtClean="0">
                <a:solidFill>
                  <a:srgbClr val="0070C0"/>
                </a:solidFill>
              </a:rPr>
              <a:t>query</a:t>
            </a:r>
            <a:r>
              <a:rPr lang="en-IN" sz="2200" dirty="0" smtClean="0"/>
              <a:t> into </a:t>
            </a:r>
            <a:r>
              <a:rPr lang="en-IN" sz="2200" b="1" dirty="0" smtClean="0">
                <a:solidFill>
                  <a:srgbClr val="C00000"/>
                </a:solidFill>
              </a:rPr>
              <a:t>Amazon’s product database </a:t>
            </a:r>
            <a:r>
              <a:rPr lang="en-IN" sz="2200" dirty="0" smtClean="0"/>
              <a:t>formatted as </a:t>
            </a:r>
            <a:r>
              <a:rPr lang="en-IN" sz="2200" b="1" dirty="0" smtClean="0">
                <a:solidFill>
                  <a:srgbClr val="00B050"/>
                </a:solidFill>
              </a:rPr>
              <a:t>HTML</a:t>
            </a:r>
            <a:r>
              <a:rPr lang="en-IN" sz="2200" dirty="0" smtClean="0"/>
              <a:t>, and when </a:t>
            </a:r>
            <a:r>
              <a:rPr lang="en-IN" sz="2200" dirty="0" smtClean="0"/>
              <a:t>a </a:t>
            </a:r>
            <a:r>
              <a:rPr lang="en-IN" sz="2200" b="1" dirty="0" smtClean="0">
                <a:solidFill>
                  <a:srgbClr val="7030A0"/>
                </a:solidFill>
              </a:rPr>
              <a:t>user</a:t>
            </a:r>
            <a:r>
              <a:rPr lang="en-IN" sz="2200" dirty="0" smtClean="0"/>
              <a:t> posts </a:t>
            </a:r>
            <a:r>
              <a:rPr lang="en-IN" sz="2200" dirty="0" smtClean="0"/>
              <a:t>a customer review, it gets inserted into the </a:t>
            </a:r>
            <a:r>
              <a:rPr lang="en-IN" sz="2200" b="1" dirty="0" smtClean="0">
                <a:solidFill>
                  <a:srgbClr val="C00000"/>
                </a:solidFill>
              </a:rPr>
              <a:t>database of reviews</a:t>
            </a:r>
            <a:r>
              <a:rPr lang="en-IN" sz="2200" dirty="0" smtClean="0"/>
              <a:t>.</a:t>
            </a: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is well suited for making </a:t>
            </a:r>
            <a:r>
              <a:rPr lang="en-IN" sz="2400" b="1" dirty="0" smtClean="0">
                <a:solidFill>
                  <a:srgbClr val="0070C0"/>
                </a:solidFill>
              </a:rPr>
              <a:t>Database-Driven </a:t>
            </a:r>
            <a:r>
              <a:rPr lang="en-IN" sz="2400" b="1" dirty="0" smtClean="0">
                <a:solidFill>
                  <a:srgbClr val="0070C0"/>
                </a:solidFill>
              </a:rPr>
              <a:t>Web sites</a:t>
            </a:r>
            <a:r>
              <a:rPr lang="en-IN" sz="2400" dirty="0" smtClean="0"/>
              <a:t>, because it comes with </a:t>
            </a:r>
            <a:r>
              <a:rPr lang="en-IN" sz="2400" b="1" dirty="0" smtClean="0">
                <a:solidFill>
                  <a:srgbClr val="7030A0"/>
                </a:solidFill>
              </a:rPr>
              <a:t>easy</a:t>
            </a:r>
            <a:r>
              <a:rPr lang="en-IN" sz="2400" dirty="0" smtClean="0"/>
              <a:t> yet </a:t>
            </a:r>
            <a:r>
              <a:rPr lang="en-IN" sz="2400" b="1" dirty="0" smtClean="0">
                <a:solidFill>
                  <a:srgbClr val="7030A0"/>
                </a:solidFill>
              </a:rPr>
              <a:t>powerful</a:t>
            </a:r>
            <a:r>
              <a:rPr lang="en-IN" sz="2400" dirty="0" smtClean="0"/>
              <a:t> tools for performing </a:t>
            </a:r>
            <a:r>
              <a:rPr lang="en-IN" sz="2400" b="1" dirty="0" smtClean="0">
                <a:solidFill>
                  <a:srgbClr val="7030A0"/>
                </a:solidFill>
              </a:rPr>
              <a:t>database queries </a:t>
            </a:r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part of our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series we will explore this </a:t>
            </a:r>
            <a:r>
              <a:rPr lang="en-IN" sz="2400" dirty="0" err="1" smtClean="0"/>
              <a:t>fnctionality</a:t>
            </a:r>
            <a:r>
              <a:rPr lang="en-IN" sz="2400" dirty="0" smtClean="0"/>
              <a:t>: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database layer</a:t>
            </a:r>
            <a:r>
              <a:rPr lang="en-IN" sz="2400" dirty="0" smtClean="0"/>
              <a:t>.</a:t>
            </a: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Not-So-Good</a:t>
            </a:r>
            <a:r>
              <a:rPr lang="en-US" sz="2800" b="1" dirty="0" smtClean="0"/>
              <a:t> Way </a:t>
            </a:r>
            <a:br>
              <a:rPr lang="en-US" sz="2800" b="1" dirty="0" smtClean="0"/>
            </a:br>
            <a:r>
              <a:rPr lang="en-US" sz="2800" b="1" dirty="0" smtClean="0"/>
              <a:t>To Access Database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, there is a </a:t>
            </a:r>
            <a:r>
              <a:rPr lang="en-US" sz="2400" b="1" dirty="0" smtClean="0">
                <a:solidFill>
                  <a:srgbClr val="0070C0"/>
                </a:solidFill>
              </a:rPr>
              <a:t>dumb way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dirty="0" smtClean="0"/>
              <a:t>retrieve data from a </a:t>
            </a:r>
            <a:r>
              <a:rPr lang="en-IN" sz="2400" b="1" dirty="0" smtClean="0">
                <a:solidFill>
                  <a:srgbClr val="7030A0"/>
                </a:solidFill>
              </a:rPr>
              <a:t>database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7030A0"/>
                </a:solidFill>
              </a:rPr>
              <a:t>view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It’s </a:t>
            </a:r>
            <a:r>
              <a:rPr lang="en-IN" sz="2400" dirty="0" smtClean="0"/>
              <a:t>simple: just use any </a:t>
            </a:r>
            <a:r>
              <a:rPr lang="en-IN" sz="2400" b="1" dirty="0" smtClean="0">
                <a:solidFill>
                  <a:srgbClr val="7030A0"/>
                </a:solidFill>
              </a:rPr>
              <a:t>existing Python library </a:t>
            </a:r>
            <a:r>
              <a:rPr lang="en-IN" sz="2400" dirty="0" smtClean="0"/>
              <a:t>to execute an </a:t>
            </a:r>
            <a:r>
              <a:rPr lang="en-IN" sz="2400" b="1" dirty="0" smtClean="0">
                <a:solidFill>
                  <a:srgbClr val="C00000"/>
                </a:solidFill>
              </a:rPr>
              <a:t>SQL query </a:t>
            </a:r>
            <a:r>
              <a:rPr lang="en-IN" sz="2400" dirty="0" smtClean="0"/>
              <a:t>and do </a:t>
            </a:r>
            <a:r>
              <a:rPr lang="en-IN" sz="2400" b="1" dirty="0" smtClean="0">
                <a:solidFill>
                  <a:srgbClr val="7030A0"/>
                </a:solidFill>
              </a:rPr>
              <a:t>something</a:t>
            </a:r>
            <a:r>
              <a:rPr lang="en-IN" sz="2400" dirty="0" smtClean="0"/>
              <a:t> with the results.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However it will be a cumbersome approach as all the necessary steps along with writing the SQL query will have to be performed by us.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Not-So-Good</a:t>
            </a:r>
            <a:r>
              <a:rPr lang="en-US" sz="2800" b="1" dirty="0" smtClean="0"/>
              <a:t> Way </a:t>
            </a:r>
            <a:br>
              <a:rPr lang="en-US" sz="2800" b="1" dirty="0" smtClean="0"/>
            </a:br>
            <a:r>
              <a:rPr lang="en-US" sz="2800" b="1" dirty="0" smtClean="0"/>
              <a:t>To Access Database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all this let us design an app which pulls names and prices of all the books from the database and displays them on the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we have a table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dirty="0" smtClean="0"/>
              <a:t> in our oracle database having 4 columns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Needed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interact with databases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using the conventional way we need to follow below mentioned steps: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Activating </a:t>
            </a:r>
            <a:r>
              <a:rPr lang="en-US" sz="1700" b="1" dirty="0" err="1" smtClean="0">
                <a:solidFill>
                  <a:srgbClr val="C00000"/>
                </a:solidFill>
              </a:rPr>
              <a:t>Django</a:t>
            </a:r>
            <a:r>
              <a:rPr lang="en-US" sz="1700" b="1" dirty="0" smtClean="0">
                <a:solidFill>
                  <a:srgbClr val="C00000"/>
                </a:solidFill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7030A0"/>
                </a:solidFill>
              </a:rPr>
              <a:t>Download the package </a:t>
            </a:r>
            <a:r>
              <a:rPr lang="en-US" sz="1700" b="1" dirty="0" err="1" smtClean="0">
                <a:solidFill>
                  <a:srgbClr val="7030A0"/>
                </a:solidFill>
              </a:rPr>
              <a:t>cx_Oracle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Creating </a:t>
            </a:r>
            <a:r>
              <a:rPr lang="en-US" sz="1700" b="1" dirty="0" smtClean="0">
                <a:solidFill>
                  <a:srgbClr val="C00000"/>
                </a:solidFill>
              </a:rPr>
              <a:t>a </a:t>
            </a:r>
            <a:r>
              <a:rPr lang="en-US" sz="1700" b="1" dirty="0" err="1" smtClean="0">
                <a:solidFill>
                  <a:srgbClr val="C00000"/>
                </a:solidFill>
              </a:rPr>
              <a:t>Django</a:t>
            </a:r>
            <a:r>
              <a:rPr lang="en-US" sz="1700" b="1" dirty="0" smtClean="0">
                <a:solidFill>
                  <a:srgbClr val="C00000"/>
                </a:solidFill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</a:t>
            </a:r>
            <a:r>
              <a:rPr lang="en-IN" sz="1700" b="1" dirty="0" err="1" smtClean="0">
                <a:solidFill>
                  <a:srgbClr val="C00000"/>
                </a:solidFill>
              </a:rPr>
              <a:t>reate</a:t>
            </a:r>
            <a:r>
              <a:rPr lang="en-IN" sz="1700" b="1" dirty="0" smtClean="0">
                <a:solidFill>
                  <a:srgbClr val="C00000"/>
                </a:solidFill>
              </a:rPr>
              <a:t> the templates directory structure.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Configuring </a:t>
            </a:r>
            <a:r>
              <a:rPr lang="en-US" sz="1700" b="1" dirty="0" smtClean="0">
                <a:solidFill>
                  <a:srgbClr val="C00000"/>
                </a:solidFill>
              </a:rPr>
              <a:t>settings.py for templates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Create </a:t>
            </a:r>
            <a:r>
              <a:rPr lang="en-US" sz="1700" b="1" dirty="0" smtClean="0">
                <a:solidFill>
                  <a:srgbClr val="C00000"/>
                </a:solidFill>
              </a:rPr>
              <a:t>the HTML file inside the template directory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700" b="1" dirty="0" smtClean="0">
                <a:solidFill>
                  <a:srgbClr val="7030A0"/>
                </a:solidFill>
              </a:rPr>
              <a:t>Creating </a:t>
            </a:r>
            <a:r>
              <a:rPr lang="en-US" sz="1700" b="1" dirty="0" smtClean="0">
                <a:solidFill>
                  <a:srgbClr val="7030A0"/>
                </a:solidFill>
              </a:rPr>
              <a:t>the view to fetch records from the database and render the template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Configuring the </a:t>
            </a:r>
            <a:r>
              <a:rPr lang="en-US" sz="1700" b="1" dirty="0" smtClean="0">
                <a:solidFill>
                  <a:srgbClr val="C00000"/>
                </a:solidFill>
              </a:rPr>
              <a:t>View in </a:t>
            </a:r>
            <a:r>
              <a:rPr lang="en-US" sz="1700" b="1" dirty="0" err="1" smtClean="0">
                <a:solidFill>
                  <a:srgbClr val="C00000"/>
                </a:solidFill>
              </a:rPr>
              <a:t>Url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700" b="1" dirty="0" smtClean="0">
                <a:solidFill>
                  <a:srgbClr val="C00000"/>
                </a:solidFill>
              </a:rPr>
              <a:t>Opening the page in browser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Needed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can observe , all the steps are just like previous template apps with only </a:t>
            </a:r>
            <a:r>
              <a:rPr lang="en-US" sz="2400" b="1" dirty="0" smtClean="0">
                <a:solidFill>
                  <a:srgbClr val="0070C0"/>
                </a:solidFill>
              </a:rPr>
              <a:t>2 extra steps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Downloading the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1900" dirty="0" smtClean="0"/>
              <a:t> package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Creating the </a:t>
            </a:r>
            <a:r>
              <a:rPr lang="en-US" sz="1900" b="1" dirty="0" smtClean="0">
                <a:solidFill>
                  <a:srgbClr val="C00000"/>
                </a:solidFill>
              </a:rPr>
              <a:t>view</a:t>
            </a:r>
            <a:r>
              <a:rPr lang="en-US" sz="1900" dirty="0" smtClean="0"/>
              <a:t> to </a:t>
            </a:r>
            <a:r>
              <a:rPr lang="en-US" sz="1900" b="1" dirty="0" smtClean="0">
                <a:solidFill>
                  <a:srgbClr val="7030A0"/>
                </a:solidFill>
              </a:rPr>
              <a:t>fetch records </a:t>
            </a:r>
            <a:r>
              <a:rPr lang="en-US" sz="1900" dirty="0" smtClean="0"/>
              <a:t>from the </a:t>
            </a:r>
            <a:r>
              <a:rPr lang="en-US" sz="1900" b="1" dirty="0" smtClean="0">
                <a:solidFill>
                  <a:srgbClr val="C00000"/>
                </a:solidFill>
              </a:rPr>
              <a:t>database</a:t>
            </a:r>
            <a:r>
              <a:rPr lang="en-US" sz="1900" dirty="0" smtClean="0"/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render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template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r>
              <a:rPr lang="en-US" sz="2400" dirty="0" smtClean="0"/>
              <a:t>The first step is easy , as we just have to run the command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002060"/>
                </a:solidFill>
              </a:rPr>
              <a:t>pip install </a:t>
            </a:r>
            <a:r>
              <a:rPr lang="en-US" sz="1900" b="1" dirty="0" err="1" smtClean="0">
                <a:solidFill>
                  <a:srgbClr val="002060"/>
                </a:solidFill>
              </a:rPr>
              <a:t>cx_Oracle</a:t>
            </a:r>
            <a:r>
              <a:rPr lang="en-US" sz="19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/>
              <a:t>in our </a:t>
            </a:r>
            <a:r>
              <a:rPr lang="en-US" sz="2400" b="1" dirty="0" smtClean="0">
                <a:solidFill>
                  <a:srgbClr val="C00000"/>
                </a:solidFill>
              </a:rPr>
              <a:t>virtual environment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200" dirty="0" smtClean="0"/>
              <a:t>Create a folder called </a:t>
            </a:r>
            <a:r>
              <a:rPr lang="en-US" sz="2200" b="1" dirty="0" err="1" smtClean="0">
                <a:solidFill>
                  <a:srgbClr val="C00000"/>
                </a:solidFill>
              </a:rPr>
              <a:t>myninethvsdjangoproject</a:t>
            </a:r>
            <a:r>
              <a:rPr lang="en-US" sz="2200" dirty="0" smtClean="0"/>
              <a:t> </a:t>
            </a:r>
            <a:r>
              <a:rPr lang="en-US" sz="2200" dirty="0" smtClean="0"/>
              <a:t>in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djangoexamples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Load </a:t>
            </a:r>
            <a:r>
              <a:rPr lang="en-US" sz="2200" dirty="0" smtClean="0"/>
              <a:t>it in the </a:t>
            </a:r>
            <a:r>
              <a:rPr lang="en-US" sz="2200" b="1" dirty="0" smtClean="0">
                <a:solidFill>
                  <a:srgbClr val="7030A0"/>
                </a:solidFill>
              </a:rPr>
              <a:t>VS CODE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Create </a:t>
            </a:r>
            <a:r>
              <a:rPr lang="en-US" sz="2200" dirty="0" smtClean="0"/>
              <a:t>a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b="1" dirty="0" smtClean="0">
                <a:solidFill>
                  <a:srgbClr val="C00000"/>
                </a:solidFill>
              </a:rPr>
              <a:t> project </a:t>
            </a:r>
            <a:r>
              <a:rPr lang="en-US" sz="2200" dirty="0" smtClean="0"/>
              <a:t>called </a:t>
            </a:r>
            <a:r>
              <a:rPr lang="en-US" sz="2200" b="1" dirty="0" smtClean="0">
                <a:solidFill>
                  <a:srgbClr val="C00000"/>
                </a:solidFill>
              </a:rPr>
              <a:t>dbproject1</a:t>
            </a:r>
            <a:r>
              <a:rPr lang="en-US" sz="2200" dirty="0" smtClean="0"/>
              <a:t> and create the app by the name of </a:t>
            </a:r>
            <a:r>
              <a:rPr lang="en-US" sz="2200" b="1" dirty="0" smtClean="0">
                <a:solidFill>
                  <a:srgbClr val="C00000"/>
                </a:solidFill>
              </a:rPr>
              <a:t>dbapp1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Perform </a:t>
            </a:r>
            <a:r>
              <a:rPr lang="en-US" sz="2200" b="1" dirty="0" smtClean="0">
                <a:solidFill>
                  <a:srgbClr val="0070C0"/>
                </a:solidFill>
              </a:rPr>
              <a:t>all the basic steps </a:t>
            </a:r>
            <a:r>
              <a:rPr lang="en-US" sz="2200" dirty="0" smtClean="0"/>
              <a:t>needed to configure the </a:t>
            </a:r>
            <a:r>
              <a:rPr lang="en-US" sz="2200" b="1" dirty="0" smtClean="0">
                <a:solidFill>
                  <a:srgbClr val="C00000"/>
                </a:solidFill>
              </a:rPr>
              <a:t>dbapp1 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Set the </a:t>
            </a:r>
            <a:r>
              <a:rPr lang="en-US" sz="2200" dirty="0" err="1" smtClean="0"/>
              <a:t>url</a:t>
            </a:r>
            <a:r>
              <a:rPr lang="en-US" sz="2200" dirty="0" smtClean="0"/>
              <a:t> for the view as </a:t>
            </a:r>
            <a:r>
              <a:rPr lang="en-US" sz="2200" b="1" dirty="0" smtClean="0">
                <a:solidFill>
                  <a:srgbClr val="0070C0"/>
                </a:solidFill>
              </a:rPr>
              <a:t>“books/” </a:t>
            </a:r>
            <a:r>
              <a:rPr lang="en-US" sz="2200" dirty="0" smtClean="0"/>
              <a:t>in the </a:t>
            </a:r>
            <a:r>
              <a:rPr lang="en-US" sz="2200" b="1" dirty="0" smtClean="0">
                <a:solidFill>
                  <a:srgbClr val="C00000"/>
                </a:solidFill>
              </a:rPr>
              <a:t>urls.py</a:t>
            </a:r>
            <a:r>
              <a:rPr lang="en-US" sz="2200" dirty="0" smtClean="0"/>
              <a:t> of dbapp1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Also create a </a:t>
            </a:r>
            <a:r>
              <a:rPr lang="en-US" sz="2200" b="1" dirty="0" smtClean="0">
                <a:solidFill>
                  <a:srgbClr val="C00000"/>
                </a:solidFill>
              </a:rPr>
              <a:t>templates</a:t>
            </a:r>
            <a:r>
              <a:rPr lang="en-US" sz="2200" dirty="0" smtClean="0"/>
              <a:t> folder containing </a:t>
            </a:r>
            <a:r>
              <a:rPr lang="en-US" sz="2200" b="1" dirty="0" smtClean="0">
                <a:solidFill>
                  <a:srgbClr val="C00000"/>
                </a:solidFill>
              </a:rPr>
              <a:t>dbapp1/showbooks.html</a:t>
            </a:r>
            <a:r>
              <a:rPr lang="en-US" sz="2200" dirty="0" smtClean="0"/>
              <a:t> file </a:t>
            </a:r>
            <a:endParaRPr lang="en-US" sz="22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5911</TotalTime>
  <Words>761</Words>
  <Application>Microsoft Office PowerPoint</Application>
  <PresentationFormat>On-screen Show (4:3)</PresentationFormat>
  <Paragraphs>171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Introduction</vt:lpstr>
      <vt:lpstr>Introduction</vt:lpstr>
      <vt:lpstr>The Not-So-Good Way  To Access Database</vt:lpstr>
      <vt:lpstr>The Not-So-Good Way  To Access Database</vt:lpstr>
      <vt:lpstr>Steps Needed</vt:lpstr>
      <vt:lpstr>Steps Needed</vt:lpstr>
      <vt:lpstr>Initial Steps</vt:lpstr>
      <vt:lpstr>Creating The View</vt:lpstr>
      <vt:lpstr>Creating The View</vt:lpstr>
      <vt:lpstr>The Code</vt:lpstr>
      <vt:lpstr>Code In showbooks.html</vt:lpstr>
      <vt:lpstr>Running The Server</vt:lpstr>
      <vt:lpstr>Opening The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534</cp:revision>
  <dcterms:created xsi:type="dcterms:W3CDTF">2015-12-21T13:46:48Z</dcterms:created>
  <dcterms:modified xsi:type="dcterms:W3CDTF">2019-04-16T08:41:17Z</dcterms:modified>
</cp:coreProperties>
</file>