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257" r:id="rId3"/>
    <p:sldId id="702" r:id="rId4"/>
    <p:sldId id="703" r:id="rId5"/>
    <p:sldId id="704" r:id="rId6"/>
    <p:sldId id="602" r:id="rId7"/>
    <p:sldId id="706" r:id="rId8"/>
    <p:sldId id="707" r:id="rId9"/>
    <p:sldId id="705" r:id="rId10"/>
    <p:sldId id="708" r:id="rId11"/>
    <p:sldId id="709" r:id="rId12"/>
    <p:sldId id="711" r:id="rId13"/>
    <p:sldId id="713" r:id="rId14"/>
    <p:sldId id="714" r:id="rId15"/>
    <p:sldId id="715" r:id="rId16"/>
    <p:sldId id="716" r:id="rId17"/>
    <p:sldId id="712" r:id="rId18"/>
    <p:sldId id="695" r:id="rId19"/>
    <p:sldId id="717" r:id="rId20"/>
    <p:sldId id="723" r:id="rId21"/>
    <p:sldId id="694" r:id="rId22"/>
    <p:sldId id="724" r:id="rId23"/>
    <p:sldId id="725" r:id="rId24"/>
    <p:sldId id="726" r:id="rId25"/>
    <p:sldId id="727" r:id="rId26"/>
    <p:sldId id="730" r:id="rId27"/>
    <p:sldId id="696" r:id="rId28"/>
    <p:sldId id="718" r:id="rId29"/>
    <p:sldId id="719" r:id="rId30"/>
    <p:sldId id="720" r:id="rId31"/>
    <p:sldId id="721" r:id="rId32"/>
    <p:sldId id="722" r:id="rId33"/>
    <p:sldId id="635" r:id="rId34"/>
    <p:sldId id="697" r:id="rId35"/>
    <p:sldId id="731" r:id="rId36"/>
    <p:sldId id="733" r:id="rId37"/>
    <p:sldId id="734" r:id="rId38"/>
    <p:sldId id="735" r:id="rId39"/>
    <p:sldId id="738" r:id="rId40"/>
    <p:sldId id="737" r:id="rId41"/>
    <p:sldId id="740" r:id="rId42"/>
    <p:sldId id="741" r:id="rId43"/>
    <p:sldId id="742" r:id="rId44"/>
    <p:sldId id="739" r:id="rId45"/>
    <p:sldId id="736" r:id="rId46"/>
    <p:sldId id="732" r:id="rId47"/>
    <p:sldId id="743" r:id="rId48"/>
    <p:sldId id="698" r:id="rId49"/>
    <p:sldId id="744" r:id="rId50"/>
    <p:sldId id="745" r:id="rId51"/>
    <p:sldId id="746" r:id="rId52"/>
    <p:sldId id="747" r:id="rId53"/>
    <p:sldId id="748" r:id="rId54"/>
    <p:sldId id="749" r:id="rId55"/>
    <p:sldId id="750" r:id="rId56"/>
    <p:sldId id="751" r:id="rId57"/>
    <p:sldId id="752" r:id="rId58"/>
    <p:sldId id="665" r:id="rId59"/>
    <p:sldId id="753" r:id="rId60"/>
    <p:sldId id="754" r:id="rId61"/>
    <p:sldId id="755" r:id="rId62"/>
    <p:sldId id="757" r:id="rId63"/>
    <p:sldId id="758" r:id="rId64"/>
    <p:sldId id="759" r:id="rId65"/>
    <p:sldId id="760" r:id="rId66"/>
    <p:sldId id="761" r:id="rId67"/>
    <p:sldId id="762" r:id="rId68"/>
    <p:sldId id="763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02-05-2019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02-05-2019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02-05-2019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02-05-2019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02-05-2019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2h0cx97tjks2p.cloudfront.net/blogs/wp-content/uploads/sites/2/2019/03/SQL-Django-ORM-Commands-example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2h0cx97tjks2p.cloudfront.net/blogs/wp-content/uploads/sites/2/2019/03/SQL-Django-ORM-Commands-example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2h0cx97tjks2p.cloudfront.net/blogs/wp-content/uploads/sites/2/2019/03/SQL-Django-ORM-Commands-example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FULL STACK WEB DEVELOPMENT WITH DJANGO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Introduction To ORM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Now , you can’t invest your time in understanding the new database and also trying to figure out how to integrate your server with the database.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This problem is handled by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ORM</a:t>
            </a:r>
            <a:r>
              <a:rPr lang="en-IN" sz="2400" dirty="0" smtClean="0"/>
              <a:t>, which is a great tool and provides you with the ability to write </a:t>
            </a:r>
            <a:r>
              <a:rPr lang="en-IN" sz="2400" b="1" dirty="0" smtClean="0">
                <a:solidFill>
                  <a:srgbClr val="0070C0"/>
                </a:solidFill>
              </a:rPr>
              <a:t>python data-structures</a:t>
            </a:r>
            <a:r>
              <a:rPr lang="en-IN" sz="2400" dirty="0" smtClean="0">
                <a:solidFill>
                  <a:srgbClr val="0070C0"/>
                </a:solidFill>
              </a:rPr>
              <a:t> </a:t>
            </a:r>
            <a:r>
              <a:rPr lang="en-IN" sz="2400" dirty="0" smtClean="0"/>
              <a:t>instead of a </a:t>
            </a:r>
            <a:r>
              <a:rPr lang="en-IN" sz="2400" b="1" dirty="0" smtClean="0">
                <a:solidFill>
                  <a:srgbClr val="0070C0"/>
                </a:solidFill>
              </a:rPr>
              <a:t>database language</a:t>
            </a:r>
            <a:r>
              <a:rPr lang="en-IN" sz="2400" dirty="0" smtClean="0"/>
              <a:t>. </a:t>
            </a:r>
          </a:p>
          <a:p>
            <a:pPr fontAlgn="base"/>
            <a:endParaRPr lang="en-IN" sz="2400" dirty="0" smtClean="0"/>
          </a:p>
          <a:p>
            <a:pPr>
              <a:buNone/>
            </a:pPr>
            <a:r>
              <a:rPr lang="en-IN" sz="2400" dirty="0" smtClean="0">
                <a:hlinkClick r:id="rId2"/>
              </a:rPr>
              <a:t/>
            </a:r>
            <a:br>
              <a:rPr lang="en-IN" sz="2400" dirty="0" smtClean="0">
                <a:hlinkClick r:id="rId2"/>
              </a:rPr>
            </a:b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Understanding ORM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7030A0"/>
                </a:solidFill>
              </a:rPr>
              <a:t>ORM</a:t>
            </a:r>
            <a:r>
              <a:rPr lang="en-IN" sz="2400" dirty="0" smtClean="0"/>
              <a:t> is a powerful programming technique that makes working with </a:t>
            </a:r>
            <a:r>
              <a:rPr lang="en-IN" sz="2400" b="1" dirty="0" smtClean="0">
                <a:solidFill>
                  <a:srgbClr val="C00000"/>
                </a:solidFill>
              </a:rPr>
              <a:t>data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relational databases </a:t>
            </a:r>
            <a:r>
              <a:rPr lang="en-IN" sz="2400" dirty="0" smtClean="0"/>
              <a:t>much easier.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7030A0"/>
                </a:solidFill>
              </a:rPr>
              <a:t>ORM</a:t>
            </a:r>
            <a:r>
              <a:rPr lang="en-IN" sz="2400" dirty="0" smtClean="0"/>
              <a:t> tool provides a </a:t>
            </a:r>
            <a:r>
              <a:rPr lang="en-IN" sz="2400" b="1" dirty="0" smtClean="0">
                <a:solidFill>
                  <a:srgbClr val="7030A0"/>
                </a:solidFill>
              </a:rPr>
              <a:t>simple mapping </a:t>
            </a:r>
            <a:r>
              <a:rPr lang="en-IN" sz="2400" dirty="0" smtClean="0"/>
              <a:t>between an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r>
              <a:rPr lang="en-IN" sz="2400" dirty="0" smtClean="0"/>
              <a:t> (the ‘O’ in ORM) and the </a:t>
            </a:r>
            <a:r>
              <a:rPr lang="en-IN" sz="2400" b="1" dirty="0" smtClean="0">
                <a:solidFill>
                  <a:srgbClr val="C00000"/>
                </a:solidFill>
              </a:rPr>
              <a:t>underlying database</a:t>
            </a:r>
            <a:r>
              <a:rPr lang="en-IN" sz="2400" dirty="0" smtClean="0"/>
              <a:t>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This means that the programmer doesn’t need to know the database structure, nor does it require complex </a:t>
            </a:r>
            <a:r>
              <a:rPr lang="en-IN" sz="2400" b="1" dirty="0" smtClean="0">
                <a:solidFill>
                  <a:srgbClr val="C00000"/>
                </a:solidFill>
              </a:rPr>
              <a:t>SQL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70C0"/>
                </a:solidFill>
              </a:rPr>
              <a:t>manipulate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retrieve</a:t>
            </a:r>
            <a:r>
              <a:rPr lang="en-IN" sz="2400" dirty="0" smtClean="0"/>
              <a:t> data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Understanding ORM</a:t>
            </a:r>
            <a:endParaRPr lang="en-IN" sz="2800" b="1" dirty="0"/>
          </a:p>
        </p:txBody>
      </p:sp>
      <p:pic>
        <p:nvPicPr>
          <p:cNvPr id="7" name="Content Placeholder 6" descr="Django_ORM_60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057776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Understanding ORM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C00000"/>
                </a:solidFill>
              </a:rPr>
              <a:t>model</a:t>
            </a:r>
            <a:r>
              <a:rPr lang="en-IN" sz="2400" dirty="0" smtClean="0"/>
              <a:t> is the object that is </a:t>
            </a:r>
            <a:r>
              <a:rPr lang="en-IN" sz="2400" b="1" dirty="0" smtClean="0">
                <a:solidFill>
                  <a:srgbClr val="0070C0"/>
                </a:solidFill>
              </a:rPr>
              <a:t>mapped</a:t>
            </a:r>
            <a:r>
              <a:rPr lang="en-IN" sz="2400" dirty="0" smtClean="0"/>
              <a:t> to the </a:t>
            </a:r>
            <a:r>
              <a:rPr lang="en-IN" sz="2400" b="1" dirty="0" smtClean="0">
                <a:solidFill>
                  <a:srgbClr val="C00000"/>
                </a:solidFill>
              </a:rPr>
              <a:t>database</a:t>
            </a:r>
            <a:r>
              <a:rPr lang="en-IN" sz="2400" dirty="0" smtClean="0"/>
              <a:t>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When we create a </a:t>
            </a:r>
            <a:r>
              <a:rPr lang="en-IN" sz="2400" b="1" dirty="0" smtClean="0">
                <a:solidFill>
                  <a:srgbClr val="C00000"/>
                </a:solidFill>
              </a:rPr>
              <a:t>model</a:t>
            </a:r>
            <a:r>
              <a:rPr lang="en-IN" sz="2400" dirty="0" smtClean="0"/>
              <a:t>, then automatically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executes </a:t>
            </a:r>
            <a:r>
              <a:rPr lang="en-IN" sz="2400" b="1" dirty="0" smtClean="0">
                <a:solidFill>
                  <a:srgbClr val="C00000"/>
                </a:solidFill>
              </a:rPr>
              <a:t>SQL</a:t>
            </a:r>
            <a:r>
              <a:rPr lang="en-IN" sz="2400" dirty="0" smtClean="0"/>
              <a:t> to create a </a:t>
            </a:r>
            <a:r>
              <a:rPr lang="en-IN" sz="2400" b="1" dirty="0" smtClean="0">
                <a:solidFill>
                  <a:srgbClr val="7030A0"/>
                </a:solidFill>
              </a:rPr>
              <a:t>corresponding table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C00000"/>
                </a:solidFill>
              </a:rPr>
              <a:t>database</a:t>
            </a:r>
            <a:r>
              <a:rPr lang="en-IN" sz="2400" dirty="0" smtClean="0"/>
              <a:t> , without us having to write a </a:t>
            </a:r>
            <a:r>
              <a:rPr lang="en-IN" sz="2400" b="1" dirty="0" smtClean="0">
                <a:solidFill>
                  <a:srgbClr val="0070C0"/>
                </a:solidFill>
              </a:rPr>
              <a:t>single line of SQL</a:t>
            </a:r>
            <a:r>
              <a:rPr lang="en-IN" sz="2400" dirty="0" smtClean="0"/>
              <a:t>. </a:t>
            </a:r>
          </a:p>
          <a:p>
            <a:pPr fontAlgn="base"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Understanding ORM</a:t>
            </a:r>
            <a:endParaRPr lang="en-IN" sz="2800" b="1" dirty="0"/>
          </a:p>
        </p:txBody>
      </p:sp>
      <p:pic>
        <p:nvPicPr>
          <p:cNvPr id="7" name="Content Placeholder 6" descr="model_table1_60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34" y="1428736"/>
            <a:ext cx="8901184" cy="521497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Understanding ORM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the next figure a second </a:t>
            </a:r>
            <a:r>
              <a:rPr lang="en-IN" sz="2400" b="1" dirty="0" smtClean="0">
                <a:solidFill>
                  <a:srgbClr val="C00000"/>
                </a:solidFill>
              </a:rPr>
              <a:t>model</a:t>
            </a:r>
            <a:r>
              <a:rPr lang="en-IN" sz="2400" dirty="0" smtClean="0"/>
              <a:t> is created to </a:t>
            </a:r>
            <a:r>
              <a:rPr lang="en-IN" sz="2400" b="1" dirty="0" smtClean="0">
                <a:solidFill>
                  <a:srgbClr val="7030A0"/>
                </a:solidFill>
              </a:rPr>
              <a:t>keep track of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courses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user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7030A0"/>
                </a:solidFill>
              </a:rPr>
              <a:t>enrolled</a:t>
            </a:r>
            <a:r>
              <a:rPr lang="en-IN" sz="2400" dirty="0" smtClean="0"/>
              <a:t> in. 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Repeating all the user’s information in the table </a:t>
            </a:r>
            <a:r>
              <a:rPr lang="en-IN" sz="2400" b="1" dirty="0" err="1" smtClean="0">
                <a:solidFill>
                  <a:srgbClr val="C00000"/>
                </a:solidFill>
              </a:rPr>
              <a:t>yourapp_Course</a:t>
            </a:r>
            <a:r>
              <a:rPr lang="en-IN" sz="2400" dirty="0" smtClean="0"/>
              <a:t>  would be </a:t>
            </a:r>
            <a:r>
              <a:rPr lang="en-IN" sz="2400" b="1" dirty="0" smtClean="0">
                <a:solidFill>
                  <a:srgbClr val="7030A0"/>
                </a:solidFill>
              </a:rPr>
              <a:t>against good design principles</a:t>
            </a:r>
            <a:r>
              <a:rPr lang="en-IN" sz="2400" dirty="0" smtClean="0"/>
              <a:t>, so we instead create a </a:t>
            </a:r>
            <a:r>
              <a:rPr lang="en-IN" sz="2400" b="1" dirty="0" smtClean="0">
                <a:solidFill>
                  <a:srgbClr val="C00000"/>
                </a:solidFill>
              </a:rPr>
              <a:t>relationship</a:t>
            </a:r>
            <a:r>
              <a:rPr lang="en-IN" sz="2400" dirty="0" smtClean="0"/>
              <a:t> (the </a:t>
            </a:r>
            <a:r>
              <a:rPr lang="en-IN" sz="2400" b="1" dirty="0" smtClean="0">
                <a:solidFill>
                  <a:srgbClr val="C00000"/>
                </a:solidFill>
              </a:rPr>
              <a:t>‘R’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7030A0"/>
                </a:solidFill>
              </a:rPr>
              <a:t>ORM</a:t>
            </a:r>
            <a:r>
              <a:rPr lang="en-IN" sz="2400" dirty="0" smtClean="0"/>
              <a:t>) between the </a:t>
            </a:r>
            <a:r>
              <a:rPr lang="en-IN" sz="2400" b="1" dirty="0" err="1" smtClean="0">
                <a:solidFill>
                  <a:srgbClr val="C00000"/>
                </a:solidFill>
              </a:rPr>
              <a:t>yourapp_Course</a:t>
            </a:r>
            <a:r>
              <a:rPr lang="en-IN" sz="2400" dirty="0" smtClean="0"/>
              <a:t> table and the </a:t>
            </a:r>
            <a:r>
              <a:rPr lang="en-IN" sz="2400" b="1" dirty="0" err="1" smtClean="0">
                <a:solidFill>
                  <a:srgbClr val="C00000"/>
                </a:solidFill>
              </a:rPr>
              <a:t>yourapp_UserProfile</a:t>
            </a:r>
            <a:r>
              <a:rPr lang="en-IN" sz="2400" dirty="0" smtClean="0"/>
              <a:t> table.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Understanding ORM</a:t>
            </a:r>
            <a:endParaRPr lang="en-IN" sz="2800" b="1" dirty="0"/>
          </a:p>
        </p:txBody>
      </p:sp>
      <p:pic>
        <p:nvPicPr>
          <p:cNvPr id="7" name="Content Placeholder 6" descr="model_table2_60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8596" y="1428736"/>
            <a:ext cx="8215370" cy="4899833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Understanding ORM</a:t>
            </a:r>
            <a:endParaRPr lang="en-IN" sz="2800" b="1" dirty="0"/>
          </a:p>
        </p:txBody>
      </p:sp>
      <p:pic>
        <p:nvPicPr>
          <p:cNvPr id="7" name="Content Placeholder 6" descr="Django_ORM_60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4929222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Supported Databases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officially supports </a:t>
            </a:r>
            <a:r>
              <a:rPr lang="en-IN" sz="2400" b="1" dirty="0" smtClean="0">
                <a:solidFill>
                  <a:srgbClr val="7030A0"/>
                </a:solidFill>
              </a:rPr>
              <a:t>four</a:t>
            </a:r>
            <a:r>
              <a:rPr lang="en-IN" sz="2400" dirty="0" smtClean="0"/>
              <a:t> databases:</a:t>
            </a:r>
          </a:p>
          <a:p>
            <a:pPr fontAlgn="base"/>
            <a:endParaRPr lang="en-IN" sz="2400" dirty="0" smtClean="0"/>
          </a:p>
          <a:p>
            <a:pPr lvl="1" fontAlgn="base"/>
            <a:r>
              <a:rPr lang="en-IN" sz="1900" b="1" dirty="0" err="1" smtClean="0">
                <a:solidFill>
                  <a:srgbClr val="002060"/>
                </a:solidFill>
              </a:rPr>
              <a:t>PostgreSQL</a:t>
            </a:r>
            <a:endParaRPr lang="en-IN" sz="1900" b="1" dirty="0" smtClean="0">
              <a:solidFill>
                <a:srgbClr val="002060"/>
              </a:solidFill>
            </a:endParaRPr>
          </a:p>
          <a:p>
            <a:pPr lvl="1" fontAlgn="base"/>
            <a:r>
              <a:rPr lang="en-IN" sz="1900" b="1" dirty="0" err="1" smtClean="0">
                <a:solidFill>
                  <a:srgbClr val="002060"/>
                </a:solidFill>
              </a:rPr>
              <a:t>MySQL</a:t>
            </a:r>
            <a:endParaRPr lang="en-IN" sz="1900" b="1" dirty="0" smtClean="0">
              <a:solidFill>
                <a:srgbClr val="002060"/>
              </a:solidFill>
            </a:endParaRPr>
          </a:p>
          <a:p>
            <a:pPr lvl="1" fontAlgn="base"/>
            <a:r>
              <a:rPr lang="en-IN" sz="1900" b="1" dirty="0" err="1" smtClean="0">
                <a:solidFill>
                  <a:srgbClr val="002060"/>
                </a:solidFill>
              </a:rPr>
              <a:t>SQLite</a:t>
            </a:r>
            <a:endParaRPr lang="en-IN" sz="1900" b="1" dirty="0" smtClean="0">
              <a:solidFill>
                <a:srgbClr val="002060"/>
              </a:solidFill>
            </a:endParaRPr>
          </a:p>
          <a:p>
            <a:pPr lvl="1" fontAlgn="base"/>
            <a:r>
              <a:rPr lang="en-IN" sz="1900" b="1" dirty="0" smtClean="0">
                <a:solidFill>
                  <a:srgbClr val="002060"/>
                </a:solidFill>
              </a:rPr>
              <a:t>Oracle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There are also several </a:t>
            </a:r>
            <a:r>
              <a:rPr lang="en-IN" sz="2400" b="1" dirty="0" smtClean="0">
                <a:solidFill>
                  <a:srgbClr val="0070C0"/>
                </a:solidFill>
              </a:rPr>
              <a:t>third-party applications </a:t>
            </a:r>
            <a:r>
              <a:rPr lang="en-IN" sz="2400" dirty="0" smtClean="0"/>
              <a:t>available if we need to connect to </a:t>
            </a:r>
            <a:r>
              <a:rPr lang="en-IN" sz="2400" b="1" dirty="0" smtClean="0">
                <a:solidFill>
                  <a:srgbClr val="0070C0"/>
                </a:solidFill>
              </a:rPr>
              <a:t>an unofficially supported database</a:t>
            </a:r>
            <a:r>
              <a:rPr lang="en-IN" sz="24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Supported Databases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Initially we will be using </a:t>
            </a:r>
            <a:r>
              <a:rPr lang="en-US" sz="2400" b="1" dirty="0" err="1" smtClean="0">
                <a:solidFill>
                  <a:srgbClr val="C00000"/>
                </a:solidFill>
              </a:rPr>
              <a:t>SQLite</a:t>
            </a:r>
            <a:r>
              <a:rPr lang="en-US" sz="2400" dirty="0" smtClean="0"/>
              <a:t> and then </a:t>
            </a:r>
            <a:r>
              <a:rPr lang="en-US" sz="2400" b="1" dirty="0" smtClean="0">
                <a:solidFill>
                  <a:srgbClr val="C00000"/>
                </a:solidFill>
              </a:rPr>
              <a:t>Oracle</a:t>
            </a:r>
            <a:r>
              <a:rPr lang="en-US" sz="2400" dirty="0" smtClean="0"/>
              <a:t> , because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installs and configures </a:t>
            </a:r>
            <a:r>
              <a:rPr lang="en-IN" sz="2400" b="1" dirty="0" err="1" smtClean="0">
                <a:solidFill>
                  <a:srgbClr val="C00000"/>
                </a:solidFill>
              </a:rPr>
              <a:t>SQLite</a:t>
            </a:r>
            <a:r>
              <a:rPr lang="en-IN" sz="2400" dirty="0" smtClean="0"/>
              <a:t> automatically, with no input from our side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Developing Our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Django</a:t>
            </a:r>
            <a:r>
              <a:rPr lang="en-US" sz="2400" dirty="0" smtClean="0">
                <a:solidFill>
                  <a:schemeClr val="tx1"/>
                </a:solidFill>
              </a:rPr>
              <a:t> Models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How To Use Models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use models in our program we will have to do the following: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</a:rPr>
              <a:t>Activating </a:t>
            </a:r>
            <a:r>
              <a:rPr lang="en-US" sz="1600" b="1" dirty="0" err="1" smtClean="0">
                <a:solidFill>
                  <a:srgbClr val="C00000"/>
                </a:solidFill>
              </a:rPr>
              <a:t>Django</a:t>
            </a:r>
            <a:r>
              <a:rPr lang="en-US" sz="1600" b="1" dirty="0" smtClean="0">
                <a:solidFill>
                  <a:srgbClr val="C00000"/>
                </a:solidFill>
              </a:rPr>
              <a:t> Environment in VS Code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</a:rPr>
              <a:t>Creating a </a:t>
            </a:r>
            <a:r>
              <a:rPr lang="en-US" sz="1600" b="1" dirty="0" err="1" smtClean="0">
                <a:solidFill>
                  <a:srgbClr val="C00000"/>
                </a:solidFill>
              </a:rPr>
              <a:t>Django</a:t>
            </a:r>
            <a:r>
              <a:rPr lang="en-US" sz="1600" b="1" dirty="0" smtClean="0">
                <a:solidFill>
                  <a:srgbClr val="C00000"/>
                </a:solidFill>
              </a:rPr>
              <a:t> Project in VS Code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</a:rPr>
              <a:t>Creating the app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</a:rPr>
              <a:t>Activating the app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</a:rPr>
              <a:t>C</a:t>
            </a:r>
            <a:r>
              <a:rPr lang="en-IN" sz="1600" b="1" dirty="0" err="1" smtClean="0">
                <a:solidFill>
                  <a:srgbClr val="C00000"/>
                </a:solidFill>
              </a:rPr>
              <a:t>reate</a:t>
            </a:r>
            <a:r>
              <a:rPr lang="en-IN" sz="1600" b="1" dirty="0" smtClean="0">
                <a:solidFill>
                  <a:srgbClr val="C00000"/>
                </a:solidFill>
              </a:rPr>
              <a:t> the templates directory structure.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</a:rPr>
              <a:t>Configuring settings.py for templates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0070C0"/>
                </a:solidFill>
              </a:rPr>
              <a:t>Defining the model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0070C0"/>
                </a:solidFill>
              </a:rPr>
              <a:t>Syncing it with the database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0070C0"/>
                </a:solidFill>
              </a:rPr>
              <a:t>Accessing the model in the view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</a:rPr>
              <a:t>Rendering the model from view to template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</a:rPr>
              <a:t>Create the HTML file inside the template directory for accessing model data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</a:rPr>
              <a:t>Configuring the View in </a:t>
            </a:r>
            <a:r>
              <a:rPr lang="en-US" sz="1600" b="1" dirty="0" err="1" smtClean="0">
                <a:solidFill>
                  <a:srgbClr val="C00000"/>
                </a:solidFill>
              </a:rPr>
              <a:t>Url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</a:rPr>
              <a:t>Running the server</a:t>
            </a:r>
          </a:p>
          <a:p>
            <a:pPr marL="457200" indent="-457200">
              <a:buAutoNum type="arabicPeriod"/>
            </a:pPr>
            <a:r>
              <a:rPr lang="en-US" sz="1600" b="1" dirty="0" smtClean="0">
                <a:solidFill>
                  <a:srgbClr val="C00000"/>
                </a:solidFill>
              </a:rPr>
              <a:t>Opening the page in browser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Steps Needed For </a:t>
            </a:r>
            <a:br>
              <a:rPr lang="en-US" sz="2800" b="1" dirty="0" smtClean="0"/>
            </a:br>
            <a:r>
              <a:rPr lang="en-US" sz="2800" b="1" dirty="0" smtClean="0"/>
              <a:t>Using Models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we can observe , all the steps are same except 3 new steps which are :</a:t>
            </a:r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Defining the Model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Syncing it with the database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Accessing the Model</a:t>
            </a:r>
            <a:endParaRPr lang="en-IN" sz="1900" b="1" dirty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Create a folder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mytenthvsdjangoproject</a:t>
            </a:r>
            <a:r>
              <a:rPr lang="en-US" sz="2400" dirty="0" smtClean="0"/>
              <a:t> in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djangoexamples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Load it in the </a:t>
            </a:r>
            <a:r>
              <a:rPr lang="en-US" sz="2400" b="1" dirty="0" smtClean="0">
                <a:solidFill>
                  <a:srgbClr val="7030A0"/>
                </a:solidFill>
              </a:rPr>
              <a:t>VS CODE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Create a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b="1" dirty="0" smtClean="0">
                <a:solidFill>
                  <a:srgbClr val="C00000"/>
                </a:solidFill>
              </a:rPr>
              <a:t> project </a:t>
            </a:r>
            <a:r>
              <a:rPr lang="en-US" sz="2400" dirty="0" smtClean="0"/>
              <a:t>called </a:t>
            </a:r>
            <a:r>
              <a:rPr lang="en-US" sz="2400" b="1" dirty="0" smtClean="0">
                <a:solidFill>
                  <a:srgbClr val="C00000"/>
                </a:solidFill>
              </a:rPr>
              <a:t>modeldemoproj1</a:t>
            </a:r>
            <a:r>
              <a:rPr lang="en-US" sz="2400" dirty="0" smtClean="0"/>
              <a:t> by using the command:</a:t>
            </a:r>
          </a:p>
          <a:p>
            <a:pPr lvl="1" fontAlgn="base"/>
            <a:r>
              <a:rPr lang="en-US" sz="1900" dirty="0" smtClean="0"/>
              <a:t>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</a:t>
            </a:r>
            <a:r>
              <a:rPr lang="en-US" sz="1900" b="1" dirty="0" smtClean="0">
                <a:solidFill>
                  <a:srgbClr val="C00000"/>
                </a:solidFill>
              </a:rPr>
              <a:t>-admin </a:t>
            </a:r>
            <a:r>
              <a:rPr lang="en-US" sz="1900" b="1" dirty="0" err="1" smtClean="0">
                <a:solidFill>
                  <a:srgbClr val="C00000"/>
                </a:solidFill>
              </a:rPr>
              <a:t>startproject</a:t>
            </a:r>
            <a:r>
              <a:rPr lang="en-US" sz="1900" b="1" dirty="0" smtClean="0">
                <a:solidFill>
                  <a:srgbClr val="C00000"/>
                </a:solidFill>
              </a:rPr>
              <a:t> modeldemoproj1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This will create the </a:t>
            </a:r>
            <a:r>
              <a:rPr lang="en-US" sz="2400" b="1" dirty="0" smtClean="0">
                <a:solidFill>
                  <a:srgbClr val="7030A0"/>
                </a:solidFill>
              </a:rPr>
              <a:t>outer project folder </a:t>
            </a:r>
            <a:r>
              <a:rPr lang="en-US" sz="2400" dirty="0" smtClean="0"/>
              <a:t>called </a:t>
            </a:r>
            <a:r>
              <a:rPr lang="en-US" sz="2400" b="1" dirty="0" smtClean="0">
                <a:solidFill>
                  <a:srgbClr val="C00000"/>
                </a:solidFill>
              </a:rPr>
              <a:t>modeldemoproj1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7030A0"/>
                </a:solidFill>
              </a:rPr>
              <a:t>inner app folder </a:t>
            </a:r>
            <a:r>
              <a:rPr lang="en-US" sz="2400" dirty="0" smtClean="0"/>
              <a:t>also by the same name</a:t>
            </a:r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Now go to the </a:t>
            </a:r>
            <a:r>
              <a:rPr lang="en-US" sz="2400" b="1" dirty="0" smtClean="0">
                <a:solidFill>
                  <a:srgbClr val="7030A0"/>
                </a:solidFill>
              </a:rPr>
              <a:t>outer project folder </a:t>
            </a:r>
            <a:r>
              <a:rPr lang="en-US" sz="2400" b="1" dirty="0" smtClean="0">
                <a:solidFill>
                  <a:srgbClr val="C00000"/>
                </a:solidFill>
              </a:rPr>
              <a:t>modeldemoproj1 </a:t>
            </a:r>
            <a:r>
              <a:rPr lang="en-US" sz="2400" dirty="0" smtClean="0"/>
              <a:t>and create an app called </a:t>
            </a:r>
            <a:r>
              <a:rPr lang="en-US" sz="2400" b="1" dirty="0" smtClean="0">
                <a:solidFill>
                  <a:srgbClr val="C00000"/>
                </a:solidFill>
              </a:rPr>
              <a:t>modeldemoapp1</a:t>
            </a:r>
            <a:r>
              <a:rPr lang="en-US" sz="2400" dirty="0" smtClean="0"/>
              <a:t> by using the command:</a:t>
            </a:r>
          </a:p>
          <a:p>
            <a:pPr lvl="1" fontAlgn="base"/>
            <a:r>
              <a:rPr lang="en-US" sz="1900" b="1" dirty="0" err="1" smtClean="0">
                <a:solidFill>
                  <a:srgbClr val="C00000"/>
                </a:solidFill>
              </a:rPr>
              <a:t>django</a:t>
            </a:r>
            <a:r>
              <a:rPr lang="en-US" sz="1900" b="1" dirty="0" smtClean="0">
                <a:solidFill>
                  <a:srgbClr val="C00000"/>
                </a:solidFill>
              </a:rPr>
              <a:t>-admin </a:t>
            </a:r>
            <a:r>
              <a:rPr lang="en-US" sz="1900" b="1" dirty="0" err="1" smtClean="0">
                <a:solidFill>
                  <a:srgbClr val="C00000"/>
                </a:solidFill>
              </a:rPr>
              <a:t>startapp</a:t>
            </a:r>
            <a:r>
              <a:rPr lang="en-US" sz="1900" b="1" dirty="0" smtClean="0">
                <a:solidFill>
                  <a:srgbClr val="C00000"/>
                </a:solidFill>
              </a:rPr>
              <a:t> modeldemoapp1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Now create a </a:t>
            </a:r>
            <a:r>
              <a:rPr lang="en-US" sz="2400" b="1" dirty="0" smtClean="0">
                <a:solidFill>
                  <a:srgbClr val="0070C0"/>
                </a:solidFill>
              </a:rPr>
              <a:t>folder</a:t>
            </a:r>
            <a:r>
              <a:rPr lang="en-US" sz="2400" dirty="0" smtClean="0"/>
              <a:t> called </a:t>
            </a:r>
            <a:r>
              <a:rPr lang="en-US" sz="2400" b="1" dirty="0" smtClean="0">
                <a:solidFill>
                  <a:srgbClr val="C00000"/>
                </a:solidFill>
              </a:rPr>
              <a:t>templates</a:t>
            </a:r>
            <a:r>
              <a:rPr lang="en-US" sz="2400" dirty="0" smtClean="0"/>
              <a:t> in the </a:t>
            </a:r>
            <a:r>
              <a:rPr lang="en-US" sz="2400" b="1" dirty="0" smtClean="0">
                <a:solidFill>
                  <a:srgbClr val="7030A0"/>
                </a:solidFill>
              </a:rPr>
              <a:t>outer project folder </a:t>
            </a:r>
            <a:r>
              <a:rPr lang="en-US" sz="2400" dirty="0" smtClean="0"/>
              <a:t>called </a:t>
            </a:r>
            <a:r>
              <a:rPr lang="en-US" sz="2400" b="1" dirty="0" smtClean="0">
                <a:solidFill>
                  <a:srgbClr val="C00000"/>
                </a:solidFill>
              </a:rPr>
              <a:t>templates</a:t>
            </a:r>
            <a:r>
              <a:rPr lang="en-US" sz="2400" dirty="0" smtClean="0"/>
              <a:t> and inside </a:t>
            </a:r>
            <a:r>
              <a:rPr lang="en-US" sz="2400" b="1" dirty="0" smtClean="0">
                <a:solidFill>
                  <a:srgbClr val="C00000"/>
                </a:solidFill>
              </a:rPr>
              <a:t>templates</a:t>
            </a:r>
            <a:r>
              <a:rPr lang="en-US" sz="2400" dirty="0" smtClean="0"/>
              <a:t> create a </a:t>
            </a:r>
            <a:r>
              <a:rPr lang="en-US" sz="2400" b="1" dirty="0" smtClean="0">
                <a:solidFill>
                  <a:srgbClr val="0070C0"/>
                </a:solidFill>
              </a:rPr>
              <a:t>folder </a:t>
            </a:r>
            <a:r>
              <a:rPr lang="en-US" sz="2400" dirty="0" smtClean="0"/>
              <a:t>called </a:t>
            </a:r>
            <a:r>
              <a:rPr lang="en-US" sz="2400" b="1" dirty="0" smtClean="0">
                <a:solidFill>
                  <a:srgbClr val="C00000"/>
                </a:solidFill>
              </a:rPr>
              <a:t>modeldemoapp1</a:t>
            </a:r>
            <a:r>
              <a:rPr lang="en-US" sz="2400" dirty="0" smtClean="0"/>
              <a:t> and within it create a file called </a:t>
            </a:r>
            <a:r>
              <a:rPr lang="en-US" sz="2400" b="1" dirty="0" smtClean="0">
                <a:solidFill>
                  <a:srgbClr val="C00000"/>
                </a:solidFill>
              </a:rPr>
              <a:t>showbooks.html</a:t>
            </a:r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r>
              <a:rPr lang="en-US" sz="2400" dirty="0" smtClean="0"/>
              <a:t>Finally update </a:t>
            </a:r>
            <a:r>
              <a:rPr lang="en-US" sz="2400" b="1" dirty="0" smtClean="0">
                <a:solidFill>
                  <a:srgbClr val="C00000"/>
                </a:solidFill>
              </a:rPr>
              <a:t>settings.py</a:t>
            </a:r>
            <a:r>
              <a:rPr lang="en-US" sz="2400" dirty="0" smtClean="0"/>
              <a:t>  so that it contains the name of our app and the template directory path</a:t>
            </a: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800" b="1" u="sng" dirty="0" smtClean="0">
                <a:solidFill>
                  <a:srgbClr val="C00000"/>
                </a:solidFill>
              </a:rPr>
              <a:t>Code: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INSTALLED_APPS = [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django.contrib.admin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django.contrib.auth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django.contrib.contenttypes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django.contrib.sessions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django.contrib.messages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django.contrib.staticfiles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'modeldemoapp1',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]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800" b="1" u="sng" dirty="0" smtClean="0">
                <a:solidFill>
                  <a:srgbClr val="C00000"/>
                </a:solidFill>
              </a:rPr>
              <a:t>Code: </a:t>
            </a:r>
          </a:p>
          <a:p>
            <a:pPr>
              <a:buNone/>
            </a:pPr>
            <a:endParaRPr lang="en-IN" sz="22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</a:rPr>
              <a:t>TEMPLATES = [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</a:rPr>
              <a:t>'BACKEND': '</a:t>
            </a:r>
            <a:r>
              <a:rPr lang="en-IN" sz="2200" b="1" dirty="0" err="1" smtClean="0">
                <a:solidFill>
                  <a:srgbClr val="002060"/>
                </a:solidFill>
              </a:rPr>
              <a:t>django.template.backends.django.DjangoTemplates</a:t>
            </a:r>
            <a:r>
              <a:rPr lang="en-IN" sz="22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B050"/>
                </a:solidFill>
              </a:rPr>
              <a:t>'DIRS': [</a:t>
            </a:r>
            <a:r>
              <a:rPr lang="en-IN" sz="2200" b="1" dirty="0" err="1" smtClean="0">
                <a:solidFill>
                  <a:srgbClr val="00B050"/>
                </a:solidFill>
              </a:rPr>
              <a:t>os.path.join</a:t>
            </a:r>
            <a:r>
              <a:rPr lang="en-IN" sz="2200" b="1" dirty="0" smtClean="0">
                <a:solidFill>
                  <a:srgbClr val="00B050"/>
                </a:solidFill>
              </a:rPr>
              <a:t>(</a:t>
            </a:r>
            <a:r>
              <a:rPr lang="en-IN" sz="2200" b="1" dirty="0" err="1" smtClean="0">
                <a:solidFill>
                  <a:srgbClr val="00B050"/>
                </a:solidFill>
              </a:rPr>
              <a:t>BASE_DIR,'templates</a:t>
            </a:r>
            <a:r>
              <a:rPr lang="en-IN" sz="2200" b="1" dirty="0" smtClean="0">
                <a:solidFill>
                  <a:srgbClr val="00B050"/>
                </a:solidFill>
              </a:rPr>
              <a:t>')]</a:t>
            </a:r>
            <a:r>
              <a:rPr lang="en-IN" sz="2200" b="1" dirty="0" smtClean="0">
                <a:solidFill>
                  <a:srgbClr val="002060"/>
                </a:solidFill>
              </a:rPr>
              <a:t>,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…..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}</a:t>
            </a:r>
            <a:endParaRPr lang="en-IN" sz="22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Steps For Using Model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After doing the </a:t>
            </a:r>
            <a:r>
              <a:rPr lang="en-US" sz="2400" b="1" dirty="0" smtClean="0">
                <a:solidFill>
                  <a:srgbClr val="7030A0"/>
                </a:solidFill>
              </a:rPr>
              <a:t>initial required steps </a:t>
            </a:r>
            <a:r>
              <a:rPr lang="en-US" sz="2400" dirty="0" smtClean="0"/>
              <a:t>( 1 to 6) we now need to perform steps for </a:t>
            </a:r>
            <a:r>
              <a:rPr lang="en-US" sz="2400" b="1" dirty="0" smtClean="0">
                <a:solidFill>
                  <a:srgbClr val="7030A0"/>
                </a:solidFill>
              </a:rPr>
              <a:t>using models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For this we just have to perform </a:t>
            </a:r>
            <a:r>
              <a:rPr lang="en-US" sz="2400" b="1" dirty="0" smtClean="0">
                <a:solidFill>
                  <a:srgbClr val="7030A0"/>
                </a:solidFill>
              </a:rPr>
              <a:t>3 extra steps </a:t>
            </a:r>
            <a:r>
              <a:rPr lang="en-US" sz="2400" dirty="0" smtClean="0"/>
              <a:t>which are:</a:t>
            </a: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Defining the Model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Syncing it with the database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Accessing the Model</a:t>
            </a:r>
            <a:endParaRPr lang="en-IN" sz="1900" b="1" dirty="0" smtClean="0">
              <a:solidFill>
                <a:srgbClr val="00206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7-Defining The Model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create/define a </a:t>
            </a:r>
            <a:r>
              <a:rPr lang="en-US" sz="2400" b="1" dirty="0" smtClean="0">
                <a:solidFill>
                  <a:srgbClr val="C00000"/>
                </a:solidFill>
              </a:rPr>
              <a:t>Model</a:t>
            </a:r>
            <a:r>
              <a:rPr lang="en-US" sz="2400" dirty="0" smtClean="0"/>
              <a:t> , we simply have to create a class with the following key features: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It should be created in the file </a:t>
            </a:r>
            <a:r>
              <a:rPr lang="en-US" sz="1900" b="1" dirty="0" smtClean="0">
                <a:solidFill>
                  <a:srgbClr val="0070C0"/>
                </a:solidFill>
              </a:rPr>
              <a:t>models.py</a:t>
            </a:r>
            <a:r>
              <a:rPr lang="en-US" sz="1900" dirty="0" smtClean="0"/>
              <a:t> of our app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It should inherit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Django’s</a:t>
            </a:r>
            <a:r>
              <a:rPr lang="en-US" sz="1900" dirty="0" smtClean="0"/>
              <a:t> built in class </a:t>
            </a:r>
            <a:r>
              <a:rPr lang="en-US" sz="1900" b="1" dirty="0" err="1" smtClean="0">
                <a:solidFill>
                  <a:srgbClr val="C00000"/>
                </a:solidFill>
              </a:rPr>
              <a:t>models.Model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7030A0"/>
                </a:solidFill>
              </a:rPr>
              <a:t>name</a:t>
            </a:r>
            <a:r>
              <a:rPr lang="en-US" sz="1900" dirty="0" smtClean="0"/>
              <a:t> of the </a:t>
            </a:r>
            <a:r>
              <a:rPr lang="en-US" sz="1900" b="1" dirty="0" smtClean="0">
                <a:solidFill>
                  <a:srgbClr val="C00000"/>
                </a:solidFill>
              </a:rPr>
              <a:t>class</a:t>
            </a:r>
            <a:r>
              <a:rPr lang="en-US" sz="1900" dirty="0" smtClean="0"/>
              <a:t> will become the </a:t>
            </a:r>
            <a:r>
              <a:rPr lang="en-US" sz="1900" b="1" dirty="0" smtClean="0">
                <a:solidFill>
                  <a:srgbClr val="7030A0"/>
                </a:solidFill>
              </a:rPr>
              <a:t>name</a:t>
            </a:r>
            <a:r>
              <a:rPr lang="en-US" sz="1900" dirty="0" smtClean="0"/>
              <a:t> of the </a:t>
            </a:r>
            <a:r>
              <a:rPr lang="en-US" sz="1900" b="1" dirty="0" smtClean="0">
                <a:solidFill>
                  <a:srgbClr val="C00000"/>
                </a:solidFill>
              </a:rPr>
              <a:t>table</a:t>
            </a:r>
            <a:r>
              <a:rPr lang="en-US" sz="19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sz="1900" dirty="0" smtClean="0"/>
              <a:t>It should contain same number of  </a:t>
            </a:r>
            <a:r>
              <a:rPr lang="en-US" sz="1900" b="1" dirty="0" smtClean="0">
                <a:solidFill>
                  <a:srgbClr val="7030A0"/>
                </a:solidFill>
              </a:rPr>
              <a:t>fields</a:t>
            </a:r>
            <a:r>
              <a:rPr lang="en-US" sz="1900" dirty="0" smtClean="0"/>
              <a:t> defined at the </a:t>
            </a:r>
            <a:r>
              <a:rPr lang="en-US" sz="1900" b="1" dirty="0" smtClean="0">
                <a:solidFill>
                  <a:srgbClr val="C00000"/>
                </a:solidFill>
              </a:rPr>
              <a:t>class level </a:t>
            </a:r>
            <a:r>
              <a:rPr lang="en-US" sz="1900" dirty="0" smtClean="0"/>
              <a:t>as we want </a:t>
            </a:r>
            <a:r>
              <a:rPr lang="en-US" sz="1900" b="1" dirty="0" smtClean="0">
                <a:solidFill>
                  <a:srgbClr val="7030A0"/>
                </a:solidFill>
              </a:rPr>
              <a:t>columns</a:t>
            </a:r>
            <a:r>
              <a:rPr lang="en-US" sz="1900" dirty="0" smtClean="0"/>
              <a:t> in the </a:t>
            </a:r>
            <a:r>
              <a:rPr lang="en-US" sz="1900" b="1" dirty="0" smtClean="0">
                <a:solidFill>
                  <a:srgbClr val="C00000"/>
                </a:solidFill>
              </a:rPr>
              <a:t>table</a:t>
            </a:r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7-Defining The Model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the first example , we will be creating a </a:t>
            </a:r>
            <a:r>
              <a:rPr lang="en-US" sz="2400" b="1" dirty="0" smtClean="0">
                <a:solidFill>
                  <a:srgbClr val="C00000"/>
                </a:solidFill>
              </a:rPr>
              <a:t>Book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Model </a:t>
            </a:r>
            <a:r>
              <a:rPr lang="en-US" sz="2400" dirty="0" smtClean="0"/>
              <a:t>to represent </a:t>
            </a:r>
            <a:r>
              <a:rPr lang="en-US" sz="2400" b="1" dirty="0" smtClean="0">
                <a:solidFill>
                  <a:srgbClr val="C00000"/>
                </a:solidFill>
              </a:rPr>
              <a:t>Book</a:t>
            </a:r>
            <a:r>
              <a:rPr lang="en-US" sz="2400" dirty="0" smtClean="0"/>
              <a:t> table in the </a:t>
            </a:r>
            <a:r>
              <a:rPr lang="en-US" sz="2400" b="1" dirty="0" smtClean="0">
                <a:solidFill>
                  <a:srgbClr val="7030A0"/>
                </a:solidFill>
              </a:rPr>
              <a:t>database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Following is the structure we want for our </a:t>
            </a:r>
            <a:r>
              <a:rPr lang="en-US" sz="2400" b="1" dirty="0" smtClean="0">
                <a:solidFill>
                  <a:srgbClr val="C00000"/>
                </a:solidFill>
              </a:rPr>
              <a:t>Book</a:t>
            </a:r>
            <a:r>
              <a:rPr lang="en-US" sz="2400" dirty="0" smtClean="0"/>
              <a:t> table 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7" y="3643314"/>
          <a:ext cx="8215368" cy="2500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456"/>
                <a:gridCol w="2738456"/>
                <a:gridCol w="2738456"/>
              </a:tblGrid>
              <a:tr h="39084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Column</a:t>
                      </a:r>
                      <a:r>
                        <a:rPr lang="en-US" sz="1400" baseline="0" dirty="0" smtClean="0"/>
                        <a:t> 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Type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IN" sz="1400" dirty="0"/>
                    </a:p>
                  </a:txBody>
                  <a:tcPr/>
                </a:tc>
              </a:tr>
              <a:tr h="39084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Book_id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 store unique book id</a:t>
                      </a:r>
                      <a:endParaRPr lang="en-IN" sz="1400" dirty="0"/>
                    </a:p>
                  </a:txBody>
                  <a:tcPr/>
                </a:tc>
              </a:tr>
              <a:tr h="39084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Book_name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 store name of the book</a:t>
                      </a:r>
                      <a:endParaRPr lang="en-IN" sz="1400" dirty="0"/>
                    </a:p>
                  </a:txBody>
                  <a:tcPr/>
                </a:tc>
              </a:tr>
              <a:tr h="39084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Book_price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 store price of the book</a:t>
                      </a:r>
                      <a:endParaRPr lang="en-IN" sz="1400" dirty="0"/>
                    </a:p>
                  </a:txBody>
                  <a:tcPr/>
                </a:tc>
              </a:tr>
              <a:tr h="54611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Subject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Varchar2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 store subject</a:t>
                      </a:r>
                      <a:r>
                        <a:rPr lang="en-US" sz="1400" baseline="0" dirty="0" smtClean="0"/>
                        <a:t> name of the book</a:t>
                      </a:r>
                      <a:endParaRPr lang="en-IN" sz="1400" dirty="0"/>
                    </a:p>
                  </a:txBody>
                  <a:tcPr/>
                </a:tc>
              </a:tr>
              <a:tr h="39084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Pub_date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</a:t>
                      </a:r>
                      <a:r>
                        <a:rPr lang="en-US" sz="1400" baseline="0" dirty="0" smtClean="0"/>
                        <a:t> store date of publishing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7-Defining The Model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,we must convert this </a:t>
            </a:r>
            <a:r>
              <a:rPr lang="en-US" sz="2400" b="1" dirty="0" smtClean="0">
                <a:solidFill>
                  <a:srgbClr val="C00000"/>
                </a:solidFill>
              </a:rPr>
              <a:t>Table</a:t>
            </a:r>
            <a:r>
              <a:rPr lang="en-US" sz="2400" dirty="0" smtClean="0"/>
              <a:t> into a </a:t>
            </a:r>
            <a:r>
              <a:rPr lang="en-US" sz="2400" b="1" dirty="0" smtClean="0">
                <a:solidFill>
                  <a:srgbClr val="C00000"/>
                </a:solidFill>
              </a:rPr>
              <a:t>Model</a:t>
            </a:r>
            <a:r>
              <a:rPr lang="en-US" sz="2400" dirty="0" smtClean="0"/>
              <a:t> , but before doing that we must understand the </a:t>
            </a:r>
            <a:r>
              <a:rPr lang="en-US" sz="2400" b="1" dirty="0" smtClean="0">
                <a:solidFill>
                  <a:srgbClr val="7030A0"/>
                </a:solidFill>
              </a:rPr>
              <a:t>data types </a:t>
            </a:r>
            <a:r>
              <a:rPr lang="en-US" sz="2400" dirty="0" smtClean="0"/>
              <a:t>which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/>
              <a:t> provides to be used for </a:t>
            </a:r>
            <a:r>
              <a:rPr lang="en-US" sz="2400" b="1" dirty="0" smtClean="0">
                <a:solidFill>
                  <a:srgbClr val="7030A0"/>
                </a:solidFill>
              </a:rPr>
              <a:t>fields</a:t>
            </a:r>
            <a:r>
              <a:rPr lang="en-US" sz="2400" dirty="0" smtClean="0"/>
              <a:t>/</a:t>
            </a:r>
            <a:r>
              <a:rPr lang="en-US" sz="2400" b="1" dirty="0" smtClean="0">
                <a:solidFill>
                  <a:srgbClr val="7030A0"/>
                </a:solidFill>
              </a:rPr>
              <a:t>columns</a:t>
            </a:r>
            <a:r>
              <a:rPr lang="en-US" sz="2400" dirty="0" smtClean="0"/>
              <a:t> of our </a:t>
            </a:r>
            <a:r>
              <a:rPr lang="en-US" sz="2400" b="1" dirty="0" smtClean="0">
                <a:solidFill>
                  <a:srgbClr val="C00000"/>
                </a:solidFill>
              </a:rPr>
              <a:t>Model</a:t>
            </a:r>
            <a:r>
              <a:rPr lang="en-US" sz="2400" dirty="0" smtClean="0"/>
              <a:t>/</a:t>
            </a:r>
            <a:r>
              <a:rPr lang="en-US" sz="2400" b="1" dirty="0" smtClean="0">
                <a:solidFill>
                  <a:srgbClr val="C00000"/>
                </a:solidFill>
              </a:rPr>
              <a:t>Table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/>
              <a:t> provides us built in classes called </a:t>
            </a:r>
            <a:r>
              <a:rPr lang="en-US" sz="2400" b="1" u="sng" dirty="0" smtClean="0">
                <a:solidFill>
                  <a:srgbClr val="7030A0"/>
                </a:solidFill>
              </a:rPr>
              <a:t>Field Types </a:t>
            </a:r>
            <a:r>
              <a:rPr lang="en-US" sz="2400" dirty="0" smtClean="0"/>
              <a:t>to be used as </a:t>
            </a:r>
            <a:r>
              <a:rPr lang="en-US" sz="2400" b="1" dirty="0" smtClean="0">
                <a:solidFill>
                  <a:srgbClr val="7030A0"/>
                </a:solidFill>
              </a:rPr>
              <a:t>data types </a:t>
            </a:r>
            <a:r>
              <a:rPr lang="en-US" sz="2400" dirty="0" smtClean="0"/>
              <a:t>for our </a:t>
            </a:r>
            <a:r>
              <a:rPr lang="en-US" sz="2400" b="1" dirty="0" smtClean="0">
                <a:solidFill>
                  <a:srgbClr val="C00000"/>
                </a:solidFill>
              </a:rPr>
              <a:t>Model</a:t>
            </a:r>
            <a:r>
              <a:rPr lang="en-US" sz="2400" dirty="0" smtClean="0"/>
              <a:t> fields.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Although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dirty="0" smtClean="0"/>
              <a:t> provides </a:t>
            </a:r>
            <a:r>
              <a:rPr lang="en-US" sz="2400" b="1" dirty="0" smtClean="0">
                <a:solidFill>
                  <a:srgbClr val="0070C0"/>
                </a:solidFill>
              </a:rPr>
              <a:t>29</a:t>
            </a:r>
            <a:r>
              <a:rPr lang="en-US" sz="2400" dirty="0" smtClean="0"/>
              <a:t> field types but in the next slide we have listed the most common of them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Drawbacks Of Traditional</a:t>
            </a:r>
            <a:br>
              <a:rPr lang="en-US" sz="2800" b="1" dirty="0" smtClean="0"/>
            </a:br>
            <a:r>
              <a:rPr lang="en-US" sz="2800" b="1" dirty="0" smtClean="0"/>
              <a:t>Way Of DB Programming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Although we were able to fetch records from the DB and show them in our template , but this approach has 3 drawbacks: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We’re </a:t>
            </a:r>
            <a:r>
              <a:rPr lang="en-IN" sz="1900" b="1" dirty="0" smtClean="0">
                <a:solidFill>
                  <a:srgbClr val="7030A0"/>
                </a:solidFill>
              </a:rPr>
              <a:t>hard-coding</a:t>
            </a:r>
            <a:r>
              <a:rPr lang="en-IN" sz="1900" dirty="0" smtClean="0"/>
              <a:t> the </a:t>
            </a:r>
            <a:r>
              <a:rPr lang="en-IN" sz="1900" b="1" dirty="0" smtClean="0">
                <a:solidFill>
                  <a:srgbClr val="C00000"/>
                </a:solidFill>
              </a:rPr>
              <a:t>database connection parameters </a:t>
            </a:r>
            <a:r>
              <a:rPr lang="en-IN" sz="1900" dirty="0" smtClean="0"/>
              <a:t>in our view. If in future the </a:t>
            </a:r>
            <a:r>
              <a:rPr lang="en-IN" sz="1900" b="1" dirty="0" smtClean="0">
                <a:solidFill>
                  <a:srgbClr val="C00000"/>
                </a:solidFill>
              </a:rPr>
              <a:t>passwords</a:t>
            </a:r>
            <a:r>
              <a:rPr lang="en-IN" sz="1900" dirty="0" smtClean="0"/>
              <a:t> or </a:t>
            </a:r>
            <a:r>
              <a:rPr lang="en-IN" sz="1900" b="1" dirty="0" smtClean="0">
                <a:solidFill>
                  <a:srgbClr val="C00000"/>
                </a:solidFill>
              </a:rPr>
              <a:t>username </a:t>
            </a:r>
            <a:r>
              <a:rPr lang="en-IN" sz="1900" dirty="0" smtClean="0"/>
              <a:t>change then we will have to change it in every view which will be </a:t>
            </a:r>
            <a:r>
              <a:rPr lang="en-IN" sz="1900" b="1" dirty="0" smtClean="0">
                <a:solidFill>
                  <a:srgbClr val="7030A0"/>
                </a:solidFill>
              </a:rPr>
              <a:t>redundant</a:t>
            </a:r>
            <a:r>
              <a:rPr lang="en-IN" sz="1900" dirty="0" smtClean="0"/>
              <a:t> and </a:t>
            </a:r>
            <a:r>
              <a:rPr lang="en-IN" sz="1900" b="1" dirty="0" smtClean="0">
                <a:solidFill>
                  <a:srgbClr val="7030A0"/>
                </a:solidFill>
              </a:rPr>
              <a:t>cumbersome</a:t>
            </a:r>
            <a:r>
              <a:rPr lang="en-IN" sz="1900" dirty="0" smtClean="0"/>
              <a:t>. Ideally, these parameters should be stored in the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b="1" dirty="0" smtClean="0">
                <a:solidFill>
                  <a:srgbClr val="C00000"/>
                </a:solidFill>
              </a:rPr>
              <a:t> configuration</a:t>
            </a:r>
            <a:r>
              <a:rPr lang="en-IN" sz="1900" dirty="0" smtClean="0"/>
              <a:t>.</a:t>
            </a:r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We’re having to write a fair bit of </a:t>
            </a:r>
            <a:r>
              <a:rPr lang="en-IN" sz="1900" b="1" dirty="0" smtClean="0">
                <a:solidFill>
                  <a:srgbClr val="7030A0"/>
                </a:solidFill>
              </a:rPr>
              <a:t>boilerplate code</a:t>
            </a:r>
            <a:r>
              <a:rPr lang="en-IN" sz="1900" dirty="0" smtClean="0"/>
              <a:t>: </a:t>
            </a:r>
            <a:r>
              <a:rPr lang="en-IN" sz="1900" b="1" dirty="0" smtClean="0">
                <a:solidFill>
                  <a:srgbClr val="C00000"/>
                </a:solidFill>
              </a:rPr>
              <a:t>creating a connection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C00000"/>
                </a:solidFill>
              </a:rPr>
              <a:t>creating a cursor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C00000"/>
                </a:solidFill>
              </a:rPr>
              <a:t>executing a statement</a:t>
            </a:r>
            <a:r>
              <a:rPr lang="en-IN" sz="1900" dirty="0" smtClean="0"/>
              <a:t>, and </a:t>
            </a:r>
            <a:r>
              <a:rPr lang="en-IN" sz="1900" b="1" dirty="0" smtClean="0">
                <a:solidFill>
                  <a:srgbClr val="C00000"/>
                </a:solidFill>
              </a:rPr>
              <a:t>closing the connection</a:t>
            </a:r>
            <a:r>
              <a:rPr lang="en-IN" sz="1900" dirty="0" smtClean="0"/>
              <a:t>. This all can be easily taken care of by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dirty="0" smtClean="0"/>
              <a:t> and we just have to specify what results we want.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7-Defining The Model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2844" y="1428736"/>
          <a:ext cx="8858312" cy="54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/>
                <a:gridCol w="4429156"/>
              </a:tblGrid>
              <a:tr h="448852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1438786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CharField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Field for storing small to medium-sized string </a:t>
                      </a:r>
                      <a:r>
                        <a:rPr kumimoji="0" lang="en-IN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upto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255 </a:t>
                      </a:r>
                      <a:r>
                        <a:rPr kumimoji="0" lang="en-IN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characters.It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acts as a base for other string-based fields. It doesn't provide any validation</a:t>
                      </a:r>
                      <a:endParaRPr lang="en-IN" dirty="0"/>
                    </a:p>
                  </a:txBody>
                  <a:tcPr/>
                </a:tc>
              </a:tr>
              <a:tr h="2102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TextField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field to store a large amount of text. Use this field to store the content of blog post. In Python, this field translates to string. In databases, it translates to </a:t>
                      </a:r>
                      <a:r>
                        <a:rPr lang="en-IN" dirty="0" smtClean="0"/>
                        <a:t>TEXT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field. Like </a:t>
                      </a:r>
                      <a:r>
                        <a:rPr lang="en-IN" b="1" dirty="0" err="1" smtClean="0">
                          <a:solidFill>
                            <a:srgbClr val="0070C0"/>
                          </a:solidFill>
                        </a:rPr>
                        <a:t>CharField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this field doesn't provide any validation</a:t>
                      </a:r>
                      <a:endParaRPr lang="en-IN" dirty="0"/>
                    </a:p>
                  </a:txBody>
                  <a:tcPr/>
                </a:tc>
              </a:tr>
              <a:tr h="1438786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IntegerField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field to store integer values from </a:t>
                      </a:r>
                      <a:r>
                        <a:rPr lang="en-IN" dirty="0" smtClean="0"/>
                        <a:t>-2147483648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to </a:t>
                      </a:r>
                      <a:r>
                        <a:rPr lang="en-IN" dirty="0" smtClean="0"/>
                        <a:t>2147483647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It checks whether the value entered is number or not.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7-Defining The Model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2844" y="1428736"/>
          <a:ext cx="8858312" cy="5429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/>
                <a:gridCol w="4429156"/>
              </a:tblGrid>
              <a:tr h="439885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1084648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FloatField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a floating-point number represented in Python by a float instance.</a:t>
                      </a:r>
                      <a:endParaRPr lang="en-IN" dirty="0"/>
                    </a:p>
                  </a:txBody>
                  <a:tcPr/>
                </a:tc>
              </a:tr>
              <a:tr h="2386224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BooleanField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field to store </a:t>
                      </a:r>
                      <a:r>
                        <a:rPr lang="en-IN" dirty="0" smtClean="0"/>
                        <a:t>True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IN" dirty="0" smtClean="0"/>
                        <a:t>False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In the context Python, it translates to </a:t>
                      </a:r>
                      <a:r>
                        <a:rPr kumimoji="0" lang="en-IN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dirty="0" smtClean="0"/>
                        <a:t>True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IN" dirty="0" smtClean="0"/>
                        <a:t>False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In the context of the database (as we are using </a:t>
                      </a:r>
                      <a:r>
                        <a:rPr kumimoji="0" lang="en-IN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SQLite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it is stored as an integer (</a:t>
                      </a:r>
                      <a:r>
                        <a:rPr lang="en-IN" dirty="0" smtClean="0"/>
                        <a:t>1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IN" dirty="0" smtClean="0"/>
                        <a:t>True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and (</a:t>
                      </a:r>
                      <a:r>
                        <a:rPr lang="en-IN" dirty="0" smtClean="0"/>
                        <a:t>0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r>
                        <a:rPr lang="en-IN" dirty="0" smtClean="0"/>
                        <a:t>False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Remember </a:t>
                      </a:r>
                      <a:r>
                        <a:rPr kumimoji="0" lang="en-IN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SQLite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has integer type to handle integers.</a:t>
                      </a:r>
                      <a:endParaRPr lang="en-IN" dirty="0"/>
                    </a:p>
                  </a:txBody>
                  <a:tcPr/>
                </a:tc>
              </a:tr>
              <a:tr h="75925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EmailField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kumimoji="0" lang="en-IN" b="1" i="0" u="none" strike="noStrike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CharField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that checks that the value is a valid email address</a:t>
                      </a:r>
                      <a:endParaRPr lang="en-IN" dirty="0"/>
                    </a:p>
                  </a:txBody>
                  <a:tcPr/>
                </a:tc>
              </a:tr>
              <a:tr h="75925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URLField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lang="en-IN" b="1" dirty="0" err="1" smtClean="0">
                          <a:solidFill>
                            <a:srgbClr val="0070C0"/>
                          </a:solidFill>
                        </a:rPr>
                        <a:t>CharField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used to store URL. It provides validation. 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7-Defining The Model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2844" y="1428736"/>
          <a:ext cx="8858312" cy="5429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/>
                <a:gridCol w="4429156"/>
              </a:tblGrid>
              <a:tr h="488099">
                <a:tc>
                  <a:txBody>
                    <a:bodyPr/>
                    <a:lstStyle/>
                    <a:p>
                      <a:r>
                        <a:rPr lang="en-US" dirty="0" smtClean="0"/>
                        <a:t>Class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4880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FileField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a file-upload field.</a:t>
                      </a:r>
                      <a:endParaRPr lang="en-IN" dirty="0"/>
                    </a:p>
                  </a:txBody>
                  <a:tcPr/>
                </a:tc>
              </a:tr>
              <a:tr h="1564591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DateField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Field to store date. It corresponds to Python's </a:t>
                      </a:r>
                      <a:r>
                        <a:rPr lang="en-IN" dirty="0" err="1" smtClean="0"/>
                        <a:t>datetime.date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instance. It doesn't inherit from </a:t>
                      </a:r>
                      <a:r>
                        <a:rPr lang="en-IN" dirty="0" err="1" smtClean="0"/>
                        <a:t>CharField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It provides validation.</a:t>
                      </a:r>
                      <a:endParaRPr lang="en-IN" dirty="0"/>
                    </a:p>
                  </a:txBody>
                  <a:tcPr/>
                </a:tc>
              </a:tr>
              <a:tr h="842472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TimeField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time, represented in Python by a </a:t>
                      </a:r>
                      <a:r>
                        <a:rPr kumimoji="0" lang="en-IN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datetime.time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instance.</a:t>
                      </a:r>
                      <a:endParaRPr lang="en-IN" dirty="0"/>
                    </a:p>
                  </a:txBody>
                  <a:tcPr/>
                </a:tc>
              </a:tr>
              <a:tr h="842472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DateTimeField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 </a:t>
                      </a:r>
                      <a:r>
                        <a:rPr kumimoji="0" lang="en-IN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field to store dates with times.</a:t>
                      </a:r>
                      <a:endParaRPr lang="en-IN" dirty="0"/>
                    </a:p>
                  </a:txBody>
                  <a:tcPr/>
                </a:tc>
              </a:tr>
              <a:tr h="1203532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ImageField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Inherits all attributes and methods from </a:t>
                      </a:r>
                      <a:r>
                        <a:rPr kumimoji="0" lang="en-IN" b="1" i="0" u="none" strike="noStrike" kern="1200" dirty="0" err="1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FileField</a:t>
                      </a:r>
                      <a:r>
                        <a:rPr kumimoji="0" lang="en-I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but also validates that the uploaded object is a valid image.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7-Defining The Model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 smtClean="0">
                <a:solidFill>
                  <a:srgbClr val="002060"/>
                </a:solidFill>
              </a:rPr>
              <a:t>A Sample Model:</a:t>
            </a:r>
            <a:endParaRPr lang="en-IN" sz="2200" b="1" u="sng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Person(</a:t>
            </a:r>
            <a:r>
              <a:rPr lang="en-IN" sz="1800" b="1" dirty="0" err="1" smtClean="0">
                <a:solidFill>
                  <a:srgbClr val="C00000"/>
                </a:solidFill>
              </a:rPr>
              <a:t>models.Model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       </a:t>
            </a:r>
            <a:r>
              <a:rPr lang="en-IN" sz="1800" b="1" dirty="0" err="1" smtClean="0">
                <a:solidFill>
                  <a:srgbClr val="C00000"/>
                </a:solidFill>
              </a:rPr>
              <a:t>first_name</a:t>
            </a:r>
            <a:r>
              <a:rPr lang="en-IN" sz="1800" b="1" dirty="0" smtClean="0">
                <a:solidFill>
                  <a:srgbClr val="C00000"/>
                </a:solidFill>
              </a:rPr>
              <a:t> = </a:t>
            </a:r>
            <a:r>
              <a:rPr lang="en-IN" sz="1800" b="1" dirty="0" err="1" smtClean="0">
                <a:solidFill>
                  <a:srgbClr val="C00000"/>
                </a:solidFill>
              </a:rPr>
              <a:t>models.CharField</a:t>
            </a:r>
            <a:r>
              <a:rPr lang="en-IN" sz="1800" b="1" dirty="0" smtClean="0">
                <a:solidFill>
                  <a:srgbClr val="C00000"/>
                </a:solidFill>
              </a:rPr>
              <a:t>(</a:t>
            </a:r>
            <a:r>
              <a:rPr lang="en-IN" sz="1800" b="1" dirty="0" err="1" smtClean="0">
                <a:solidFill>
                  <a:srgbClr val="C00000"/>
                </a:solidFill>
              </a:rPr>
              <a:t>max_length</a:t>
            </a:r>
            <a:r>
              <a:rPr lang="en-IN" sz="1800" b="1" dirty="0" smtClean="0">
                <a:solidFill>
                  <a:srgbClr val="C00000"/>
                </a:solidFill>
              </a:rPr>
              <a:t>=30)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       </a:t>
            </a:r>
            <a:r>
              <a:rPr lang="en-IN" sz="1800" b="1" dirty="0" err="1" smtClean="0">
                <a:solidFill>
                  <a:srgbClr val="C00000"/>
                </a:solidFill>
              </a:rPr>
              <a:t>last_name</a:t>
            </a:r>
            <a:r>
              <a:rPr lang="en-IN" sz="1800" b="1" dirty="0" smtClean="0">
                <a:solidFill>
                  <a:srgbClr val="C00000"/>
                </a:solidFill>
              </a:rPr>
              <a:t> = </a:t>
            </a:r>
            <a:r>
              <a:rPr lang="en-IN" sz="1800" b="1" dirty="0" err="1" smtClean="0">
                <a:solidFill>
                  <a:srgbClr val="C00000"/>
                </a:solidFill>
              </a:rPr>
              <a:t>models.CharField</a:t>
            </a:r>
            <a:r>
              <a:rPr lang="en-IN" sz="1800" b="1" dirty="0" smtClean="0">
                <a:solidFill>
                  <a:srgbClr val="C00000"/>
                </a:solidFill>
              </a:rPr>
              <a:t>(</a:t>
            </a:r>
            <a:r>
              <a:rPr lang="en-IN" sz="1800" b="1" dirty="0" err="1" smtClean="0">
                <a:solidFill>
                  <a:srgbClr val="C00000"/>
                </a:solidFill>
              </a:rPr>
              <a:t>max_length</a:t>
            </a:r>
            <a:r>
              <a:rPr lang="en-IN" sz="1800" b="1" dirty="0" smtClean="0">
                <a:solidFill>
                  <a:srgbClr val="C00000"/>
                </a:solidFill>
              </a:rPr>
              <a:t>=30)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   age=</a:t>
            </a:r>
            <a:r>
              <a:rPr lang="en-US" sz="1800" b="1" dirty="0" err="1" smtClean="0">
                <a:solidFill>
                  <a:srgbClr val="C00000"/>
                </a:solidFill>
              </a:rPr>
              <a:t>models.IntegerField</a:t>
            </a:r>
            <a:r>
              <a:rPr lang="en-US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   </a:t>
            </a:r>
            <a:r>
              <a:rPr lang="en-US" sz="1800" b="1" dirty="0" err="1" smtClean="0">
                <a:solidFill>
                  <a:srgbClr val="C00000"/>
                </a:solidFill>
              </a:rPr>
              <a:t>birth_date</a:t>
            </a:r>
            <a:r>
              <a:rPr lang="en-US" sz="1800" b="1" dirty="0" smtClean="0">
                <a:solidFill>
                  <a:srgbClr val="C00000"/>
                </a:solidFill>
              </a:rPr>
              <a:t>=</a:t>
            </a:r>
            <a:r>
              <a:rPr lang="en-US" sz="1800" b="1" dirty="0" err="1" smtClean="0">
                <a:solidFill>
                  <a:srgbClr val="C00000"/>
                </a:solidFill>
              </a:rPr>
              <a:t>models.DateField</a:t>
            </a:r>
            <a:r>
              <a:rPr lang="en-US" sz="1800" b="1" dirty="0" smtClean="0">
                <a:solidFill>
                  <a:srgbClr val="C00000"/>
                </a:solidFill>
              </a:rPr>
              <a:t>()</a:t>
            </a:r>
            <a:endParaRPr lang="en-IN" sz="1800" b="1" dirty="0" smtClean="0">
              <a:solidFill>
                <a:srgbClr val="C00000"/>
              </a:solidFill>
            </a:endParaRPr>
          </a:p>
          <a:p>
            <a:endParaRPr lang="en-US" sz="2200" dirty="0" smtClean="0"/>
          </a:p>
          <a:p>
            <a:r>
              <a:rPr lang="en-US" sz="2100" dirty="0" smtClean="0"/>
              <a:t>The above code creates a </a:t>
            </a:r>
            <a:r>
              <a:rPr lang="en-US" sz="2100" b="1" dirty="0" smtClean="0">
                <a:solidFill>
                  <a:srgbClr val="C00000"/>
                </a:solidFill>
              </a:rPr>
              <a:t>Person</a:t>
            </a:r>
            <a:r>
              <a:rPr lang="en-US" sz="2100" dirty="0" smtClean="0"/>
              <a:t> </a:t>
            </a:r>
            <a:r>
              <a:rPr lang="en-US" sz="2100" b="1" dirty="0" smtClean="0">
                <a:solidFill>
                  <a:srgbClr val="7030A0"/>
                </a:solidFill>
              </a:rPr>
              <a:t>Model</a:t>
            </a:r>
            <a:r>
              <a:rPr lang="en-US" sz="2100" dirty="0" smtClean="0"/>
              <a:t> with </a:t>
            </a:r>
            <a:r>
              <a:rPr lang="en-US" sz="2100" b="1" dirty="0" smtClean="0">
                <a:solidFill>
                  <a:srgbClr val="7030A0"/>
                </a:solidFill>
              </a:rPr>
              <a:t>4</a:t>
            </a:r>
            <a:r>
              <a:rPr lang="en-US" sz="2100" dirty="0" smtClean="0"/>
              <a:t> fields  called </a:t>
            </a:r>
            <a:r>
              <a:rPr lang="en-US" sz="2100" b="1" dirty="0" err="1" smtClean="0">
                <a:solidFill>
                  <a:srgbClr val="C00000"/>
                </a:solidFill>
              </a:rPr>
              <a:t>first_name</a:t>
            </a:r>
            <a:r>
              <a:rPr lang="en-US" sz="2100" dirty="0" smtClean="0"/>
              <a:t> , </a:t>
            </a:r>
            <a:r>
              <a:rPr lang="en-US" sz="2100" b="1" dirty="0" err="1" smtClean="0">
                <a:solidFill>
                  <a:srgbClr val="C00000"/>
                </a:solidFill>
              </a:rPr>
              <a:t>last_name</a:t>
            </a:r>
            <a:r>
              <a:rPr lang="en-US" sz="2100" dirty="0" smtClean="0"/>
              <a:t> , </a:t>
            </a:r>
            <a:r>
              <a:rPr lang="en-US" sz="2100" b="1" dirty="0" smtClean="0">
                <a:solidFill>
                  <a:srgbClr val="C00000"/>
                </a:solidFill>
              </a:rPr>
              <a:t>age</a:t>
            </a:r>
            <a:r>
              <a:rPr lang="en-US" sz="2100" dirty="0" smtClean="0"/>
              <a:t> and </a:t>
            </a:r>
            <a:r>
              <a:rPr lang="en-US" sz="2100" b="1" dirty="0" err="1" smtClean="0">
                <a:solidFill>
                  <a:srgbClr val="C00000"/>
                </a:solidFill>
              </a:rPr>
              <a:t>birth_date</a:t>
            </a:r>
            <a:r>
              <a:rPr lang="en-US" sz="2100" dirty="0" smtClean="0"/>
              <a:t>.</a:t>
            </a:r>
          </a:p>
          <a:p>
            <a:endParaRPr lang="en-US" sz="2100" dirty="0" smtClean="0"/>
          </a:p>
          <a:p>
            <a:r>
              <a:rPr lang="en-US" sz="2100" dirty="0" smtClean="0"/>
              <a:t>As you can observe the </a:t>
            </a:r>
            <a:r>
              <a:rPr lang="en-US" sz="2100" b="1" dirty="0" err="1" smtClean="0">
                <a:solidFill>
                  <a:srgbClr val="C00000"/>
                </a:solidFill>
              </a:rPr>
              <a:t>CharField</a:t>
            </a:r>
            <a:r>
              <a:rPr lang="en-US" sz="2100" dirty="0" smtClean="0"/>
              <a:t> requires </a:t>
            </a:r>
            <a:r>
              <a:rPr lang="en-IN" sz="2100" b="1" dirty="0" smtClean="0">
                <a:solidFill>
                  <a:srgbClr val="7030A0"/>
                </a:solidFill>
              </a:rPr>
              <a:t>one extra argument </a:t>
            </a:r>
            <a:r>
              <a:rPr lang="en-IN" sz="2100" dirty="0" smtClean="0"/>
              <a:t>called </a:t>
            </a:r>
            <a:r>
              <a:rPr lang="en-IN" sz="2100" b="1" dirty="0" err="1" smtClean="0">
                <a:solidFill>
                  <a:srgbClr val="C00000"/>
                </a:solidFill>
              </a:rPr>
              <a:t>max_length</a:t>
            </a:r>
            <a:r>
              <a:rPr lang="en-IN" sz="2100" dirty="0" smtClean="0"/>
              <a:t> , for specifying the </a:t>
            </a:r>
            <a:r>
              <a:rPr lang="en-IN" sz="2100" b="1" dirty="0" smtClean="0">
                <a:solidFill>
                  <a:srgbClr val="7030A0"/>
                </a:solidFill>
              </a:rPr>
              <a:t>maximum length </a:t>
            </a:r>
            <a:r>
              <a:rPr lang="en-IN" sz="2100" dirty="0" smtClean="0"/>
              <a:t>(in characters) of the field</a:t>
            </a:r>
            <a:endParaRPr lang="en-IN" sz="21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7-Defining The Model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Now let’s turn our table into a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model and for this follow the steps mentioned below:</a:t>
            </a:r>
          </a:p>
          <a:p>
            <a:pPr lvl="1"/>
            <a:r>
              <a:rPr lang="en-IN" sz="1900" dirty="0" smtClean="0"/>
              <a:t>Open the </a:t>
            </a:r>
            <a:r>
              <a:rPr lang="en-IN" sz="1900" b="1" dirty="0" smtClean="0">
                <a:solidFill>
                  <a:srgbClr val="C00000"/>
                </a:solidFill>
              </a:rPr>
              <a:t>models.py</a:t>
            </a:r>
            <a:r>
              <a:rPr lang="en-IN" sz="1900" dirty="0" smtClean="0"/>
              <a:t> file in our </a:t>
            </a:r>
            <a:r>
              <a:rPr lang="en-IN" sz="1900" b="1" dirty="0" smtClean="0">
                <a:solidFill>
                  <a:srgbClr val="C00000"/>
                </a:solidFill>
              </a:rPr>
              <a:t>modeldemoapp1</a:t>
            </a:r>
            <a:r>
              <a:rPr lang="en-IN" sz="1900" dirty="0" smtClean="0"/>
              <a:t> folder and add the following model code:</a:t>
            </a:r>
            <a:endParaRPr lang="en-US" sz="1900" dirty="0" smtClean="0"/>
          </a:p>
          <a:p>
            <a:pPr>
              <a:buNone/>
            </a:pPr>
            <a:endParaRPr lang="en-IN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800" b="1" u="sng" dirty="0" smtClean="0">
                <a:solidFill>
                  <a:srgbClr val="002060"/>
                </a:solidFill>
              </a:rPr>
              <a:t>modeldemoapp1/models.py</a:t>
            </a:r>
            <a:endParaRPr lang="en-IN" sz="1800" b="1" u="sng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from </a:t>
            </a:r>
            <a:r>
              <a:rPr lang="en-IN" sz="1800" b="1" dirty="0" err="1" smtClean="0">
                <a:solidFill>
                  <a:srgbClr val="C00000"/>
                </a:solidFill>
              </a:rPr>
              <a:t>django.db</a:t>
            </a:r>
            <a:r>
              <a:rPr lang="en-IN" sz="1800" b="1" dirty="0" smtClean="0">
                <a:solidFill>
                  <a:srgbClr val="C00000"/>
                </a:solidFill>
              </a:rPr>
              <a:t> import models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Book(</a:t>
            </a:r>
            <a:r>
              <a:rPr lang="en-IN" sz="1800" b="1" dirty="0" err="1" smtClean="0">
                <a:solidFill>
                  <a:srgbClr val="C00000"/>
                </a:solidFill>
              </a:rPr>
              <a:t>models.Model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book_id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models.IntegerField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book_name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models.TextField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book_price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models.FloatField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subject=</a:t>
            </a:r>
            <a:r>
              <a:rPr lang="en-IN" sz="1800" b="1" dirty="0" err="1" smtClean="0">
                <a:solidFill>
                  <a:srgbClr val="C00000"/>
                </a:solidFill>
              </a:rPr>
              <a:t>models.CharField</a:t>
            </a:r>
            <a:r>
              <a:rPr lang="en-IN" sz="1800" b="1" dirty="0" smtClean="0">
                <a:solidFill>
                  <a:srgbClr val="C00000"/>
                </a:solidFill>
              </a:rPr>
              <a:t>(</a:t>
            </a:r>
            <a:r>
              <a:rPr lang="en-IN" sz="1800" b="1" dirty="0" err="1" smtClean="0">
                <a:solidFill>
                  <a:srgbClr val="C00000"/>
                </a:solidFill>
              </a:rPr>
              <a:t>max_length</a:t>
            </a:r>
            <a:r>
              <a:rPr lang="en-IN" sz="1800" b="1" dirty="0" smtClean="0">
                <a:solidFill>
                  <a:srgbClr val="C00000"/>
                </a:solidFill>
              </a:rPr>
              <a:t>=30)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pub_date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models.DateField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7-Defining The Model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Let’s have a closer look at our first model:</a:t>
            </a:r>
          </a:p>
          <a:p>
            <a:pPr lvl="1" fontAlgn="base"/>
            <a:endParaRPr lang="en-IN" sz="1900" b="1" dirty="0" smtClean="0">
              <a:solidFill>
                <a:srgbClr val="C00000"/>
              </a:solidFill>
            </a:endParaRPr>
          </a:p>
          <a:p>
            <a:pPr lvl="1" fontAlgn="base"/>
            <a:endParaRPr lang="en-IN" sz="19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IN" sz="1900" b="1" dirty="0" smtClean="0">
                <a:solidFill>
                  <a:srgbClr val="C00000"/>
                </a:solidFill>
              </a:rPr>
              <a:t>Line 1:</a:t>
            </a:r>
            <a:r>
              <a:rPr lang="en-IN" sz="1900" dirty="0" smtClean="0"/>
              <a:t> imports the models package from </a:t>
            </a:r>
            <a:r>
              <a:rPr lang="en-IN" sz="1900" b="1" dirty="0" err="1" smtClean="0">
                <a:solidFill>
                  <a:srgbClr val="C00000"/>
                </a:solidFill>
              </a:rPr>
              <a:t>django.db</a:t>
            </a:r>
            <a:r>
              <a:rPr lang="en-IN" sz="1900" dirty="0" smtClean="0"/>
              <a:t>. If we use the command  </a:t>
            </a:r>
            <a:r>
              <a:rPr lang="en-IN" sz="1900" b="1" dirty="0" err="1" smtClean="0">
                <a:solidFill>
                  <a:srgbClr val="7030A0"/>
                </a:solidFill>
              </a:rPr>
              <a:t>startapp</a:t>
            </a:r>
            <a:r>
              <a:rPr lang="en-IN" sz="1900" dirty="0" smtClean="0"/>
              <a:t>, this line will already be in our file.</a:t>
            </a:r>
          </a:p>
          <a:p>
            <a:pPr lvl="1" fontAlgn="base"/>
            <a:endParaRPr lang="en-IN" sz="1900" b="1" dirty="0" smtClean="0"/>
          </a:p>
          <a:p>
            <a:pPr lvl="1" fontAlgn="base"/>
            <a:r>
              <a:rPr lang="en-IN" sz="1900" b="1" dirty="0" smtClean="0">
                <a:solidFill>
                  <a:srgbClr val="C00000"/>
                </a:solidFill>
              </a:rPr>
              <a:t>Line 2:</a:t>
            </a:r>
            <a:r>
              <a:rPr lang="en-IN" sz="1900" dirty="0" smtClean="0"/>
              <a:t> is the </a:t>
            </a:r>
            <a:r>
              <a:rPr lang="en-IN" sz="1900" b="1" dirty="0" smtClean="0">
                <a:solidFill>
                  <a:srgbClr val="C00000"/>
                </a:solidFill>
              </a:rPr>
              <a:t>Book</a:t>
            </a:r>
            <a:r>
              <a:rPr lang="en-IN" sz="1900" dirty="0" smtClean="0"/>
              <a:t> class definition. Each </a:t>
            </a:r>
            <a:r>
              <a:rPr lang="en-IN" sz="1900" dirty="0" err="1" smtClean="0"/>
              <a:t>Django</a:t>
            </a:r>
            <a:r>
              <a:rPr lang="en-IN" sz="1900" dirty="0" smtClean="0"/>
              <a:t> model must inherit from </a:t>
            </a:r>
            <a:r>
              <a:rPr lang="en-IN" sz="1900" dirty="0" err="1" smtClean="0"/>
              <a:t>Django’s</a:t>
            </a:r>
            <a:r>
              <a:rPr lang="en-IN" sz="1900" dirty="0" smtClean="0"/>
              <a:t> </a:t>
            </a:r>
            <a:r>
              <a:rPr lang="en-IN" sz="1900" b="1" dirty="0" smtClean="0">
                <a:solidFill>
                  <a:srgbClr val="C00000"/>
                </a:solidFill>
              </a:rPr>
              <a:t>Model </a:t>
            </a:r>
            <a:r>
              <a:rPr lang="en-IN" sz="1900" dirty="0" smtClean="0"/>
              <a:t>class.</a:t>
            </a:r>
          </a:p>
          <a:p>
            <a:pPr>
              <a:buNone/>
            </a:pPr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7-Defining The Model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Each of our </a:t>
            </a:r>
            <a:r>
              <a:rPr lang="en-IN" sz="2400" b="1" dirty="0" smtClean="0">
                <a:solidFill>
                  <a:srgbClr val="7030A0"/>
                </a:solidFill>
              </a:rPr>
              <a:t>model fields </a:t>
            </a:r>
            <a:r>
              <a:rPr lang="en-IN" sz="2400" dirty="0" smtClean="0"/>
              <a:t>has a related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</a:rPr>
              <a:t> </a:t>
            </a:r>
            <a:r>
              <a:rPr lang="en-IN" sz="2400" b="1" i="1" dirty="0" smtClean="0">
                <a:solidFill>
                  <a:srgbClr val="7030A0"/>
                </a:solidFill>
              </a:rPr>
              <a:t>field type</a:t>
            </a:r>
            <a:r>
              <a:rPr lang="en-IN" sz="2400" dirty="0" smtClean="0"/>
              <a:t> 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Book</a:t>
            </a:r>
            <a:r>
              <a:rPr lang="en-IN" sz="2400" dirty="0" smtClean="0"/>
              <a:t> model uses </a:t>
            </a:r>
            <a:r>
              <a:rPr lang="en-IN" sz="2400" b="1" dirty="0" smtClean="0">
                <a:solidFill>
                  <a:srgbClr val="7030A0"/>
                </a:solidFill>
              </a:rPr>
              <a:t>five</a:t>
            </a:r>
            <a:r>
              <a:rPr lang="en-IN" sz="2400" dirty="0" smtClean="0"/>
              <a:t> different </a:t>
            </a:r>
            <a:r>
              <a:rPr lang="en-IN" sz="2400" b="1" dirty="0" smtClean="0">
                <a:solidFill>
                  <a:srgbClr val="7030A0"/>
                </a:solidFill>
              </a:rPr>
              <a:t>field types </a:t>
            </a:r>
            <a:r>
              <a:rPr lang="en-IN" sz="2400" dirty="0" smtClean="0"/>
              <a:t>– </a:t>
            </a:r>
            <a:r>
              <a:rPr lang="en-IN" sz="2400" b="1" dirty="0" err="1" smtClean="0">
                <a:solidFill>
                  <a:srgbClr val="C00000"/>
                </a:solidFill>
              </a:rPr>
              <a:t>IntegerField</a:t>
            </a:r>
            <a:r>
              <a:rPr lang="en-IN" sz="2400" dirty="0" err="1" smtClean="0"/>
              <a:t>,</a:t>
            </a:r>
            <a:r>
              <a:rPr lang="en-IN" sz="2400" b="1" dirty="0" err="1" smtClean="0">
                <a:solidFill>
                  <a:srgbClr val="C00000"/>
                </a:solidFill>
              </a:rPr>
              <a:t>FloatField</a:t>
            </a:r>
            <a:r>
              <a:rPr lang="en-IN" sz="2400" dirty="0" err="1" smtClean="0"/>
              <a:t>,</a:t>
            </a:r>
            <a:r>
              <a:rPr lang="en-IN" sz="2400" b="1" dirty="0" err="1" smtClean="0">
                <a:solidFill>
                  <a:srgbClr val="C00000"/>
                </a:solidFill>
              </a:rPr>
              <a:t>TextField</a:t>
            </a:r>
            <a:r>
              <a:rPr lang="en-IN" sz="2400" dirty="0" err="1" smtClean="0"/>
              <a:t>,</a:t>
            </a:r>
            <a:r>
              <a:rPr lang="en-IN" sz="2400" b="1" dirty="0" err="1" smtClean="0">
                <a:solidFill>
                  <a:srgbClr val="C00000"/>
                </a:solidFill>
              </a:rPr>
              <a:t>CharField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and   </a:t>
            </a:r>
            <a:r>
              <a:rPr lang="en-IN" sz="2400" b="1" dirty="0" err="1" smtClean="0">
                <a:solidFill>
                  <a:srgbClr val="C00000"/>
                </a:solidFill>
              </a:rPr>
              <a:t>DateField</a:t>
            </a:r>
            <a:r>
              <a:rPr lang="en-IN" sz="2400" b="1" dirty="0" smtClean="0">
                <a:solidFill>
                  <a:srgbClr val="C00000"/>
                </a:solidFill>
              </a:rPr>
              <a:t> </a:t>
            </a:r>
          </a:p>
          <a:p>
            <a:pPr>
              <a:buNone/>
            </a:pPr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7-Defining The Model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Let’s have a look at the </a:t>
            </a:r>
            <a:r>
              <a:rPr lang="en-IN" sz="2400" b="1" dirty="0" smtClean="0">
                <a:solidFill>
                  <a:srgbClr val="7030A0"/>
                </a:solidFill>
              </a:rPr>
              <a:t>field types </a:t>
            </a:r>
            <a:r>
              <a:rPr lang="en-IN" sz="2400" dirty="0" smtClean="0"/>
              <a:t>and options in more detail:</a:t>
            </a:r>
          </a:p>
          <a:p>
            <a:pPr lvl="1" fontAlgn="base"/>
            <a:r>
              <a:rPr lang="en-US" sz="1900" b="1" dirty="0" smtClean="0">
                <a:solidFill>
                  <a:srgbClr val="C00000"/>
                </a:solidFill>
              </a:rPr>
              <a:t>Line 3: </a:t>
            </a:r>
            <a:r>
              <a:rPr lang="en-US" sz="1900" dirty="0" smtClean="0"/>
              <a:t>The </a:t>
            </a:r>
            <a:r>
              <a:rPr lang="en-US" sz="1900" b="1" dirty="0" err="1" smtClean="0">
                <a:solidFill>
                  <a:srgbClr val="C00000"/>
                </a:solidFill>
              </a:rPr>
              <a:t>book_id</a:t>
            </a:r>
            <a:r>
              <a:rPr lang="en-US" sz="1900" dirty="0" smtClean="0"/>
              <a:t> field is a </a:t>
            </a:r>
            <a:r>
              <a:rPr lang="en-US" sz="1900" dirty="0" err="1" smtClean="0"/>
              <a:t>Django</a:t>
            </a:r>
            <a:r>
              <a:rPr lang="en-US" sz="1900" dirty="0" smtClean="0"/>
              <a:t> </a:t>
            </a:r>
            <a:r>
              <a:rPr lang="en-US" sz="1900" b="1" dirty="0" err="1" smtClean="0">
                <a:solidFill>
                  <a:srgbClr val="C00000"/>
                </a:solidFill>
              </a:rPr>
              <a:t>IntegerField</a:t>
            </a:r>
            <a:r>
              <a:rPr lang="en-US" sz="1900" dirty="0" smtClean="0"/>
              <a:t> which can store values between the range </a:t>
            </a:r>
            <a:r>
              <a:rPr lang="en-US" sz="1900" b="1" dirty="0" smtClean="0">
                <a:solidFill>
                  <a:srgbClr val="0070C0"/>
                </a:solidFill>
              </a:rPr>
              <a:t>-2147483648 </a:t>
            </a:r>
            <a:r>
              <a:rPr lang="en-US" sz="1900" dirty="0" smtClean="0"/>
              <a:t>to </a:t>
            </a:r>
            <a:r>
              <a:rPr lang="en-US" sz="1900" b="1" dirty="0" smtClean="0">
                <a:solidFill>
                  <a:srgbClr val="0070C0"/>
                </a:solidFill>
              </a:rPr>
              <a:t>2147483647</a:t>
            </a:r>
            <a:endParaRPr lang="en-IN" sz="1900" b="1" dirty="0" smtClean="0">
              <a:solidFill>
                <a:srgbClr val="0070C0"/>
              </a:solidFill>
            </a:endParaRPr>
          </a:p>
          <a:p>
            <a:pPr lvl="1" fontAlgn="base"/>
            <a:r>
              <a:rPr lang="en-IN" sz="1900" b="1" dirty="0" smtClean="0">
                <a:solidFill>
                  <a:srgbClr val="C00000"/>
                </a:solidFill>
              </a:rPr>
              <a:t>Line 4:</a:t>
            </a:r>
            <a:r>
              <a:rPr lang="en-IN" sz="1900" dirty="0" smtClean="0">
                <a:solidFill>
                  <a:srgbClr val="C00000"/>
                </a:solidFill>
              </a:rPr>
              <a:t> </a:t>
            </a:r>
            <a:r>
              <a:rPr lang="en-IN" sz="1900" dirty="0" smtClean="0"/>
              <a:t>The </a:t>
            </a:r>
            <a:r>
              <a:rPr lang="en-IN" sz="1900" b="1" dirty="0" err="1" smtClean="0">
                <a:solidFill>
                  <a:srgbClr val="C00000"/>
                </a:solidFill>
              </a:rPr>
              <a:t>book_name</a:t>
            </a:r>
            <a:r>
              <a:rPr lang="en-IN" sz="1900" dirty="0" smtClean="0"/>
              <a:t> field is a </a:t>
            </a:r>
            <a:r>
              <a:rPr lang="en-IN" sz="1900" dirty="0" err="1" smtClean="0"/>
              <a:t>Django</a:t>
            </a:r>
            <a:r>
              <a:rPr lang="en-IN" sz="1900" dirty="0" smtClean="0"/>
              <a:t> </a:t>
            </a:r>
            <a:r>
              <a:rPr lang="en-IN" sz="1900" b="1" dirty="0" err="1" smtClean="0">
                <a:solidFill>
                  <a:srgbClr val="C00000"/>
                </a:solidFill>
              </a:rPr>
              <a:t>TextField</a:t>
            </a:r>
            <a:r>
              <a:rPr lang="en-IN" sz="1900" dirty="0" smtClean="0"/>
              <a:t>. A </a:t>
            </a:r>
            <a:r>
              <a:rPr lang="en-IN" sz="1900" b="1" dirty="0" err="1" smtClean="0">
                <a:solidFill>
                  <a:srgbClr val="C00000"/>
                </a:solidFill>
              </a:rPr>
              <a:t>TextField</a:t>
            </a:r>
            <a:r>
              <a:rPr lang="en-IN" sz="1900" dirty="0" smtClean="0"/>
              <a:t> is a  large text field that can hold many thousands of characters (maximum depends on the database)</a:t>
            </a:r>
          </a:p>
          <a:p>
            <a:pPr lvl="1" fontAlgn="base"/>
            <a:r>
              <a:rPr lang="en-IN" sz="1900" b="1" dirty="0" smtClean="0">
                <a:solidFill>
                  <a:srgbClr val="C00000"/>
                </a:solidFill>
              </a:rPr>
              <a:t>Line 5:</a:t>
            </a:r>
            <a:r>
              <a:rPr lang="en-IN" sz="1900" dirty="0" smtClean="0">
                <a:solidFill>
                  <a:srgbClr val="C00000"/>
                </a:solidFill>
              </a:rPr>
              <a:t> </a:t>
            </a:r>
            <a:r>
              <a:rPr lang="en-IN" sz="1900" dirty="0" smtClean="0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en-IN" sz="1900" dirty="0" smtClean="0">
                <a:solidFill>
                  <a:srgbClr val="C00000"/>
                </a:solidFill>
              </a:rPr>
              <a:t> </a:t>
            </a:r>
            <a:r>
              <a:rPr lang="en-IN" sz="1900" b="1" dirty="0" err="1" smtClean="0">
                <a:solidFill>
                  <a:srgbClr val="C00000"/>
                </a:solidFill>
              </a:rPr>
              <a:t>book_price</a:t>
            </a:r>
            <a:r>
              <a:rPr lang="en-IN" sz="1900" dirty="0" smtClean="0"/>
              <a:t> field is a </a:t>
            </a:r>
            <a:r>
              <a:rPr lang="en-IN" sz="1900" dirty="0" err="1" smtClean="0"/>
              <a:t>Django</a:t>
            </a:r>
            <a:r>
              <a:rPr lang="en-IN" sz="1900" dirty="0" smtClean="0"/>
              <a:t> </a:t>
            </a:r>
            <a:r>
              <a:rPr lang="en-IN" sz="1900" b="1" dirty="0" err="1" smtClean="0">
                <a:solidFill>
                  <a:srgbClr val="C00000"/>
                </a:solidFill>
              </a:rPr>
              <a:t>FloatField</a:t>
            </a:r>
            <a:r>
              <a:rPr lang="en-IN" sz="1900" dirty="0" smtClean="0"/>
              <a:t> which can allow us to store </a:t>
            </a:r>
            <a:r>
              <a:rPr lang="en-IN" sz="1900" b="1" dirty="0" smtClean="0">
                <a:solidFill>
                  <a:srgbClr val="0070C0"/>
                </a:solidFill>
              </a:rPr>
              <a:t>float values </a:t>
            </a:r>
            <a:r>
              <a:rPr lang="en-IN" sz="1900" dirty="0" smtClean="0"/>
              <a:t>. </a:t>
            </a:r>
          </a:p>
          <a:p>
            <a:pPr lvl="1" fontAlgn="base"/>
            <a:r>
              <a:rPr lang="en-IN" sz="1900" b="1" dirty="0" smtClean="0">
                <a:solidFill>
                  <a:srgbClr val="C00000"/>
                </a:solidFill>
              </a:rPr>
              <a:t>Lines 6 : </a:t>
            </a:r>
            <a:r>
              <a:rPr lang="en-IN" sz="1900" dirty="0" smtClean="0"/>
              <a:t> The </a:t>
            </a:r>
            <a:r>
              <a:rPr lang="en-IN" sz="1900" b="1" dirty="0" smtClean="0">
                <a:solidFill>
                  <a:srgbClr val="C00000"/>
                </a:solidFill>
              </a:rPr>
              <a:t>subject</a:t>
            </a:r>
            <a:r>
              <a:rPr lang="en-IN" sz="1900" dirty="0" smtClean="0"/>
              <a:t> field is a </a:t>
            </a:r>
            <a:r>
              <a:rPr lang="en-IN" sz="1900" dirty="0" err="1" smtClean="0"/>
              <a:t>Django</a:t>
            </a:r>
            <a:r>
              <a:rPr lang="en-IN" sz="1900" dirty="0" smtClean="0"/>
              <a:t> </a:t>
            </a:r>
            <a:r>
              <a:rPr lang="en-IN" sz="1900" b="1" dirty="0" err="1" smtClean="0">
                <a:solidFill>
                  <a:srgbClr val="C00000"/>
                </a:solidFill>
              </a:rPr>
              <a:t>CharField</a:t>
            </a:r>
            <a:r>
              <a:rPr lang="en-IN" sz="1900" dirty="0" smtClean="0"/>
              <a:t> . A </a:t>
            </a:r>
            <a:r>
              <a:rPr lang="en-IN" sz="1900" b="1" dirty="0" err="1" smtClean="0">
                <a:solidFill>
                  <a:srgbClr val="C00000"/>
                </a:solidFill>
              </a:rPr>
              <a:t>CharField</a:t>
            </a:r>
            <a:r>
              <a:rPr lang="en-IN" sz="1900" dirty="0" smtClean="0"/>
              <a:t> is a short line of text (up to 255 characters). In this case, the </a:t>
            </a:r>
            <a:r>
              <a:rPr lang="en-IN" sz="1900" dirty="0" err="1" smtClean="0"/>
              <a:t>max_length</a:t>
            </a:r>
            <a:r>
              <a:rPr lang="en-IN" sz="1900" dirty="0" smtClean="0"/>
              <a:t> option sets the maximum length of the subject to 30 characters</a:t>
            </a:r>
            <a:endParaRPr lang="en-IN" sz="1900" b="1" dirty="0" smtClean="0"/>
          </a:p>
          <a:p>
            <a:pPr lvl="1" fontAlgn="base"/>
            <a:r>
              <a:rPr lang="en-IN" sz="1900" b="1" dirty="0" smtClean="0">
                <a:solidFill>
                  <a:srgbClr val="C00000"/>
                </a:solidFill>
              </a:rPr>
              <a:t>Line 7:</a:t>
            </a:r>
            <a:r>
              <a:rPr lang="en-IN" sz="1900" b="1" dirty="0" smtClean="0"/>
              <a:t> </a:t>
            </a:r>
            <a:r>
              <a:rPr lang="en-IN" sz="1900" dirty="0" smtClean="0"/>
              <a:t>The</a:t>
            </a:r>
            <a:r>
              <a:rPr lang="en-IN" sz="1900" b="1" dirty="0" smtClean="0"/>
              <a:t> </a:t>
            </a:r>
            <a:r>
              <a:rPr lang="en-IN" sz="1900" b="1" dirty="0" err="1" smtClean="0">
                <a:solidFill>
                  <a:srgbClr val="C00000"/>
                </a:solidFill>
              </a:rPr>
              <a:t>pub_date</a:t>
            </a:r>
            <a:r>
              <a:rPr lang="en-IN" sz="1900" b="1" dirty="0" smtClean="0"/>
              <a:t> </a:t>
            </a:r>
            <a:r>
              <a:rPr lang="en-IN" sz="1900" dirty="0" smtClean="0"/>
              <a:t> is a </a:t>
            </a:r>
            <a:r>
              <a:rPr lang="en-IN" sz="1900" dirty="0" err="1" smtClean="0"/>
              <a:t>Django</a:t>
            </a:r>
            <a:r>
              <a:rPr lang="en-IN" sz="1900" dirty="0" smtClean="0"/>
              <a:t> </a:t>
            </a:r>
            <a:r>
              <a:rPr lang="en-IN" sz="1900" b="1" dirty="0" err="1" smtClean="0">
                <a:solidFill>
                  <a:srgbClr val="C00000"/>
                </a:solidFill>
              </a:rPr>
              <a:t>DateField</a:t>
            </a:r>
            <a:r>
              <a:rPr lang="en-IN" sz="1900" dirty="0" smtClean="0"/>
              <a:t>. A </a:t>
            </a:r>
            <a:r>
              <a:rPr lang="en-IN" sz="1900" b="1" dirty="0" err="1" smtClean="0">
                <a:solidFill>
                  <a:srgbClr val="C00000"/>
                </a:solidFill>
              </a:rPr>
              <a:t>DateField</a:t>
            </a:r>
            <a:r>
              <a:rPr lang="en-IN" sz="1900" dirty="0" smtClean="0"/>
              <a:t> records a Python </a:t>
            </a:r>
            <a:r>
              <a:rPr lang="en-IN" sz="1900" b="1" dirty="0" err="1" smtClean="0">
                <a:solidFill>
                  <a:srgbClr val="C00000"/>
                </a:solidFill>
              </a:rPr>
              <a:t>datetime.date</a:t>
            </a:r>
            <a:r>
              <a:rPr lang="en-IN" sz="1900" dirty="0" smtClean="0"/>
              <a:t> object</a:t>
            </a:r>
          </a:p>
          <a:p>
            <a:pPr>
              <a:buNone/>
            </a:pPr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8-Syncing Model </a:t>
            </a:r>
            <a:br>
              <a:rPr lang="en-US" sz="2800" b="1" dirty="0" smtClean="0"/>
            </a:br>
            <a:r>
              <a:rPr lang="en-US" sz="2800" b="1" dirty="0" smtClean="0"/>
              <a:t>With The DB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Now that we’ve created the model, it’s time to add it to the database. 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is done using migrations.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dirty="0" err="1" smtClean="0"/>
              <a:t>Django</a:t>
            </a:r>
            <a:r>
              <a:rPr lang="en-IN" sz="2400" dirty="0" smtClean="0"/>
              <a:t>, database migrations usually go hand in hand with models: whenever we code up a new model, we also generate a migration to create the necessary table in the database. 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8-Syncing Model </a:t>
            </a:r>
            <a:br>
              <a:rPr lang="en-US" sz="2800" b="1" dirty="0" smtClean="0"/>
            </a:br>
            <a:r>
              <a:rPr lang="en-US" sz="2800" b="1" dirty="0" smtClean="0"/>
              <a:t>With The DB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Here’s an example of how a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model class is migrated to a database table: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model_to_schem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643182"/>
            <a:ext cx="8858312" cy="4156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Drawbacks Of Traditional</a:t>
            </a:r>
            <a:br>
              <a:rPr lang="en-US" sz="2800" b="1" dirty="0" smtClean="0"/>
            </a:br>
            <a:r>
              <a:rPr lang="en-US" sz="2800" b="1" dirty="0" smtClean="0"/>
              <a:t>Way Of DB Programming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/>
            <a:r>
              <a:rPr lang="en-IN" sz="1900" dirty="0" smtClean="0"/>
              <a:t>Currently we are using </a:t>
            </a:r>
            <a:r>
              <a:rPr lang="en-IN" sz="1900" b="1" dirty="0" smtClean="0">
                <a:solidFill>
                  <a:srgbClr val="7030A0"/>
                </a:solidFill>
              </a:rPr>
              <a:t>Oracle</a:t>
            </a:r>
            <a:r>
              <a:rPr lang="en-IN" sz="1900" dirty="0" smtClean="0"/>
              <a:t> , but if in future we switch from </a:t>
            </a:r>
            <a:r>
              <a:rPr lang="en-IN" sz="1900" b="1" dirty="0" smtClean="0">
                <a:solidFill>
                  <a:srgbClr val="7030A0"/>
                </a:solidFill>
              </a:rPr>
              <a:t>Oracle</a:t>
            </a:r>
            <a:r>
              <a:rPr lang="en-IN" sz="1900" dirty="0" smtClean="0"/>
              <a:t> to  </a:t>
            </a:r>
            <a:r>
              <a:rPr lang="en-IN" sz="1900" b="1" dirty="0" err="1" smtClean="0">
                <a:solidFill>
                  <a:srgbClr val="7030A0"/>
                </a:solidFill>
              </a:rPr>
              <a:t>MySQL</a:t>
            </a:r>
            <a:r>
              <a:rPr lang="en-IN" sz="1900" dirty="0" smtClean="0"/>
              <a:t>,  then, we’ll have to use a different database adapter (e.g., </a:t>
            </a:r>
            <a:r>
              <a:rPr lang="en-IN" sz="1900" b="1" dirty="0" err="1" smtClean="0">
                <a:solidFill>
                  <a:srgbClr val="C00000"/>
                </a:solidFill>
              </a:rPr>
              <a:t>MySQLdb</a:t>
            </a:r>
            <a:r>
              <a:rPr lang="en-IN" sz="1900" dirty="0" smtClean="0"/>
              <a:t>), alter the connection parameters, and – depending on the nature of the </a:t>
            </a:r>
            <a:r>
              <a:rPr lang="en-IN" sz="1900" b="1" dirty="0" smtClean="0">
                <a:solidFill>
                  <a:srgbClr val="C00000"/>
                </a:solidFill>
              </a:rPr>
              <a:t>SQL statement </a:t>
            </a:r>
            <a:r>
              <a:rPr lang="en-IN" sz="1900" dirty="0" smtClean="0"/>
              <a:t>– possibly rewrite the </a:t>
            </a:r>
            <a:r>
              <a:rPr lang="en-IN" sz="1900" b="1" dirty="0" smtClean="0">
                <a:solidFill>
                  <a:srgbClr val="C00000"/>
                </a:solidFill>
              </a:rPr>
              <a:t>SQL</a:t>
            </a:r>
            <a:r>
              <a:rPr lang="en-IN" sz="1900" dirty="0" smtClean="0"/>
              <a:t> , which again is very </a:t>
            </a:r>
            <a:r>
              <a:rPr lang="en-IN" sz="1900" b="1" dirty="0" smtClean="0">
                <a:solidFill>
                  <a:srgbClr val="7030A0"/>
                </a:solidFill>
              </a:rPr>
              <a:t>cumbersome</a:t>
            </a:r>
            <a:r>
              <a:rPr lang="en-IN" sz="1900" dirty="0" smtClean="0"/>
              <a:t> and </a:t>
            </a:r>
            <a:r>
              <a:rPr lang="en-IN" sz="1900" b="1" dirty="0" smtClean="0">
                <a:solidFill>
                  <a:srgbClr val="7030A0"/>
                </a:solidFill>
              </a:rPr>
              <a:t>difficult</a:t>
            </a:r>
          </a:p>
          <a:p>
            <a:endParaRPr lang="en-IN" sz="2400" dirty="0" smtClean="0"/>
          </a:p>
          <a:p>
            <a:r>
              <a:rPr lang="en-IN" sz="2400" dirty="0" smtClean="0"/>
              <a:t>As you might expect, </a:t>
            </a:r>
            <a:r>
              <a:rPr lang="en-IN" sz="2400" dirty="0" err="1" smtClean="0"/>
              <a:t>Django’s</a:t>
            </a:r>
            <a:r>
              <a:rPr lang="en-IN" sz="2400" dirty="0" smtClean="0"/>
              <a:t> database layer aims to solve these problems. 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8-Syncing Model </a:t>
            </a:r>
            <a:br>
              <a:rPr lang="en-US" sz="2800" b="1" dirty="0" smtClean="0"/>
            </a:br>
            <a:r>
              <a:rPr lang="en-US" sz="2800" b="1" dirty="0" smtClean="0"/>
              <a:t>With The DB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But just defining a </a:t>
            </a:r>
            <a:r>
              <a:rPr lang="en-IN" sz="2400" b="1" dirty="0" smtClean="0">
                <a:solidFill>
                  <a:srgbClr val="C00000"/>
                </a:solidFill>
              </a:rPr>
              <a:t>model</a:t>
            </a:r>
            <a:r>
              <a:rPr lang="en-IN" sz="2400" dirty="0" smtClean="0"/>
              <a:t> class in a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file does not make a database table magically appear out of nowhere.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Creating the database tables to store our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models is the job of </a:t>
            </a:r>
            <a:r>
              <a:rPr lang="en-IN" sz="2400" b="1" dirty="0" smtClean="0">
                <a:solidFill>
                  <a:srgbClr val="7030A0"/>
                </a:solidFill>
              </a:rPr>
              <a:t>database migration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Additionally, whenever we make a </a:t>
            </a:r>
            <a:r>
              <a:rPr lang="en-IN" sz="2400" b="1" dirty="0" smtClean="0">
                <a:solidFill>
                  <a:srgbClr val="0070C0"/>
                </a:solidFill>
              </a:rPr>
              <a:t>changes</a:t>
            </a:r>
            <a:r>
              <a:rPr lang="en-IN" sz="2400" dirty="0" smtClean="0"/>
              <a:t> to our </a:t>
            </a:r>
            <a:r>
              <a:rPr lang="en-IN" sz="2400" b="1" dirty="0" smtClean="0">
                <a:solidFill>
                  <a:srgbClr val="C00000"/>
                </a:solidFill>
              </a:rPr>
              <a:t>models</a:t>
            </a:r>
            <a:r>
              <a:rPr lang="en-IN" sz="2400" dirty="0" smtClean="0"/>
              <a:t>, like </a:t>
            </a:r>
            <a:r>
              <a:rPr lang="en-IN" sz="2400" b="1" dirty="0" smtClean="0">
                <a:solidFill>
                  <a:srgbClr val="7030A0"/>
                </a:solidFill>
              </a:rPr>
              <a:t>adding a field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C00000"/>
                </a:solidFill>
              </a:rPr>
              <a:t>database</a:t>
            </a:r>
            <a:r>
              <a:rPr lang="en-IN" sz="2400" dirty="0" smtClean="0"/>
              <a:t> has to be changed too. </a:t>
            </a:r>
            <a:r>
              <a:rPr lang="en-IN" sz="2400" b="1" dirty="0" smtClean="0">
                <a:solidFill>
                  <a:srgbClr val="7030A0"/>
                </a:solidFill>
              </a:rPr>
              <a:t>Migrations</a:t>
            </a:r>
            <a:r>
              <a:rPr lang="en-IN" sz="2400" dirty="0" smtClean="0"/>
              <a:t> handle that as well.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8-Syncing Model </a:t>
            </a:r>
            <a:br>
              <a:rPr lang="en-US" sz="2800" b="1" dirty="0" smtClean="0"/>
            </a:br>
            <a:r>
              <a:rPr lang="en-US" sz="2800" b="1" dirty="0" smtClean="0"/>
              <a:t>With The DB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Performing migration is a 2 step approach:</a:t>
            </a:r>
          </a:p>
          <a:p>
            <a:endParaRPr lang="en-US" sz="2400" dirty="0" smtClean="0"/>
          </a:p>
          <a:p>
            <a:pPr lvl="1"/>
            <a:endParaRPr lang="en-US" sz="1900" dirty="0" smtClean="0"/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Creating migrations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Applying migrations</a:t>
            </a:r>
            <a:endParaRPr lang="en-IN" sz="1900" b="1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8-Syncing Model </a:t>
            </a:r>
            <a:br>
              <a:rPr lang="en-US" sz="2800" b="1" dirty="0" smtClean="0"/>
            </a:br>
            <a:r>
              <a:rPr lang="en-US" sz="2800" b="1" dirty="0" smtClean="0"/>
              <a:t>With The DB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2060"/>
                </a:solidFill>
              </a:rPr>
              <a:t>Creating Migrations</a:t>
            </a:r>
          </a:p>
          <a:p>
            <a:endParaRPr lang="en-IN" sz="2200" dirty="0" smtClean="0"/>
          </a:p>
          <a:p>
            <a:r>
              <a:rPr lang="en-IN" sz="2200" dirty="0" smtClean="0"/>
              <a:t>With the model created, the first thing we need to do is create a migration for it. We can do this with the following command:</a:t>
            </a:r>
          </a:p>
          <a:p>
            <a:pPr lvl="1"/>
            <a:r>
              <a:rPr lang="en-IN" sz="1500" b="1" dirty="0" smtClean="0">
                <a:solidFill>
                  <a:srgbClr val="C00000"/>
                </a:solidFill>
              </a:rPr>
              <a:t>python manage.py </a:t>
            </a:r>
            <a:r>
              <a:rPr lang="en-IN" sz="1500" b="1" dirty="0" err="1" smtClean="0">
                <a:solidFill>
                  <a:srgbClr val="C00000"/>
                </a:solidFill>
              </a:rPr>
              <a:t>makemigrations</a:t>
            </a:r>
            <a:r>
              <a:rPr lang="en-IN" sz="1500" b="1" dirty="0" smtClean="0">
                <a:solidFill>
                  <a:srgbClr val="C00000"/>
                </a:solidFill>
              </a:rPr>
              <a:t> </a:t>
            </a:r>
            <a:r>
              <a:rPr lang="en-IN" sz="1500" b="1" dirty="0" smtClean="0">
                <a:solidFill>
                  <a:srgbClr val="7030A0"/>
                </a:solidFill>
              </a:rPr>
              <a:t>&lt;name of app&gt;</a:t>
            </a:r>
          </a:p>
          <a:p>
            <a:endParaRPr lang="en-IN" sz="2400" b="1" i="1" dirty="0" smtClean="0"/>
          </a:p>
          <a:p>
            <a:r>
              <a:rPr lang="en-IN" sz="2200" b="1" i="1" dirty="0" err="1" smtClean="0">
                <a:solidFill>
                  <a:srgbClr val="C00000"/>
                </a:solidFill>
              </a:rPr>
              <a:t>makemigrations</a:t>
            </a:r>
            <a:r>
              <a:rPr lang="en-IN" sz="2200" dirty="0" smtClean="0"/>
              <a:t> basically generates the </a:t>
            </a:r>
            <a:r>
              <a:rPr lang="en-IN" sz="2200" b="1" dirty="0" smtClean="0">
                <a:solidFill>
                  <a:srgbClr val="C00000"/>
                </a:solidFill>
              </a:rPr>
              <a:t>SQL commands </a:t>
            </a:r>
            <a:r>
              <a:rPr lang="en-IN" sz="2200" dirty="0" smtClean="0"/>
              <a:t>for apps' model which we add in installed apps.</a:t>
            </a:r>
          </a:p>
          <a:p>
            <a:endParaRPr lang="en-IN" sz="2200" b="1" dirty="0" smtClean="0"/>
          </a:p>
          <a:p>
            <a:r>
              <a:rPr lang="en-IN" sz="2200" b="1" dirty="0" smtClean="0"/>
              <a:t>It does not execute those commands in our database file.</a:t>
            </a:r>
            <a:r>
              <a:rPr lang="en-IN" sz="2200" dirty="0" smtClean="0"/>
              <a:t> </a:t>
            </a:r>
          </a:p>
          <a:p>
            <a:endParaRPr lang="en-IN" sz="2200" dirty="0" smtClean="0"/>
          </a:p>
          <a:p>
            <a:r>
              <a:rPr lang="en-IN" sz="2200" dirty="0" smtClean="0"/>
              <a:t>So tables don't get created after </a:t>
            </a:r>
            <a:r>
              <a:rPr lang="en-IN" sz="2200" b="1" dirty="0" err="1" smtClean="0">
                <a:solidFill>
                  <a:srgbClr val="C00000"/>
                </a:solidFill>
              </a:rPr>
              <a:t>makemigrations</a:t>
            </a:r>
            <a:r>
              <a:rPr lang="en-IN" sz="2200" dirty="0" smtClean="0"/>
              <a:t>.</a:t>
            </a:r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8-Syncing Model </a:t>
            </a:r>
            <a:br>
              <a:rPr lang="en-US" sz="2800" b="1" dirty="0" smtClean="0"/>
            </a:br>
            <a:r>
              <a:rPr lang="en-US" sz="2800" b="1" dirty="0" smtClean="0"/>
              <a:t>With The DB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2060"/>
                </a:solidFill>
              </a:rPr>
              <a:t>Applying Migrations</a:t>
            </a:r>
          </a:p>
          <a:p>
            <a:endParaRPr lang="en-IN" sz="2200" dirty="0" smtClean="0"/>
          </a:p>
          <a:p>
            <a:endParaRPr lang="en-IN" sz="2200" dirty="0" smtClean="0"/>
          </a:p>
          <a:p>
            <a:r>
              <a:rPr lang="en-IN" sz="2200" dirty="0" smtClean="0"/>
              <a:t>After running </a:t>
            </a:r>
            <a:r>
              <a:rPr lang="en-IN" sz="2200" b="1" dirty="0" err="1" smtClean="0">
                <a:solidFill>
                  <a:srgbClr val="C00000"/>
                </a:solidFill>
              </a:rPr>
              <a:t>makemigrations</a:t>
            </a:r>
            <a:r>
              <a:rPr lang="en-IN" sz="2200" dirty="0" smtClean="0"/>
              <a:t> we need to execute SQL commands at the database and this is done using the command </a:t>
            </a:r>
            <a:r>
              <a:rPr lang="en-IN" sz="2200" b="1" dirty="0" smtClean="0">
                <a:solidFill>
                  <a:srgbClr val="C00000"/>
                </a:solidFill>
              </a:rPr>
              <a:t>migrate</a:t>
            </a:r>
            <a:r>
              <a:rPr lang="en-IN" sz="2200" dirty="0" smtClean="0"/>
              <a:t> as shown below:</a:t>
            </a:r>
          </a:p>
          <a:p>
            <a:pPr lvl="1"/>
            <a:endParaRPr lang="en-IN" sz="1800" b="1" dirty="0" smtClean="0">
              <a:solidFill>
                <a:srgbClr val="C00000"/>
              </a:solidFill>
            </a:endParaRPr>
          </a:p>
          <a:p>
            <a:pPr lvl="1"/>
            <a:r>
              <a:rPr lang="en-IN" sz="1800" b="1" dirty="0" smtClean="0">
                <a:solidFill>
                  <a:srgbClr val="C00000"/>
                </a:solidFill>
              </a:rPr>
              <a:t>python manage.py migrate </a:t>
            </a:r>
            <a:r>
              <a:rPr lang="en-IN" sz="1800" b="1" dirty="0" smtClean="0">
                <a:solidFill>
                  <a:srgbClr val="7030A0"/>
                </a:solidFill>
              </a:rPr>
              <a:t>&lt;name of the app&gt;</a:t>
            </a:r>
          </a:p>
          <a:p>
            <a:pPr lvl="1"/>
            <a:endParaRPr lang="en-IN" sz="1700" dirty="0" smtClean="0"/>
          </a:p>
          <a:p>
            <a:pPr lvl="1"/>
            <a:endParaRPr lang="en-IN" sz="1700" dirty="0" smtClean="0"/>
          </a:p>
          <a:p>
            <a:r>
              <a:rPr lang="en-IN" sz="2200" dirty="0" smtClean="0"/>
              <a:t>So after executing </a:t>
            </a:r>
            <a:r>
              <a:rPr lang="en-IN" sz="2200" b="1" dirty="0" smtClean="0">
                <a:solidFill>
                  <a:srgbClr val="C00000"/>
                </a:solidFill>
              </a:rPr>
              <a:t>migrate</a:t>
            </a:r>
            <a:r>
              <a:rPr lang="en-IN" sz="2200" dirty="0" smtClean="0"/>
              <a:t> all the tables of our </a:t>
            </a:r>
            <a:r>
              <a:rPr lang="en-IN" sz="2200" b="1" dirty="0" smtClean="0">
                <a:solidFill>
                  <a:srgbClr val="0070C0"/>
                </a:solidFill>
              </a:rPr>
              <a:t>installed apps </a:t>
            </a:r>
            <a:r>
              <a:rPr lang="en-IN" sz="2200" dirty="0" smtClean="0"/>
              <a:t>are created in our </a:t>
            </a:r>
            <a:r>
              <a:rPr lang="en-IN" sz="2200" b="1" dirty="0" smtClean="0">
                <a:solidFill>
                  <a:srgbClr val="0070C0"/>
                </a:solidFill>
              </a:rPr>
              <a:t>database file</a:t>
            </a:r>
            <a:r>
              <a:rPr lang="en-IN" sz="2200" dirty="0" smtClean="0"/>
              <a:t>.</a:t>
            </a:r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8-Syncing Model </a:t>
            </a:r>
            <a:br>
              <a:rPr lang="en-US" sz="2800" b="1" dirty="0" smtClean="0"/>
            </a:br>
            <a:r>
              <a:rPr lang="en-US" sz="2800" b="1" dirty="0" smtClean="0"/>
              <a:t>With The DB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Now that we’ve created the Book model, we should now sync it with the database using migrations.</a:t>
            </a:r>
          </a:p>
          <a:p>
            <a:endParaRPr lang="en-IN" sz="2400" dirty="0" smtClean="0"/>
          </a:p>
          <a:p>
            <a:r>
              <a:rPr lang="en-IN" sz="2400" dirty="0" smtClean="0"/>
              <a:t>Make sure the </a:t>
            </a:r>
            <a:r>
              <a:rPr lang="en-IN" sz="2400" b="1" dirty="0" smtClean="0">
                <a:solidFill>
                  <a:srgbClr val="7030A0"/>
                </a:solidFill>
              </a:rPr>
              <a:t>virtual environment </a:t>
            </a:r>
            <a:r>
              <a:rPr lang="en-IN" sz="2400" dirty="0" smtClean="0"/>
              <a:t>is running and then change into the </a:t>
            </a:r>
            <a:r>
              <a:rPr lang="en-IN" sz="2400" b="1" dirty="0" smtClean="0">
                <a:solidFill>
                  <a:srgbClr val="C00000"/>
                </a:solidFill>
              </a:rPr>
              <a:t>modeldemoproj1</a:t>
            </a:r>
            <a:r>
              <a:rPr lang="en-IN" sz="2400" dirty="0" smtClean="0"/>
              <a:t> directory. </a:t>
            </a:r>
          </a:p>
          <a:p>
            <a:endParaRPr lang="en-IN" sz="2400" dirty="0" smtClean="0"/>
          </a:p>
          <a:p>
            <a:r>
              <a:rPr lang="en-IN" sz="2400" dirty="0" smtClean="0"/>
              <a:t>From the VS command prompt, run:</a:t>
            </a:r>
            <a:endParaRPr lang="en-US" sz="2400" dirty="0" smtClean="0"/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python manage.py </a:t>
            </a:r>
            <a:r>
              <a:rPr lang="en-IN" sz="1900" b="1" dirty="0" err="1" smtClean="0">
                <a:solidFill>
                  <a:srgbClr val="C00000"/>
                </a:solidFill>
              </a:rPr>
              <a:t>makemigrations</a:t>
            </a:r>
            <a:r>
              <a:rPr lang="en-IN" sz="1900" b="1" dirty="0" smtClean="0">
                <a:solidFill>
                  <a:srgbClr val="C00000"/>
                </a:solidFill>
              </a:rPr>
              <a:t> modeldemoapp1</a:t>
            </a:r>
          </a:p>
          <a:p>
            <a:pPr fontAlgn="base"/>
            <a:r>
              <a:rPr lang="en-IN" sz="2400" dirty="0" smtClean="0"/>
              <a:t>Hit enter, and then run:</a:t>
            </a:r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python manage.py migrate modeldemoapp1</a:t>
            </a: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8-Syncing Model </a:t>
            </a:r>
            <a:br>
              <a:rPr lang="en-US" sz="2800" b="1" dirty="0" smtClean="0"/>
            </a:br>
            <a:r>
              <a:rPr lang="en-US" sz="2800" b="1" dirty="0" smtClean="0"/>
              <a:t>With The DB</a:t>
            </a:r>
            <a:endParaRPr lang="en-IN" sz="2800" b="1" dirty="0"/>
          </a:p>
        </p:txBody>
      </p:sp>
      <p:pic>
        <p:nvPicPr>
          <p:cNvPr id="7" name="Content Placeholder 6" descr="djangoscreen6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3788" cy="5286412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Checking Out Our Tables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We can confirm this by installing </a:t>
            </a:r>
            <a:r>
              <a:rPr lang="en-IN" sz="2400" b="1" u="sng" dirty="0" err="1" smtClean="0">
                <a:solidFill>
                  <a:srgbClr val="0070C0"/>
                </a:solidFill>
              </a:rPr>
              <a:t>sqlite</a:t>
            </a:r>
            <a:r>
              <a:rPr lang="en-IN" sz="2400" b="1" u="sng" dirty="0" smtClean="0">
                <a:solidFill>
                  <a:srgbClr val="0070C0"/>
                </a:solidFill>
              </a:rPr>
              <a:t> browser</a:t>
            </a:r>
            <a:r>
              <a:rPr lang="en-IN" sz="2400" dirty="0" smtClean="0"/>
              <a:t> and opening the file </a:t>
            </a:r>
            <a:r>
              <a:rPr lang="en-IN" sz="2400" b="1" dirty="0" smtClean="0">
                <a:solidFill>
                  <a:srgbClr val="C00000"/>
                </a:solidFill>
              </a:rPr>
              <a:t>db.sqlite3</a:t>
            </a:r>
            <a:r>
              <a:rPr lang="en-IN" sz="2400" dirty="0" smtClean="0"/>
              <a:t> 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We can see all the tables appears in the database file after executing migrate command.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The image is shown on the next slide</a:t>
            </a:r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Checking Out Our Tables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9-Accessing The Model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 smtClean="0"/>
              <a:t>After we have synced the model with the database , our next task is to perform </a:t>
            </a:r>
            <a:r>
              <a:rPr lang="en-US" sz="2200" b="1" dirty="0" smtClean="0">
                <a:solidFill>
                  <a:srgbClr val="C00000"/>
                </a:solidFill>
              </a:rPr>
              <a:t>CRUD</a:t>
            </a:r>
            <a:r>
              <a:rPr lang="en-US" sz="2200" dirty="0" smtClean="0"/>
              <a:t> ( </a:t>
            </a:r>
            <a:r>
              <a:rPr lang="en-US" sz="2200" b="1" dirty="0" smtClean="0">
                <a:solidFill>
                  <a:srgbClr val="7030A0"/>
                </a:solidFill>
              </a:rPr>
              <a:t>Create</a:t>
            </a:r>
            <a:r>
              <a:rPr lang="en-US" sz="2200" dirty="0" smtClean="0"/>
              <a:t> , </a:t>
            </a:r>
            <a:r>
              <a:rPr lang="en-US" sz="2200" b="1" dirty="0" smtClean="0">
                <a:solidFill>
                  <a:srgbClr val="7030A0"/>
                </a:solidFill>
              </a:rPr>
              <a:t>Read</a:t>
            </a:r>
            <a:r>
              <a:rPr lang="en-US" sz="2200" dirty="0" smtClean="0"/>
              <a:t> , </a:t>
            </a:r>
            <a:r>
              <a:rPr lang="en-US" sz="2200" b="1" dirty="0" smtClean="0">
                <a:solidFill>
                  <a:srgbClr val="7030A0"/>
                </a:solidFill>
              </a:rPr>
              <a:t>Update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rgbClr val="7030A0"/>
                </a:solidFill>
              </a:rPr>
              <a:t>Delete</a:t>
            </a:r>
            <a:r>
              <a:rPr lang="en-US" sz="2200" dirty="0" smtClean="0"/>
              <a:t>) operations on it from the view.</a:t>
            </a:r>
          </a:p>
          <a:p>
            <a:pPr fontAlgn="base"/>
            <a:endParaRPr lang="en-US" sz="2200" dirty="0" smtClean="0"/>
          </a:p>
          <a:p>
            <a:pPr fontAlgn="base"/>
            <a:endParaRPr lang="en-US" sz="2200" dirty="0" smtClean="0"/>
          </a:p>
          <a:p>
            <a:pPr fontAlgn="base"/>
            <a:r>
              <a:rPr lang="en-US" sz="2200" dirty="0" smtClean="0"/>
              <a:t>Initially we will learn how to </a:t>
            </a:r>
            <a:r>
              <a:rPr lang="en-US" sz="2200" b="1" dirty="0" smtClean="0">
                <a:solidFill>
                  <a:srgbClr val="7030A0"/>
                </a:solidFill>
              </a:rPr>
              <a:t>add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rgbClr val="7030A0"/>
                </a:solidFill>
              </a:rPr>
              <a:t>retrieve</a:t>
            </a:r>
            <a:r>
              <a:rPr lang="en-US" sz="2200" dirty="0" smtClean="0"/>
              <a:t> records from the database use </a:t>
            </a:r>
            <a:r>
              <a:rPr lang="en-US" sz="2200" b="1" dirty="0" err="1" smtClean="0">
                <a:solidFill>
                  <a:srgbClr val="7030A0"/>
                </a:solidFill>
              </a:rPr>
              <a:t>Django’s</a:t>
            </a:r>
            <a:r>
              <a:rPr lang="en-US" sz="2200" b="1" dirty="0" smtClean="0">
                <a:solidFill>
                  <a:srgbClr val="7030A0"/>
                </a:solidFill>
              </a:rPr>
              <a:t> database API </a:t>
            </a:r>
            <a:r>
              <a:rPr lang="en-US" sz="2200" dirty="0" smtClean="0"/>
              <a:t>and then we will lean other operations</a:t>
            </a:r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9-Accessing The Model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200" b="1" u="sng" dirty="0" smtClean="0">
                <a:solidFill>
                  <a:srgbClr val="002060"/>
                </a:solidFill>
              </a:rPr>
              <a:t>Adding Records In The DB:</a:t>
            </a:r>
          </a:p>
          <a:p>
            <a:pPr fontAlgn="base"/>
            <a:endParaRPr lang="en-US" sz="2200" dirty="0" smtClean="0"/>
          </a:p>
          <a:p>
            <a:pPr fontAlgn="base"/>
            <a:r>
              <a:rPr lang="en-US" sz="2200" dirty="0" smtClean="0"/>
              <a:t>For adding records in the database through our </a:t>
            </a:r>
            <a:r>
              <a:rPr lang="en-US" sz="2200" b="1" dirty="0" smtClean="0">
                <a:solidFill>
                  <a:srgbClr val="7030A0"/>
                </a:solidFill>
              </a:rPr>
              <a:t>view</a:t>
            </a:r>
            <a:r>
              <a:rPr lang="en-US" sz="2200" dirty="0" smtClean="0"/>
              <a:t> function , we have to take following steps:</a:t>
            </a:r>
          </a:p>
          <a:p>
            <a:pPr fontAlgn="base"/>
            <a:endParaRPr lang="en-US" sz="2200" dirty="0" smtClean="0"/>
          </a:p>
          <a:p>
            <a:pPr lvl="1" fontAlgn="base"/>
            <a:r>
              <a:rPr lang="en-US" sz="1700" dirty="0" smtClean="0"/>
              <a:t>Import the </a:t>
            </a:r>
            <a:r>
              <a:rPr lang="en-US" sz="1700" b="1" dirty="0" smtClean="0">
                <a:solidFill>
                  <a:srgbClr val="0070C0"/>
                </a:solidFill>
              </a:rPr>
              <a:t>required model</a:t>
            </a:r>
          </a:p>
          <a:p>
            <a:pPr fontAlgn="base"/>
            <a:endParaRPr lang="en-US" sz="2200" dirty="0" smtClean="0"/>
          </a:p>
          <a:p>
            <a:pPr lvl="1" fontAlgn="base"/>
            <a:r>
              <a:rPr lang="en-US" sz="1700" dirty="0" smtClean="0"/>
              <a:t>Create an </a:t>
            </a:r>
            <a:r>
              <a:rPr lang="en-US" sz="1700" b="1" dirty="0" smtClean="0">
                <a:solidFill>
                  <a:srgbClr val="0070C0"/>
                </a:solidFill>
              </a:rPr>
              <a:t>instance of the model </a:t>
            </a:r>
            <a:r>
              <a:rPr lang="en-US" sz="1700" dirty="0" smtClean="0"/>
              <a:t>class and then </a:t>
            </a:r>
            <a:r>
              <a:rPr lang="en-US" sz="1700" b="1" dirty="0" smtClean="0">
                <a:solidFill>
                  <a:srgbClr val="0070C0"/>
                </a:solidFill>
              </a:rPr>
              <a:t>initialize it </a:t>
            </a:r>
            <a:r>
              <a:rPr lang="en-US" sz="1700" dirty="0" smtClean="0"/>
              <a:t>by passing the data as </a:t>
            </a:r>
            <a:r>
              <a:rPr lang="en-US" sz="1700" b="1" dirty="0" smtClean="0">
                <a:solidFill>
                  <a:srgbClr val="0070C0"/>
                </a:solidFill>
              </a:rPr>
              <a:t>key-value</a:t>
            </a:r>
            <a:r>
              <a:rPr lang="en-US" sz="1700" dirty="0" smtClean="0"/>
              <a:t> pair where </a:t>
            </a:r>
            <a:r>
              <a:rPr lang="en-US" sz="1700" b="1" dirty="0" smtClean="0">
                <a:solidFill>
                  <a:srgbClr val="0070C0"/>
                </a:solidFill>
              </a:rPr>
              <a:t>key name </a:t>
            </a:r>
            <a:r>
              <a:rPr lang="en-US" sz="1700" dirty="0" smtClean="0"/>
              <a:t>will be </a:t>
            </a:r>
            <a:r>
              <a:rPr lang="en-US" sz="1700" b="1" dirty="0" smtClean="0">
                <a:solidFill>
                  <a:srgbClr val="C00000"/>
                </a:solidFill>
              </a:rPr>
              <a:t>column name </a:t>
            </a:r>
            <a:r>
              <a:rPr lang="en-US" sz="1700" dirty="0" smtClean="0"/>
              <a:t>as set in the model class</a:t>
            </a:r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700" dirty="0" smtClean="0"/>
              <a:t>and </a:t>
            </a:r>
            <a:r>
              <a:rPr lang="en-US" sz="1700" b="1" dirty="0" smtClean="0">
                <a:solidFill>
                  <a:srgbClr val="0070C0"/>
                </a:solidFill>
              </a:rPr>
              <a:t>value</a:t>
            </a:r>
            <a:r>
              <a:rPr lang="en-US" sz="1700" dirty="0" smtClean="0"/>
              <a:t> will be the </a:t>
            </a:r>
            <a:r>
              <a:rPr lang="en-US" sz="1700" b="1" dirty="0" smtClean="0">
                <a:solidFill>
                  <a:srgbClr val="C00000"/>
                </a:solidFill>
              </a:rPr>
              <a:t>data</a:t>
            </a:r>
            <a:r>
              <a:rPr lang="en-US" sz="1700" dirty="0" smtClean="0"/>
              <a:t> we have passed.</a:t>
            </a:r>
          </a:p>
          <a:p>
            <a:pPr fontAlgn="base"/>
            <a:endParaRPr lang="en-US" sz="2200" dirty="0" smtClean="0"/>
          </a:p>
          <a:p>
            <a:pPr lvl="1" fontAlgn="base"/>
            <a:r>
              <a:rPr lang="en-US" sz="1700" dirty="0" smtClean="0"/>
              <a:t>Call the </a:t>
            </a:r>
            <a:r>
              <a:rPr lang="en-US" sz="1700" b="1" dirty="0" smtClean="0">
                <a:solidFill>
                  <a:srgbClr val="C00000"/>
                </a:solidFill>
              </a:rPr>
              <a:t>save( ) </a:t>
            </a:r>
            <a:r>
              <a:rPr lang="en-US" sz="1700" dirty="0" smtClean="0"/>
              <a:t>method using the model object. This method is inherited from the class </a:t>
            </a:r>
            <a:r>
              <a:rPr lang="en-US" sz="1700" b="1" dirty="0" err="1" smtClean="0">
                <a:solidFill>
                  <a:srgbClr val="C00000"/>
                </a:solidFill>
              </a:rPr>
              <a:t>models.Model</a:t>
            </a:r>
            <a:r>
              <a:rPr lang="en-US" sz="1700" b="1" dirty="0" smtClean="0">
                <a:solidFill>
                  <a:srgbClr val="C00000"/>
                </a:solidFill>
              </a:rPr>
              <a:t> </a:t>
            </a:r>
            <a:r>
              <a:rPr lang="en-US" sz="1700" dirty="0" smtClean="0"/>
              <a:t> in our </a:t>
            </a:r>
            <a:r>
              <a:rPr lang="en-US" sz="1700" b="1" dirty="0" smtClean="0">
                <a:solidFill>
                  <a:srgbClr val="0070C0"/>
                </a:solidFill>
              </a:rPr>
              <a:t>model</a:t>
            </a:r>
            <a:r>
              <a:rPr lang="en-US" sz="1700" dirty="0" smtClean="0"/>
              <a:t> class.</a:t>
            </a:r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Drawbacks Of Traditional</a:t>
            </a:r>
            <a:br>
              <a:rPr lang="en-US" sz="2800" b="1" dirty="0" smtClean="0"/>
            </a:br>
            <a:r>
              <a:rPr lang="en-US" sz="2800" b="1" dirty="0" smtClean="0"/>
              <a:t>Way Of DB Programming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understand power of </a:t>
            </a:r>
            <a:r>
              <a:rPr lang="en-IN" sz="2400" b="1" dirty="0" err="1" smtClean="0">
                <a:solidFill>
                  <a:srgbClr val="7030A0"/>
                </a:solidFill>
              </a:rPr>
              <a:t>Django’s</a:t>
            </a:r>
            <a:r>
              <a:rPr lang="en-IN" sz="2400" b="1" dirty="0" smtClean="0">
                <a:solidFill>
                  <a:srgbClr val="7030A0"/>
                </a:solidFill>
              </a:rPr>
              <a:t> database layer </a:t>
            </a:r>
            <a:r>
              <a:rPr lang="en-IN" sz="2400" dirty="0" smtClean="0"/>
              <a:t>, here is a sneak preview how the previous view can be rewritten using </a:t>
            </a:r>
            <a:r>
              <a:rPr lang="en-IN" sz="2400" b="1" dirty="0" err="1" smtClean="0">
                <a:solidFill>
                  <a:srgbClr val="7030A0"/>
                </a:solidFill>
              </a:rPr>
              <a:t>Django’s</a:t>
            </a:r>
            <a:r>
              <a:rPr lang="en-IN" sz="2400" b="1" dirty="0" smtClean="0">
                <a:solidFill>
                  <a:srgbClr val="7030A0"/>
                </a:solidFill>
              </a:rPr>
              <a:t> database API</a:t>
            </a:r>
            <a:r>
              <a:rPr lang="en-IN" sz="2400" dirty="0" smtClean="0"/>
              <a:t>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from </a:t>
            </a:r>
            <a:r>
              <a:rPr lang="en-IN" sz="2000" b="1" dirty="0" err="1" smtClean="0">
                <a:solidFill>
                  <a:srgbClr val="C00000"/>
                </a:solidFill>
              </a:rPr>
              <a:t>django.shortcuts</a:t>
            </a:r>
            <a:r>
              <a:rPr lang="en-IN" sz="2000" b="1" dirty="0" smtClean="0">
                <a:solidFill>
                  <a:srgbClr val="C00000"/>
                </a:solidFill>
              </a:rPr>
              <a:t> import </a:t>
            </a:r>
            <a:r>
              <a:rPr lang="en-IN" sz="2000" b="1" dirty="0" err="1" smtClean="0">
                <a:solidFill>
                  <a:srgbClr val="C00000"/>
                </a:solidFill>
              </a:rPr>
              <a:t>render_to_response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from dbapp1.books.models import Book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def </a:t>
            </a:r>
            <a:r>
              <a:rPr lang="en-IN" sz="2000" b="1" dirty="0" err="1" smtClean="0">
                <a:solidFill>
                  <a:srgbClr val="C00000"/>
                </a:solidFill>
              </a:rPr>
              <a:t>book_list</a:t>
            </a:r>
            <a:r>
              <a:rPr lang="en-IN" sz="2000" b="1" dirty="0" smtClean="0">
                <a:solidFill>
                  <a:srgbClr val="C00000"/>
                </a:solidFill>
              </a:rPr>
              <a:t>(request):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err="1" smtClean="0">
                <a:solidFill>
                  <a:srgbClr val="C00000"/>
                </a:solidFill>
              </a:rPr>
              <a:t>bookrecords</a:t>
            </a:r>
            <a:r>
              <a:rPr lang="en-IN" sz="2000" b="1" dirty="0" smtClean="0">
                <a:solidFill>
                  <a:srgbClr val="C00000"/>
                </a:solidFill>
              </a:rPr>
              <a:t> = </a:t>
            </a:r>
            <a:r>
              <a:rPr lang="en-IN" sz="2000" b="1" dirty="0" err="1" smtClean="0">
                <a:solidFill>
                  <a:srgbClr val="C00000"/>
                </a:solidFill>
              </a:rPr>
              <a:t>Book.objects.order_by</a:t>
            </a:r>
            <a:r>
              <a:rPr lang="en-IN" sz="2000" b="1" dirty="0" smtClean="0">
                <a:solidFill>
                  <a:srgbClr val="C00000"/>
                </a:solidFill>
              </a:rPr>
              <a:t>('name')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context={'</a:t>
            </a:r>
            <a:r>
              <a:rPr lang="en-IN" sz="2000" b="1" dirty="0" err="1" smtClean="0">
                <a:solidFill>
                  <a:srgbClr val="C00000"/>
                </a:solidFill>
              </a:rPr>
              <a:t>records':bookrecords</a:t>
            </a:r>
            <a:r>
              <a:rPr lang="en-IN" sz="2000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return render(request,'dbapp1/</a:t>
            </a:r>
            <a:r>
              <a:rPr lang="en-IN" sz="2000" b="1" dirty="0" err="1" smtClean="0">
                <a:solidFill>
                  <a:srgbClr val="C00000"/>
                </a:solidFill>
              </a:rPr>
              <a:t>showbooks.html',context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endParaRPr lang="en-IN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9-Accessing The Model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 smtClean="0"/>
              <a:t>Let’s assume we have a </a:t>
            </a:r>
            <a:r>
              <a:rPr lang="en-US" sz="2200" b="1" dirty="0" smtClean="0">
                <a:solidFill>
                  <a:srgbClr val="C00000"/>
                </a:solidFill>
              </a:rPr>
              <a:t>model</a:t>
            </a:r>
            <a:r>
              <a:rPr lang="en-US" sz="2200" dirty="0" smtClean="0"/>
              <a:t> called </a:t>
            </a:r>
            <a:r>
              <a:rPr lang="en-US" sz="2200" b="1" dirty="0" smtClean="0">
                <a:solidFill>
                  <a:srgbClr val="C00000"/>
                </a:solidFill>
              </a:rPr>
              <a:t>Student</a:t>
            </a:r>
            <a:r>
              <a:rPr lang="en-US" sz="2200" dirty="0" smtClean="0"/>
              <a:t> with the data members as </a:t>
            </a:r>
            <a:r>
              <a:rPr lang="en-US" sz="2200" b="1" dirty="0" smtClean="0">
                <a:solidFill>
                  <a:srgbClr val="7030A0"/>
                </a:solidFill>
              </a:rPr>
              <a:t>name</a:t>
            </a:r>
            <a:r>
              <a:rPr lang="en-US" sz="2200" dirty="0" smtClean="0"/>
              <a:t>, </a:t>
            </a:r>
            <a:r>
              <a:rPr lang="en-US" sz="2200" b="1" dirty="0" smtClean="0">
                <a:solidFill>
                  <a:srgbClr val="7030A0"/>
                </a:solidFill>
              </a:rPr>
              <a:t>roll</a:t>
            </a:r>
            <a:r>
              <a:rPr lang="en-US" sz="2200" dirty="0" smtClean="0"/>
              <a:t> and </a:t>
            </a:r>
            <a:r>
              <a:rPr lang="en-US" sz="2200" b="1" dirty="0" smtClean="0">
                <a:solidFill>
                  <a:srgbClr val="7030A0"/>
                </a:solidFill>
              </a:rPr>
              <a:t>per</a:t>
            </a:r>
            <a:r>
              <a:rPr lang="en-US" sz="2200" dirty="0" smtClean="0"/>
              <a:t>. </a:t>
            </a:r>
          </a:p>
          <a:p>
            <a:pPr fontAlgn="base"/>
            <a:endParaRPr lang="en-US" sz="2200" dirty="0" smtClean="0"/>
          </a:p>
          <a:p>
            <a:pPr fontAlgn="base"/>
            <a:r>
              <a:rPr lang="en-US" sz="2200" dirty="0" smtClean="0"/>
              <a:t>So , to insert </a:t>
            </a:r>
            <a:r>
              <a:rPr lang="en-US" sz="2200" b="1" dirty="0" smtClean="0">
                <a:solidFill>
                  <a:srgbClr val="0070C0"/>
                </a:solidFill>
              </a:rPr>
              <a:t>an instance </a:t>
            </a:r>
            <a:r>
              <a:rPr lang="en-US" sz="2200" dirty="0" smtClean="0"/>
              <a:t>of this </a:t>
            </a:r>
            <a:r>
              <a:rPr lang="en-US" sz="2200" b="1" dirty="0" smtClean="0">
                <a:solidFill>
                  <a:srgbClr val="C00000"/>
                </a:solidFill>
              </a:rPr>
              <a:t>model</a:t>
            </a:r>
            <a:r>
              <a:rPr lang="en-US" sz="2200" dirty="0" smtClean="0"/>
              <a:t> in our table , we would write the following code in the view</a:t>
            </a:r>
            <a:endParaRPr lang="en-US" sz="17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from </a:t>
            </a:r>
            <a:r>
              <a:rPr lang="en-US" sz="2000" b="1" dirty="0" err="1" smtClean="0">
                <a:solidFill>
                  <a:srgbClr val="C00000"/>
                </a:solidFill>
              </a:rPr>
              <a:t>school.models</a:t>
            </a:r>
            <a:r>
              <a:rPr lang="en-US" sz="2000" b="1" dirty="0" smtClean="0">
                <a:solidFill>
                  <a:srgbClr val="C00000"/>
                </a:solidFill>
              </a:rPr>
              <a:t> import Student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def </a:t>
            </a:r>
            <a:r>
              <a:rPr lang="en-US" sz="2000" b="1" dirty="0" err="1" smtClean="0">
                <a:solidFill>
                  <a:srgbClr val="C00000"/>
                </a:solidFill>
              </a:rPr>
              <a:t>addStudentView</a:t>
            </a:r>
            <a:r>
              <a:rPr lang="en-US" sz="2000" b="1" dirty="0" smtClean="0">
                <a:solidFill>
                  <a:srgbClr val="C00000"/>
                </a:solidFill>
              </a:rPr>
              <a:t>(request):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err="1" smtClean="0">
                <a:solidFill>
                  <a:srgbClr val="C00000"/>
                </a:solidFill>
              </a:rPr>
              <a:t>st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= Student(name = "Ravi", roll = 15,per=67.8)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err="1" smtClean="0">
                <a:solidFill>
                  <a:srgbClr val="C00000"/>
                </a:solidFill>
              </a:rPr>
              <a:t>st.save</a:t>
            </a:r>
            <a:r>
              <a:rPr lang="en-US" sz="2000" b="1" dirty="0" smtClean="0">
                <a:solidFill>
                  <a:srgbClr val="C00000"/>
                </a:solidFill>
              </a:rPr>
              <a:t>()</a:t>
            </a:r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9-Accessing The Model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200" b="1" u="sng" dirty="0" smtClean="0">
                <a:solidFill>
                  <a:srgbClr val="002060"/>
                </a:solidFill>
              </a:rPr>
              <a:t>Retrieving Records From The DB:</a:t>
            </a:r>
          </a:p>
          <a:p>
            <a:pPr fontAlgn="base"/>
            <a:endParaRPr lang="en-US" sz="2200" dirty="0" smtClean="0"/>
          </a:p>
          <a:p>
            <a:pPr lvl="1"/>
            <a:r>
              <a:rPr lang="en-IN" sz="1900" dirty="0" smtClean="0"/>
              <a:t>To retrieve </a:t>
            </a:r>
            <a:r>
              <a:rPr lang="en-IN" sz="1900" dirty="0" smtClean="0"/>
              <a:t>students </a:t>
            </a:r>
            <a:r>
              <a:rPr lang="en-IN" sz="1900" dirty="0" smtClean="0"/>
              <a:t>from the database, we have to use the attribute </a:t>
            </a:r>
            <a:r>
              <a:rPr lang="en-IN" sz="1900" b="1" dirty="0" err="1" smtClean="0">
                <a:solidFill>
                  <a:srgbClr val="C00000"/>
                </a:solidFill>
              </a:rPr>
              <a:t>Student.objects</a:t>
            </a:r>
            <a:r>
              <a:rPr lang="en-IN" sz="1900" dirty="0" smtClean="0"/>
              <a:t>.</a:t>
            </a:r>
          </a:p>
          <a:p>
            <a:endParaRPr lang="en-IN" sz="2400" dirty="0" smtClean="0"/>
          </a:p>
          <a:p>
            <a:pPr lvl="1"/>
            <a:r>
              <a:rPr lang="en-IN" sz="1900" dirty="0" smtClean="0"/>
              <a:t>We can think it to be a </a:t>
            </a:r>
            <a:r>
              <a:rPr lang="en-IN" sz="1900" b="1" dirty="0" smtClean="0">
                <a:solidFill>
                  <a:srgbClr val="7030A0"/>
                </a:solidFill>
              </a:rPr>
              <a:t>set </a:t>
            </a:r>
            <a:r>
              <a:rPr lang="en-IN" sz="1900" dirty="0" smtClean="0"/>
              <a:t>of </a:t>
            </a:r>
            <a:r>
              <a:rPr lang="en-IN" sz="1900" b="1" dirty="0" smtClean="0">
                <a:solidFill>
                  <a:srgbClr val="7030A0"/>
                </a:solidFill>
              </a:rPr>
              <a:t>all </a:t>
            </a:r>
            <a:r>
              <a:rPr lang="en-IN" sz="1900" b="1" dirty="0" smtClean="0">
                <a:solidFill>
                  <a:srgbClr val="C00000"/>
                </a:solidFill>
              </a:rPr>
              <a:t>students 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pPr lvl="1"/>
            <a:r>
              <a:rPr lang="en-IN" sz="1900" dirty="0" smtClean="0"/>
              <a:t>To fetch a list of </a:t>
            </a:r>
            <a:r>
              <a:rPr lang="en-IN" sz="1900" b="1" i="1" dirty="0" smtClean="0">
                <a:solidFill>
                  <a:srgbClr val="7030A0"/>
                </a:solidFill>
              </a:rPr>
              <a:t>all</a:t>
            </a:r>
            <a:r>
              <a:rPr lang="en-IN" sz="1900" dirty="0" smtClean="0"/>
              <a:t> </a:t>
            </a:r>
            <a:r>
              <a:rPr lang="en-IN" sz="1900" b="1" dirty="0" smtClean="0">
                <a:solidFill>
                  <a:srgbClr val="C00000"/>
                </a:solidFill>
              </a:rPr>
              <a:t>Student</a:t>
            </a:r>
            <a:r>
              <a:rPr lang="en-IN" sz="1900" dirty="0" smtClean="0"/>
              <a:t> objects in the database with the statement </a:t>
            </a:r>
            <a:r>
              <a:rPr lang="en-IN" sz="1900" b="1" dirty="0" err="1" smtClean="0">
                <a:solidFill>
                  <a:srgbClr val="C00000"/>
                </a:solidFill>
              </a:rPr>
              <a:t>Student.objects.all</a:t>
            </a:r>
            <a:r>
              <a:rPr lang="en-IN" sz="1900" b="1" dirty="0" smtClean="0">
                <a:solidFill>
                  <a:srgbClr val="C00000"/>
                </a:solidFill>
              </a:rPr>
              <a:t>()</a:t>
            </a:r>
            <a:r>
              <a:rPr lang="en-IN" sz="1900" dirty="0" smtClean="0"/>
              <a:t>. </a:t>
            </a:r>
          </a:p>
          <a:p>
            <a:endParaRPr lang="en-IN" sz="2400" dirty="0" smtClean="0"/>
          </a:p>
          <a:p>
            <a:pPr lvl="1"/>
            <a:r>
              <a:rPr lang="en-IN" sz="1900" dirty="0" smtClean="0"/>
              <a:t>Behind the scenes,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</a:t>
            </a:r>
            <a:r>
              <a:rPr lang="en-IN" sz="1900" dirty="0" smtClean="0"/>
              <a:t> executes an </a:t>
            </a:r>
            <a:r>
              <a:rPr lang="en-IN" sz="1900" b="1" dirty="0" smtClean="0">
                <a:solidFill>
                  <a:srgbClr val="0070C0"/>
                </a:solidFill>
              </a:rPr>
              <a:t>SQL SELECT </a:t>
            </a:r>
            <a:r>
              <a:rPr lang="en-IN" sz="1900" dirty="0" smtClean="0"/>
              <a:t>statement here.</a:t>
            </a:r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9-Accessing The Model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 smtClean="0"/>
              <a:t>Continuing with our previous example , let’s assume that we have stored multiple student objects into the database and now we want to retrieve them</a:t>
            </a:r>
          </a:p>
          <a:p>
            <a:pPr fontAlgn="base"/>
            <a:endParaRPr lang="en-US" sz="2200" dirty="0" smtClean="0"/>
          </a:p>
          <a:p>
            <a:pPr fontAlgn="base"/>
            <a:r>
              <a:rPr lang="en-US" sz="2200" dirty="0" smtClean="0"/>
              <a:t>So </a:t>
            </a:r>
            <a:r>
              <a:rPr lang="en-US" sz="2200" dirty="0" smtClean="0"/>
              <a:t>, to </a:t>
            </a:r>
            <a:r>
              <a:rPr lang="en-US" sz="2200" dirty="0" smtClean="0"/>
              <a:t>do this , </a:t>
            </a:r>
            <a:r>
              <a:rPr lang="en-US" sz="2200" dirty="0" smtClean="0"/>
              <a:t>we would write the following code in the view</a:t>
            </a:r>
            <a:endParaRPr lang="en-US" sz="17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from </a:t>
            </a:r>
            <a:r>
              <a:rPr lang="en-US" sz="2000" b="1" dirty="0" err="1" smtClean="0">
                <a:solidFill>
                  <a:srgbClr val="C00000"/>
                </a:solidFill>
              </a:rPr>
              <a:t>school.models</a:t>
            </a:r>
            <a:r>
              <a:rPr lang="en-US" sz="2000" b="1" dirty="0" smtClean="0">
                <a:solidFill>
                  <a:srgbClr val="C00000"/>
                </a:solidFill>
              </a:rPr>
              <a:t> import Student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def </a:t>
            </a:r>
            <a:r>
              <a:rPr lang="en-US" sz="2000" b="1" dirty="0" err="1" smtClean="0">
                <a:solidFill>
                  <a:srgbClr val="C00000"/>
                </a:solidFill>
              </a:rPr>
              <a:t>getAllStudentView</a:t>
            </a:r>
            <a:r>
              <a:rPr lang="en-US" sz="2000" b="1" dirty="0" smtClean="0">
                <a:solidFill>
                  <a:srgbClr val="C00000"/>
                </a:solidFill>
              </a:rPr>
              <a:t>(request</a:t>
            </a:r>
            <a:r>
              <a:rPr lang="en-US" sz="20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err="1" smtClean="0">
                <a:solidFill>
                  <a:srgbClr val="C00000"/>
                </a:solidFill>
              </a:rPr>
              <a:t>total_students</a:t>
            </a:r>
            <a:r>
              <a:rPr lang="en-US" sz="2000" b="1" dirty="0" smtClean="0">
                <a:solidFill>
                  <a:srgbClr val="C00000"/>
                </a:solidFill>
              </a:rPr>
              <a:t>=</a:t>
            </a:r>
            <a:r>
              <a:rPr lang="en-US" sz="2000" b="1" dirty="0" err="1" smtClean="0">
                <a:solidFill>
                  <a:srgbClr val="C00000"/>
                </a:solidFill>
              </a:rPr>
              <a:t>Student.objects.count</a:t>
            </a:r>
            <a:r>
              <a:rPr lang="en-US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err="1" smtClean="0">
                <a:solidFill>
                  <a:srgbClr val="C00000"/>
                </a:solidFill>
              </a:rPr>
              <a:t>all_students</a:t>
            </a:r>
            <a:r>
              <a:rPr lang="en-US" sz="2000" b="1" dirty="0" smtClean="0">
                <a:solidFill>
                  <a:srgbClr val="C00000"/>
                </a:solidFill>
              </a:rPr>
              <a:t>=</a:t>
            </a:r>
            <a:r>
              <a:rPr lang="en-US" sz="2000" b="1" dirty="0" err="1" smtClean="0">
                <a:solidFill>
                  <a:srgbClr val="C00000"/>
                </a:solidFill>
              </a:rPr>
              <a:t>Student.objects.all</a:t>
            </a:r>
            <a:r>
              <a:rPr lang="en-US" sz="2000" b="1" dirty="0" smtClean="0">
                <a:solidFill>
                  <a:srgbClr val="C00000"/>
                </a:solidFill>
              </a:rPr>
              <a:t>()</a:t>
            </a: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9-Accessing The Model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300" dirty="0" smtClean="0"/>
              <a:t>The statement </a:t>
            </a:r>
            <a:r>
              <a:rPr lang="en-US" sz="2300" b="1" dirty="0" err="1" smtClean="0">
                <a:solidFill>
                  <a:srgbClr val="C00000"/>
                </a:solidFill>
              </a:rPr>
              <a:t>Student.objects.count</a:t>
            </a:r>
            <a:r>
              <a:rPr lang="en-US" sz="2300" b="1" dirty="0" smtClean="0">
                <a:solidFill>
                  <a:srgbClr val="C00000"/>
                </a:solidFill>
              </a:rPr>
              <a:t>() </a:t>
            </a:r>
            <a:r>
              <a:rPr lang="en-US" sz="2300" dirty="0" smtClean="0"/>
              <a:t>will return </a:t>
            </a:r>
            <a:r>
              <a:rPr lang="en-US" sz="2300" b="1" dirty="0" smtClean="0">
                <a:solidFill>
                  <a:srgbClr val="7030A0"/>
                </a:solidFill>
              </a:rPr>
              <a:t>total number of records </a:t>
            </a:r>
            <a:r>
              <a:rPr lang="en-US" sz="2300" dirty="0" smtClean="0"/>
              <a:t>in the database</a:t>
            </a:r>
          </a:p>
          <a:p>
            <a:endParaRPr lang="en-US" sz="2300" dirty="0" smtClean="0"/>
          </a:p>
          <a:p>
            <a:r>
              <a:rPr lang="en-US" sz="2300" dirty="0" smtClean="0"/>
              <a:t>The second statement </a:t>
            </a:r>
            <a:r>
              <a:rPr lang="en-US" sz="2300" b="1" dirty="0" err="1" smtClean="0">
                <a:solidFill>
                  <a:srgbClr val="C00000"/>
                </a:solidFill>
              </a:rPr>
              <a:t>Student.objects.all</a:t>
            </a:r>
            <a:r>
              <a:rPr lang="en-US" sz="2300" b="1" dirty="0" smtClean="0">
                <a:solidFill>
                  <a:srgbClr val="C00000"/>
                </a:solidFill>
              </a:rPr>
              <a:t>() </a:t>
            </a:r>
            <a:r>
              <a:rPr lang="en-US" sz="2300" dirty="0" smtClean="0"/>
              <a:t>will return a </a:t>
            </a:r>
            <a:r>
              <a:rPr lang="en-US" sz="2300" b="1" dirty="0" smtClean="0">
                <a:solidFill>
                  <a:srgbClr val="7030A0"/>
                </a:solidFill>
              </a:rPr>
              <a:t>set of Student objects</a:t>
            </a:r>
          </a:p>
          <a:p>
            <a:endParaRPr lang="en-US" sz="2300" b="1" dirty="0" smtClean="0">
              <a:solidFill>
                <a:srgbClr val="7030A0"/>
              </a:solidFill>
            </a:endParaRPr>
          </a:p>
          <a:p>
            <a:endParaRPr lang="en-US" sz="2300" dirty="0" smtClean="0"/>
          </a:p>
          <a:p>
            <a:r>
              <a:rPr lang="en-US" sz="2300" dirty="0" smtClean="0"/>
              <a:t>This set is an object of the class </a:t>
            </a:r>
            <a:r>
              <a:rPr lang="en-US" sz="2300" b="1" dirty="0" err="1" smtClean="0">
                <a:solidFill>
                  <a:srgbClr val="C00000"/>
                </a:solidFill>
              </a:rPr>
              <a:t>QuerySet</a:t>
            </a:r>
            <a:r>
              <a:rPr lang="en-US" sz="2300" dirty="0" smtClean="0"/>
              <a:t> in </a:t>
            </a:r>
            <a:r>
              <a:rPr lang="en-US" sz="2300" b="1" dirty="0" err="1" smtClean="0">
                <a:solidFill>
                  <a:srgbClr val="C00000"/>
                </a:solidFill>
              </a:rPr>
              <a:t>Django</a:t>
            </a:r>
            <a:endParaRPr lang="en-US" sz="2300" b="1" dirty="0" smtClean="0">
              <a:solidFill>
                <a:srgbClr val="C00000"/>
              </a:solidFill>
            </a:endParaRPr>
          </a:p>
          <a:p>
            <a:endParaRPr lang="en-US" sz="2300" b="1" dirty="0" smtClean="0">
              <a:solidFill>
                <a:srgbClr val="C00000"/>
              </a:solidFill>
            </a:endParaRPr>
          </a:p>
          <a:p>
            <a:r>
              <a:rPr lang="en-IN" sz="2300" dirty="0" smtClean="0"/>
              <a:t>A </a:t>
            </a:r>
            <a:r>
              <a:rPr lang="en-IN" sz="2300" b="1" dirty="0" err="1" smtClean="0">
                <a:solidFill>
                  <a:srgbClr val="C00000"/>
                </a:solidFill>
              </a:rPr>
              <a:t>QuerySet</a:t>
            </a:r>
            <a:r>
              <a:rPr lang="en-IN" sz="2300" dirty="0" smtClean="0"/>
              <a:t> </a:t>
            </a:r>
            <a:r>
              <a:rPr lang="en-IN" sz="2300" dirty="0" smtClean="0"/>
              <a:t>is an </a:t>
            </a:r>
            <a:r>
              <a:rPr lang="en-IN" sz="2300" b="1" dirty="0" err="1" smtClean="0">
                <a:solidFill>
                  <a:srgbClr val="7030A0"/>
                </a:solidFill>
              </a:rPr>
              <a:t>iterable</a:t>
            </a:r>
            <a:r>
              <a:rPr lang="en-IN" sz="2300" dirty="0" smtClean="0"/>
              <a:t> collection of </a:t>
            </a:r>
            <a:r>
              <a:rPr lang="en-IN" sz="2300" dirty="0" smtClean="0"/>
              <a:t>objects of a given </a:t>
            </a:r>
            <a:r>
              <a:rPr lang="en-IN" sz="2300" b="1" dirty="0" smtClean="0">
                <a:solidFill>
                  <a:srgbClr val="C00000"/>
                </a:solidFill>
              </a:rPr>
              <a:t>Model</a:t>
            </a:r>
            <a:r>
              <a:rPr lang="en-IN" sz="2300" dirty="0" smtClean="0"/>
              <a:t> and allow us to </a:t>
            </a:r>
            <a:r>
              <a:rPr lang="en-IN" sz="2300" b="1" dirty="0" smtClean="0">
                <a:solidFill>
                  <a:srgbClr val="7030A0"/>
                </a:solidFill>
              </a:rPr>
              <a:t>read</a:t>
            </a:r>
            <a:r>
              <a:rPr lang="en-IN" sz="2300" dirty="0" smtClean="0"/>
              <a:t> </a:t>
            </a:r>
            <a:r>
              <a:rPr lang="en-IN" sz="2300" dirty="0" smtClean="0"/>
              <a:t>the data from the database, </a:t>
            </a:r>
            <a:r>
              <a:rPr lang="en-IN" sz="2300" b="1" dirty="0" smtClean="0">
                <a:solidFill>
                  <a:srgbClr val="7030A0"/>
                </a:solidFill>
              </a:rPr>
              <a:t>filter </a:t>
            </a:r>
            <a:r>
              <a:rPr lang="en-IN" sz="2300" dirty="0" smtClean="0"/>
              <a:t>it and </a:t>
            </a:r>
            <a:r>
              <a:rPr lang="en-IN" sz="2300" b="1" dirty="0" smtClean="0">
                <a:solidFill>
                  <a:srgbClr val="7030A0"/>
                </a:solidFill>
              </a:rPr>
              <a:t>order</a:t>
            </a:r>
            <a:r>
              <a:rPr lang="en-IN" sz="2300" dirty="0" smtClean="0"/>
              <a:t> it.</a:t>
            </a:r>
            <a:endParaRPr lang="en-IN" sz="23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Step </a:t>
            </a:r>
            <a:r>
              <a:rPr lang="en-US" sz="2400" b="1" dirty="0" smtClean="0"/>
              <a:t>9/10-AccessingRendering </a:t>
            </a:r>
            <a:r>
              <a:rPr lang="en-US" sz="2400" b="1" dirty="0" smtClean="0"/>
              <a:t>The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Book Model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300" dirty="0" smtClean="0"/>
              <a:t>Based on our previous discussion , try to add and retrieve records from database using our Book model.</a:t>
            </a:r>
          </a:p>
          <a:p>
            <a:endParaRPr lang="en-US" sz="2300" b="1" dirty="0" smtClean="0">
              <a:solidFill>
                <a:srgbClr val="C00000"/>
              </a:solidFill>
            </a:endParaRPr>
          </a:p>
          <a:p>
            <a:r>
              <a:rPr lang="en-US" sz="2300" dirty="0" smtClean="0"/>
              <a:t>Following are the steps needed :</a:t>
            </a:r>
          </a:p>
          <a:p>
            <a:pPr lvl="1"/>
            <a:r>
              <a:rPr lang="en-US" sz="1800" dirty="0" smtClean="0"/>
              <a:t>Go to views.py and create 2 views named </a:t>
            </a:r>
            <a:r>
              <a:rPr lang="en-US" sz="1800" b="1" dirty="0" err="1" smtClean="0">
                <a:solidFill>
                  <a:srgbClr val="C00000"/>
                </a:solidFill>
              </a:rPr>
              <a:t>addBooksView</a:t>
            </a:r>
            <a:r>
              <a:rPr lang="en-US" sz="1800" b="1" dirty="0" smtClean="0">
                <a:solidFill>
                  <a:srgbClr val="C00000"/>
                </a:solidFill>
              </a:rPr>
              <a:t>() </a:t>
            </a:r>
            <a:r>
              <a:rPr lang="en-US" sz="1800" dirty="0" smtClean="0"/>
              <a:t>and </a:t>
            </a:r>
            <a:r>
              <a:rPr lang="en-US" sz="1800" b="1" dirty="0" err="1" smtClean="0">
                <a:solidFill>
                  <a:srgbClr val="C00000"/>
                </a:solidFill>
              </a:rPr>
              <a:t>getBooksView</a:t>
            </a:r>
            <a:r>
              <a:rPr lang="en-US" sz="1800" b="1" dirty="0" smtClean="0">
                <a:solidFill>
                  <a:srgbClr val="C00000"/>
                </a:solidFill>
              </a:rPr>
              <a:t>()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The function </a:t>
            </a:r>
            <a:r>
              <a:rPr lang="en-US" sz="1800" b="1" dirty="0" err="1" smtClean="0">
                <a:solidFill>
                  <a:srgbClr val="C00000"/>
                </a:solidFill>
              </a:rPr>
              <a:t>addBooksView</a:t>
            </a:r>
            <a:r>
              <a:rPr lang="en-US" sz="1800" b="1" dirty="0" smtClean="0">
                <a:solidFill>
                  <a:srgbClr val="C00000"/>
                </a:solidFill>
              </a:rPr>
              <a:t>() </a:t>
            </a:r>
            <a:r>
              <a:rPr lang="en-US" sz="1800" dirty="0" smtClean="0"/>
              <a:t>will add 3 book records to the database with the following values:</a:t>
            </a:r>
          </a:p>
          <a:p>
            <a:pPr lvl="1"/>
            <a:endParaRPr lang="en-IN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28662" y="4429132"/>
          <a:ext cx="78581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1785950"/>
                <a:gridCol w="1571636"/>
                <a:gridCol w="1571636"/>
                <a:gridCol w="15716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book_id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book_name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book_price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pub_date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101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Let Us C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250.0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2001-01-15</a:t>
                      </a:r>
                      <a:endParaRPr lang="en-IN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102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Mastering Python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450.0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Python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2014-10-21</a:t>
                      </a:r>
                      <a:endParaRPr lang="en-IN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103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Python Projects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350.0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Python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2016-04-09</a:t>
                      </a:r>
                      <a:endParaRPr lang="en-IN" sz="12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Step 9/10-AccessingRendering The </a:t>
            </a:r>
            <a:br>
              <a:rPr lang="en-US" sz="2400" b="1" dirty="0" smtClean="0"/>
            </a:br>
            <a:r>
              <a:rPr lang="en-US" sz="2400" b="1" dirty="0" smtClean="0"/>
              <a:t>Book Model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/>
            <a:r>
              <a:rPr lang="en-US" sz="1800" dirty="0" smtClean="0"/>
              <a:t>It will then </a:t>
            </a:r>
            <a:r>
              <a:rPr lang="en-US" sz="1800" b="1" dirty="0" smtClean="0">
                <a:solidFill>
                  <a:srgbClr val="7030A0"/>
                </a:solidFill>
              </a:rPr>
              <a:t>retrieve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number of books </a:t>
            </a:r>
            <a:r>
              <a:rPr lang="en-US" sz="1800" dirty="0" smtClean="0"/>
              <a:t>in the database and </a:t>
            </a:r>
            <a:r>
              <a:rPr lang="en-US" sz="1800" b="1" dirty="0" smtClean="0">
                <a:solidFill>
                  <a:srgbClr val="7030A0"/>
                </a:solidFill>
              </a:rPr>
              <a:t>redirect</a:t>
            </a:r>
            <a:r>
              <a:rPr lang="en-US" sz="1800" dirty="0" smtClean="0"/>
              <a:t> the request to the template </a:t>
            </a:r>
            <a:r>
              <a:rPr lang="en-US" sz="1800" b="1" dirty="0" smtClean="0">
                <a:solidFill>
                  <a:srgbClr val="C00000"/>
                </a:solidFill>
              </a:rPr>
              <a:t>result.html</a:t>
            </a:r>
            <a:r>
              <a:rPr lang="en-US" sz="1800" dirty="0" smtClean="0"/>
              <a:t> along with the </a:t>
            </a:r>
            <a:r>
              <a:rPr lang="en-US" sz="1800" b="1" dirty="0" smtClean="0">
                <a:solidFill>
                  <a:srgbClr val="0070C0"/>
                </a:solidFill>
              </a:rPr>
              <a:t>book count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The function </a:t>
            </a:r>
            <a:r>
              <a:rPr lang="en-US" sz="1800" b="1" dirty="0" err="1" smtClean="0">
                <a:solidFill>
                  <a:srgbClr val="C00000"/>
                </a:solidFill>
              </a:rPr>
              <a:t>getBooksView</a:t>
            </a:r>
            <a:r>
              <a:rPr lang="en-US" sz="1800" b="1" dirty="0" smtClean="0">
                <a:solidFill>
                  <a:srgbClr val="C00000"/>
                </a:solidFill>
              </a:rPr>
              <a:t>() </a:t>
            </a:r>
            <a:r>
              <a:rPr lang="en-US" sz="1800" dirty="0" smtClean="0"/>
              <a:t>will </a:t>
            </a:r>
            <a:r>
              <a:rPr lang="en-US" sz="1800" b="1" dirty="0" smtClean="0">
                <a:solidFill>
                  <a:srgbClr val="7030A0"/>
                </a:solidFill>
              </a:rPr>
              <a:t>retrieve</a:t>
            </a:r>
            <a:r>
              <a:rPr lang="en-US" sz="1800" dirty="0" smtClean="0"/>
              <a:t> all the </a:t>
            </a:r>
            <a:r>
              <a:rPr lang="en-US" sz="1800" b="1" dirty="0" smtClean="0">
                <a:solidFill>
                  <a:srgbClr val="C00000"/>
                </a:solidFill>
              </a:rPr>
              <a:t>books</a:t>
            </a:r>
            <a:r>
              <a:rPr lang="en-US" sz="1800" dirty="0" smtClean="0"/>
              <a:t> from the </a:t>
            </a:r>
            <a:r>
              <a:rPr lang="en-US" sz="1800" b="1" dirty="0" smtClean="0">
                <a:solidFill>
                  <a:srgbClr val="7030A0"/>
                </a:solidFill>
              </a:rPr>
              <a:t>database</a:t>
            </a:r>
            <a:r>
              <a:rPr lang="en-US" sz="1800" dirty="0" smtClean="0"/>
              <a:t> , </a:t>
            </a:r>
            <a:r>
              <a:rPr lang="en-US" sz="1800" b="1" dirty="0" smtClean="0">
                <a:solidFill>
                  <a:srgbClr val="7030A0"/>
                </a:solidFill>
              </a:rPr>
              <a:t>pack them </a:t>
            </a:r>
            <a:r>
              <a:rPr lang="en-US" sz="1800" dirty="0" smtClean="0"/>
              <a:t>in a </a:t>
            </a:r>
            <a:r>
              <a:rPr lang="en-US" sz="1800" b="1" dirty="0" smtClean="0">
                <a:solidFill>
                  <a:srgbClr val="C00000"/>
                </a:solidFill>
              </a:rPr>
              <a:t>list</a:t>
            </a:r>
            <a:r>
              <a:rPr lang="en-US" sz="1800" dirty="0" smtClean="0"/>
              <a:t> called </a:t>
            </a:r>
            <a:r>
              <a:rPr lang="en-US" sz="1800" b="1" dirty="0" err="1" smtClean="0">
                <a:solidFill>
                  <a:srgbClr val="0070C0"/>
                </a:solidFill>
              </a:rPr>
              <a:t>book_list</a:t>
            </a:r>
            <a:r>
              <a:rPr lang="en-US" sz="1800" dirty="0" smtClean="0"/>
              <a:t> and </a:t>
            </a:r>
            <a:r>
              <a:rPr lang="en-US" sz="1800" b="1" dirty="0" smtClean="0">
                <a:solidFill>
                  <a:srgbClr val="7030A0"/>
                </a:solidFill>
              </a:rPr>
              <a:t>redirect</a:t>
            </a:r>
            <a:r>
              <a:rPr lang="en-US" sz="1800" dirty="0" smtClean="0"/>
              <a:t> the request to the template </a:t>
            </a:r>
            <a:r>
              <a:rPr lang="en-US" sz="1800" b="1" dirty="0" smtClean="0">
                <a:solidFill>
                  <a:srgbClr val="C00000"/>
                </a:solidFill>
              </a:rPr>
              <a:t>showbooks.html</a:t>
            </a:r>
            <a:r>
              <a:rPr lang="en-US" sz="1800" dirty="0" smtClean="0"/>
              <a:t> along with the </a:t>
            </a:r>
            <a:r>
              <a:rPr lang="en-US" sz="1800" dirty="0" smtClean="0"/>
              <a:t>list </a:t>
            </a:r>
            <a:r>
              <a:rPr lang="en-US" sz="1800" b="1" dirty="0" err="1" smtClean="0">
                <a:solidFill>
                  <a:srgbClr val="C00000"/>
                </a:solidFill>
              </a:rPr>
              <a:t>book_list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lvl="1"/>
            <a:endParaRPr lang="en-IN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Step 9/10-AccessingRendering The </a:t>
            </a:r>
            <a:br>
              <a:rPr lang="en-US" sz="2400" b="1" dirty="0" smtClean="0"/>
            </a:br>
            <a:r>
              <a:rPr lang="en-US" sz="2400" b="1" dirty="0" smtClean="0"/>
              <a:t>Book Model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u="sng" dirty="0" smtClean="0">
                <a:solidFill>
                  <a:srgbClr val="7030A0"/>
                </a:solidFill>
              </a:rPr>
              <a:t>views.py</a:t>
            </a:r>
            <a:endParaRPr lang="en-IN" sz="16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from </a:t>
            </a:r>
            <a:r>
              <a:rPr lang="en-IN" sz="1600" b="1" dirty="0" err="1" smtClean="0">
                <a:solidFill>
                  <a:srgbClr val="C00000"/>
                </a:solidFill>
              </a:rPr>
              <a:t>django.shortcuts</a:t>
            </a:r>
            <a:r>
              <a:rPr lang="en-IN" sz="1600" b="1" dirty="0" smtClean="0">
                <a:solidFill>
                  <a:srgbClr val="C00000"/>
                </a:solidFill>
              </a:rPr>
              <a:t> import render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from modeldemoapp1.models import Book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def </a:t>
            </a:r>
            <a:r>
              <a:rPr lang="en-IN" sz="1600" b="1" dirty="0" err="1" smtClean="0">
                <a:solidFill>
                  <a:srgbClr val="0070C0"/>
                </a:solidFill>
              </a:rPr>
              <a:t>addBooksView</a:t>
            </a:r>
            <a:r>
              <a:rPr lang="en-IN" sz="1600" b="1" dirty="0" smtClean="0">
                <a:solidFill>
                  <a:srgbClr val="C00000"/>
                </a:solidFill>
              </a:rPr>
              <a:t>(request):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</a:t>
            </a:r>
            <a:r>
              <a:rPr lang="en-IN" sz="1600" b="1" dirty="0" smtClean="0">
                <a:solidFill>
                  <a:srgbClr val="00B050"/>
                </a:solidFill>
              </a:rPr>
              <a:t>book1=Book(</a:t>
            </a:r>
            <a:r>
              <a:rPr lang="en-IN" sz="1600" b="1" dirty="0" err="1" smtClean="0">
                <a:solidFill>
                  <a:srgbClr val="00B050"/>
                </a:solidFill>
              </a:rPr>
              <a:t>book_id</a:t>
            </a:r>
            <a:r>
              <a:rPr lang="en-IN" sz="1600" b="1" dirty="0" smtClean="0">
                <a:solidFill>
                  <a:srgbClr val="00B050"/>
                </a:solidFill>
              </a:rPr>
              <a:t>=101,book_name</a:t>
            </a:r>
            <a:r>
              <a:rPr lang="en-IN" sz="1600" b="1" dirty="0" smtClean="0">
                <a:solidFill>
                  <a:srgbClr val="00B050"/>
                </a:solidFill>
              </a:rPr>
              <a:t>="Let Us </a:t>
            </a:r>
            <a:r>
              <a:rPr lang="en-IN" sz="1600" b="1" dirty="0" err="1" smtClean="0">
                <a:solidFill>
                  <a:srgbClr val="00B050"/>
                </a:solidFill>
              </a:rPr>
              <a:t>C",book_price</a:t>
            </a:r>
            <a:r>
              <a:rPr lang="en-IN" sz="1600" b="1" dirty="0" smtClean="0">
                <a:solidFill>
                  <a:srgbClr val="00B050"/>
                </a:solidFill>
              </a:rPr>
              <a:t>=250.0,subject="</a:t>
            </a:r>
            <a:r>
              <a:rPr lang="en-IN" sz="1600" b="1" dirty="0" err="1" smtClean="0">
                <a:solidFill>
                  <a:srgbClr val="00B050"/>
                </a:solidFill>
              </a:rPr>
              <a:t>C",pub_date</a:t>
            </a:r>
            <a:r>
              <a:rPr lang="en-IN" sz="1600" b="1" dirty="0" smtClean="0">
                <a:solidFill>
                  <a:srgbClr val="00B050"/>
                </a:solidFill>
              </a:rPr>
              <a:t>="2001-01-15")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book1.save</a:t>
            </a:r>
            <a:r>
              <a:rPr lang="en-IN" sz="16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</a:t>
            </a:r>
            <a:r>
              <a:rPr lang="en-IN" sz="1600" b="1" dirty="0" smtClean="0">
                <a:solidFill>
                  <a:srgbClr val="00B050"/>
                </a:solidFill>
              </a:rPr>
              <a:t>book2=Book(</a:t>
            </a:r>
            <a:r>
              <a:rPr lang="en-IN" sz="1600" b="1" dirty="0" err="1" smtClean="0">
                <a:solidFill>
                  <a:srgbClr val="00B050"/>
                </a:solidFill>
              </a:rPr>
              <a:t>book_id</a:t>
            </a:r>
            <a:r>
              <a:rPr lang="en-IN" sz="1600" b="1" dirty="0" smtClean="0">
                <a:solidFill>
                  <a:srgbClr val="00B050"/>
                </a:solidFill>
              </a:rPr>
              <a:t>=102,book_name</a:t>
            </a:r>
            <a:r>
              <a:rPr lang="en-IN" sz="1600" b="1" dirty="0" smtClean="0">
                <a:solidFill>
                  <a:srgbClr val="00B050"/>
                </a:solidFill>
              </a:rPr>
              <a:t>="Mastering </a:t>
            </a:r>
            <a:r>
              <a:rPr lang="en-IN" sz="1600" b="1" dirty="0" err="1" smtClean="0">
                <a:solidFill>
                  <a:srgbClr val="00B050"/>
                </a:solidFill>
              </a:rPr>
              <a:t>Python",book_price</a:t>
            </a:r>
            <a:r>
              <a:rPr lang="en-IN" sz="1600" b="1" dirty="0" smtClean="0">
                <a:solidFill>
                  <a:srgbClr val="00B050"/>
                </a:solidFill>
              </a:rPr>
              <a:t>=450.0,subject="</a:t>
            </a:r>
            <a:r>
              <a:rPr lang="en-IN" sz="1600" b="1" dirty="0" err="1" smtClean="0">
                <a:solidFill>
                  <a:srgbClr val="00B050"/>
                </a:solidFill>
              </a:rPr>
              <a:t>Python",pub_date</a:t>
            </a:r>
            <a:r>
              <a:rPr lang="en-IN" sz="1600" b="1" dirty="0" smtClean="0">
                <a:solidFill>
                  <a:srgbClr val="00B050"/>
                </a:solidFill>
              </a:rPr>
              <a:t>="2014-10-21")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book2.save</a:t>
            </a:r>
            <a:r>
              <a:rPr lang="en-IN" sz="16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</a:t>
            </a:r>
            <a:r>
              <a:rPr lang="en-IN" sz="1600" b="1" dirty="0" smtClean="0">
                <a:solidFill>
                  <a:srgbClr val="00B050"/>
                </a:solidFill>
              </a:rPr>
              <a:t>book3=Book(</a:t>
            </a:r>
            <a:r>
              <a:rPr lang="en-IN" sz="1600" b="1" dirty="0" err="1" smtClean="0">
                <a:solidFill>
                  <a:srgbClr val="00B050"/>
                </a:solidFill>
              </a:rPr>
              <a:t>book_id</a:t>
            </a:r>
            <a:r>
              <a:rPr lang="en-IN" sz="1600" b="1" dirty="0" smtClean="0">
                <a:solidFill>
                  <a:srgbClr val="00B050"/>
                </a:solidFill>
              </a:rPr>
              <a:t>=103,book_name</a:t>
            </a:r>
            <a:r>
              <a:rPr lang="en-IN" sz="1600" b="1" dirty="0" smtClean="0">
                <a:solidFill>
                  <a:srgbClr val="00B050"/>
                </a:solidFill>
              </a:rPr>
              <a:t>="Python </a:t>
            </a:r>
            <a:r>
              <a:rPr lang="en-IN" sz="1600" b="1" dirty="0" err="1" smtClean="0">
                <a:solidFill>
                  <a:srgbClr val="00B050"/>
                </a:solidFill>
              </a:rPr>
              <a:t>Projects",book_price</a:t>
            </a:r>
            <a:r>
              <a:rPr lang="en-IN" sz="1600" b="1" dirty="0" smtClean="0">
                <a:solidFill>
                  <a:srgbClr val="00B050"/>
                </a:solidFill>
              </a:rPr>
              <a:t>=350.0,subject="</a:t>
            </a:r>
            <a:r>
              <a:rPr lang="en-IN" sz="1600" b="1" dirty="0" err="1" smtClean="0">
                <a:solidFill>
                  <a:srgbClr val="00B050"/>
                </a:solidFill>
              </a:rPr>
              <a:t>Python",pub_date</a:t>
            </a:r>
            <a:r>
              <a:rPr lang="en-IN" sz="1600" b="1" dirty="0" smtClean="0">
                <a:solidFill>
                  <a:srgbClr val="00B050"/>
                </a:solidFill>
              </a:rPr>
              <a:t>="2016-04-09")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book3.save</a:t>
            </a:r>
            <a:r>
              <a:rPr lang="en-IN" sz="16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</a:t>
            </a:r>
            <a:r>
              <a:rPr lang="en-IN" sz="1600" b="1" dirty="0" err="1" smtClean="0">
                <a:solidFill>
                  <a:srgbClr val="00B050"/>
                </a:solidFill>
              </a:rPr>
              <a:t>total_books</a:t>
            </a:r>
            <a:r>
              <a:rPr lang="en-IN" sz="1600" b="1" dirty="0" smtClean="0">
                <a:solidFill>
                  <a:srgbClr val="00B050"/>
                </a:solidFill>
              </a:rPr>
              <a:t>=</a:t>
            </a:r>
            <a:r>
              <a:rPr lang="en-IN" sz="1600" b="1" dirty="0" err="1" smtClean="0">
                <a:solidFill>
                  <a:srgbClr val="00B050"/>
                </a:solidFill>
              </a:rPr>
              <a:t>Book.objects.count</a:t>
            </a:r>
            <a:r>
              <a:rPr lang="en-IN" sz="1600" b="1" dirty="0" smtClean="0">
                <a:solidFill>
                  <a:srgbClr val="00B050"/>
                </a:solidFill>
              </a:rPr>
              <a:t>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context</a:t>
            </a:r>
            <a:r>
              <a:rPr lang="en-IN" sz="1600" b="1" dirty="0" smtClean="0">
                <a:solidFill>
                  <a:srgbClr val="C00000"/>
                </a:solidFill>
              </a:rPr>
              <a:t>={'</a:t>
            </a:r>
            <a:r>
              <a:rPr lang="en-IN" sz="1600" b="1" dirty="0" err="1" smtClean="0">
                <a:solidFill>
                  <a:srgbClr val="C00000"/>
                </a:solidFill>
              </a:rPr>
              <a:t>count':total_books</a:t>
            </a:r>
            <a:r>
              <a:rPr lang="en-IN" sz="1600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return </a:t>
            </a:r>
            <a:r>
              <a:rPr lang="en-IN" sz="1600" b="1" dirty="0" smtClean="0">
                <a:solidFill>
                  <a:srgbClr val="C00000"/>
                </a:solidFill>
              </a:rPr>
              <a:t>render(request,"modeldemoapp1/</a:t>
            </a:r>
            <a:r>
              <a:rPr lang="en-IN" sz="1600" b="1" dirty="0" err="1" smtClean="0">
                <a:solidFill>
                  <a:srgbClr val="C00000"/>
                </a:solidFill>
              </a:rPr>
              <a:t>result.html",context</a:t>
            </a:r>
            <a:r>
              <a:rPr lang="en-IN" sz="16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/>
            </a:r>
            <a:br>
              <a:rPr lang="en-IN" sz="1600" b="1" dirty="0" smtClean="0">
                <a:solidFill>
                  <a:srgbClr val="C00000"/>
                </a:solidFill>
              </a:rPr>
            </a:br>
            <a:endParaRPr lang="en-IN" sz="16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Step 9/10-AccessingRendering The </a:t>
            </a:r>
            <a:br>
              <a:rPr lang="en-US" sz="2400" b="1" dirty="0" smtClean="0"/>
            </a:br>
            <a:r>
              <a:rPr lang="en-US" sz="2400" b="1" dirty="0" smtClean="0"/>
              <a:t>Book Model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def </a:t>
            </a:r>
            <a:r>
              <a:rPr lang="en-IN" sz="1800" b="1" dirty="0" err="1" smtClean="0">
                <a:solidFill>
                  <a:srgbClr val="0070C0"/>
                </a:solidFill>
              </a:rPr>
              <a:t>getBooksView</a:t>
            </a:r>
            <a:r>
              <a:rPr lang="en-IN" sz="1800" b="1" dirty="0" smtClean="0">
                <a:solidFill>
                  <a:srgbClr val="C00000"/>
                </a:solidFill>
              </a:rPr>
              <a:t>(request):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00B050"/>
                </a:solidFill>
              </a:rPr>
              <a:t>all_books</a:t>
            </a:r>
            <a:r>
              <a:rPr lang="en-IN" sz="1800" b="1" dirty="0" smtClean="0">
                <a:solidFill>
                  <a:srgbClr val="00B050"/>
                </a:solidFill>
              </a:rPr>
              <a:t>=</a:t>
            </a:r>
            <a:r>
              <a:rPr lang="en-IN" sz="1800" b="1" dirty="0" err="1" smtClean="0">
                <a:solidFill>
                  <a:srgbClr val="00B050"/>
                </a:solidFill>
              </a:rPr>
              <a:t>Book.objects.all</a:t>
            </a:r>
            <a:r>
              <a:rPr lang="en-IN" sz="1800" b="1" dirty="0" smtClean="0">
                <a:solidFill>
                  <a:srgbClr val="00B05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00B050"/>
                </a:solidFill>
              </a:rPr>
              <a:t>book_list</a:t>
            </a:r>
            <a:r>
              <a:rPr lang="en-IN" sz="1800" b="1" dirty="0" smtClean="0">
                <a:solidFill>
                  <a:srgbClr val="00B050"/>
                </a:solidFill>
              </a:rPr>
              <a:t>=[]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B050"/>
                </a:solidFill>
              </a:rPr>
              <a:t>	for </a:t>
            </a:r>
            <a:r>
              <a:rPr lang="en-IN" sz="1800" b="1" dirty="0" smtClean="0">
                <a:solidFill>
                  <a:srgbClr val="00B050"/>
                </a:solidFill>
              </a:rPr>
              <a:t>b in </a:t>
            </a:r>
            <a:r>
              <a:rPr lang="en-IN" sz="1800" b="1" dirty="0" err="1" smtClean="0">
                <a:solidFill>
                  <a:srgbClr val="00B050"/>
                </a:solidFill>
              </a:rPr>
              <a:t>all_books</a:t>
            </a:r>
            <a:r>
              <a:rPr lang="en-IN" sz="1800" b="1" dirty="0" smtClean="0">
                <a:solidFill>
                  <a:srgbClr val="00B05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B050"/>
                </a:solidFill>
              </a:rPr>
              <a:t>		</a:t>
            </a:r>
            <a:r>
              <a:rPr lang="en-IN" sz="1800" b="1" dirty="0" err="1" smtClean="0">
                <a:solidFill>
                  <a:srgbClr val="00B050"/>
                </a:solidFill>
              </a:rPr>
              <a:t>book_list.append</a:t>
            </a:r>
            <a:r>
              <a:rPr lang="en-IN" sz="1800" b="1" dirty="0" smtClean="0">
                <a:solidFill>
                  <a:srgbClr val="00B050"/>
                </a:solidFill>
              </a:rPr>
              <a:t>(b</a:t>
            </a:r>
            <a:r>
              <a:rPr lang="en-IN" sz="1800" b="1" dirty="0" smtClean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context</a:t>
            </a:r>
            <a:r>
              <a:rPr lang="en-IN" sz="1800" b="1" dirty="0" smtClean="0">
                <a:solidFill>
                  <a:srgbClr val="C00000"/>
                </a:solidFill>
              </a:rPr>
              <a:t>={'</a:t>
            </a:r>
            <a:r>
              <a:rPr lang="en-IN" sz="1800" b="1" dirty="0" err="1" smtClean="0">
                <a:solidFill>
                  <a:srgbClr val="C00000"/>
                </a:solidFill>
              </a:rPr>
              <a:t>book_list':book_list</a:t>
            </a:r>
            <a:r>
              <a:rPr lang="en-IN" sz="1800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return </a:t>
            </a:r>
            <a:r>
              <a:rPr lang="en-IN" sz="1800" b="1" dirty="0" smtClean="0">
                <a:solidFill>
                  <a:srgbClr val="C00000"/>
                </a:solidFill>
              </a:rPr>
              <a:t>render(request,"modeldemoapp1/</a:t>
            </a:r>
            <a:r>
              <a:rPr lang="en-IN" sz="1800" b="1" dirty="0" err="1" smtClean="0">
                <a:solidFill>
                  <a:srgbClr val="C00000"/>
                </a:solidFill>
              </a:rPr>
              <a:t>showbooks.html",context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 lvl="1">
              <a:buNone/>
            </a:pPr>
            <a:endParaRPr lang="en-IN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11- Designing The Template 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Now we will have to code </a:t>
            </a:r>
            <a:r>
              <a:rPr lang="en-US" sz="2400" b="1" dirty="0" smtClean="0">
                <a:solidFill>
                  <a:srgbClr val="C00000"/>
                </a:solidFill>
              </a:rPr>
              <a:t>result.html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showbooks.html </a:t>
            </a:r>
            <a:r>
              <a:rPr lang="en-US" sz="2400" dirty="0" smtClean="0"/>
              <a:t>pages in templates directory.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The page </a:t>
            </a:r>
            <a:r>
              <a:rPr lang="en-US" sz="2400" b="1" dirty="0" smtClean="0">
                <a:solidFill>
                  <a:srgbClr val="C00000"/>
                </a:solidFill>
              </a:rPr>
              <a:t>result.html</a:t>
            </a:r>
            <a:r>
              <a:rPr lang="en-US" sz="2400" dirty="0" smtClean="0"/>
              <a:t> will be loaded when the user visits </a:t>
            </a:r>
            <a:r>
              <a:rPr lang="en-US" sz="2400" b="1" dirty="0" smtClean="0">
                <a:solidFill>
                  <a:srgbClr val="7030A0"/>
                </a:solidFill>
              </a:rPr>
              <a:t>root location </a:t>
            </a:r>
            <a:r>
              <a:rPr lang="en-US" sz="2400" dirty="0" smtClean="0"/>
              <a:t>and simply show the message that </a:t>
            </a:r>
            <a:r>
              <a:rPr lang="en-US" sz="2400" b="1" dirty="0" smtClean="0">
                <a:solidFill>
                  <a:srgbClr val="00B050"/>
                </a:solidFill>
              </a:rPr>
              <a:t>books have been added to the database</a:t>
            </a:r>
            <a:r>
              <a:rPr lang="en-US" sz="2400" dirty="0" smtClean="0"/>
              <a:t> along with the </a:t>
            </a:r>
            <a:r>
              <a:rPr lang="en-US" sz="2400" b="1" dirty="0" smtClean="0">
                <a:solidFill>
                  <a:srgbClr val="00B050"/>
                </a:solidFill>
              </a:rPr>
              <a:t>total number of books </a:t>
            </a:r>
            <a:endParaRPr lang="en-IN" sz="1900" b="1" dirty="0" smtClean="0">
              <a:solidFill>
                <a:srgbClr val="00B050"/>
              </a:solidFill>
            </a:endParaRPr>
          </a:p>
          <a:p>
            <a:pPr lvl="1" fontAlgn="base">
              <a:buNone/>
            </a:pPr>
            <a:endParaRPr lang="en-US" sz="19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11- Designing The Template 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Following is the desired output of </a:t>
            </a:r>
            <a:r>
              <a:rPr lang="en-US" sz="2400" b="1" dirty="0" smtClean="0">
                <a:solidFill>
                  <a:srgbClr val="C00000"/>
                </a:solidFill>
              </a:rPr>
              <a:t>result.html</a:t>
            </a:r>
            <a:r>
              <a:rPr lang="en-US" sz="2400" dirty="0" smtClean="0"/>
              <a:t>:</a:t>
            </a:r>
            <a:endParaRPr lang="en-IN" sz="1900" b="1" dirty="0" smtClean="0">
              <a:solidFill>
                <a:srgbClr val="00B050"/>
              </a:solidFill>
            </a:endParaRPr>
          </a:p>
          <a:p>
            <a:pPr lvl="1" fontAlgn="base">
              <a:buNone/>
            </a:pPr>
            <a:endParaRPr lang="en-US" sz="19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6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5992"/>
            <a:ext cx="9144000" cy="4572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 smtClean="0"/>
              <a:t>Django’s</a:t>
            </a:r>
            <a:r>
              <a:rPr lang="en-US" sz="2800" b="1" dirty="0" smtClean="0"/>
              <a:t> Database Layer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Django’s</a:t>
            </a:r>
            <a:r>
              <a:rPr lang="en-US" sz="2400" dirty="0" smtClean="0"/>
              <a:t> database layer contains 2 important components which are: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Models 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ORM</a:t>
            </a:r>
          </a:p>
          <a:p>
            <a:endParaRPr lang="en-US" sz="2400" dirty="0" smtClean="0"/>
          </a:p>
          <a:p>
            <a:r>
              <a:rPr lang="en-US" sz="2400" dirty="0" smtClean="0"/>
              <a:t>Together these 2 components make it very easy for us to interact with the database.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11- Designing The Template 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Following is the code of </a:t>
            </a:r>
            <a:r>
              <a:rPr lang="en-US" sz="2400" b="1" dirty="0" smtClean="0">
                <a:solidFill>
                  <a:srgbClr val="C00000"/>
                </a:solidFill>
              </a:rPr>
              <a:t>result.html</a:t>
            </a:r>
            <a:r>
              <a:rPr lang="en-US" sz="2400" dirty="0" smtClean="0"/>
              <a:t>:</a:t>
            </a:r>
            <a:endParaRPr lang="en-IN" sz="19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&lt;!</a:t>
            </a:r>
            <a:r>
              <a:rPr lang="en-IN" sz="2000" b="1" dirty="0" smtClean="0">
                <a:solidFill>
                  <a:srgbClr val="C00000"/>
                </a:solidFill>
              </a:rPr>
              <a:t>DOCTYPE html&gt;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&lt;html </a:t>
            </a:r>
            <a:r>
              <a:rPr lang="en-IN" sz="2000" b="1" dirty="0" err="1" smtClean="0">
                <a:solidFill>
                  <a:srgbClr val="C00000"/>
                </a:solidFill>
              </a:rPr>
              <a:t>lang</a:t>
            </a:r>
            <a:r>
              <a:rPr lang="en-IN" sz="2000" b="1" dirty="0" smtClean="0">
                <a:solidFill>
                  <a:srgbClr val="C00000"/>
                </a:solidFill>
              </a:rPr>
              <a:t>="en"&gt;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</a:t>
            </a:r>
            <a:r>
              <a:rPr lang="en-IN" sz="2000" b="1" dirty="0" smtClean="0">
                <a:solidFill>
                  <a:srgbClr val="C00000"/>
                </a:solidFill>
              </a:rPr>
              <a:t>title&gt;Books Inserted!&lt;/title&gt;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&lt;body&gt;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&lt;h2&gt;Books Successfully Added!&lt;/h2&gt;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Total {{count}} book{{</a:t>
            </a:r>
            <a:r>
              <a:rPr lang="en-IN" sz="2000" b="1" dirty="0" err="1" smtClean="0">
                <a:solidFill>
                  <a:srgbClr val="7030A0"/>
                </a:solidFill>
              </a:rPr>
              <a:t>count|pluralize</a:t>
            </a:r>
            <a:r>
              <a:rPr lang="en-IN" sz="2000" b="1" dirty="0" smtClean="0">
                <a:solidFill>
                  <a:srgbClr val="7030A0"/>
                </a:solidFill>
              </a:rPr>
              <a:t>}} added to the database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&lt;/body&gt;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&lt;/html&gt;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11- Designing The Template 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The page </a:t>
            </a:r>
            <a:r>
              <a:rPr lang="en-US" sz="2400" b="1" dirty="0" smtClean="0">
                <a:solidFill>
                  <a:srgbClr val="C00000"/>
                </a:solidFill>
              </a:rPr>
              <a:t>showbooks.html</a:t>
            </a:r>
            <a:r>
              <a:rPr lang="en-US" sz="2400" dirty="0" smtClean="0"/>
              <a:t> will be loaded when the user visits </a:t>
            </a:r>
            <a:r>
              <a:rPr lang="en-US" sz="2400" b="1" dirty="0" smtClean="0">
                <a:solidFill>
                  <a:srgbClr val="7030A0"/>
                </a:solidFill>
              </a:rPr>
              <a:t>/</a:t>
            </a:r>
            <a:r>
              <a:rPr lang="en-US" sz="2400" b="1" dirty="0" err="1" smtClean="0">
                <a:solidFill>
                  <a:srgbClr val="7030A0"/>
                </a:solidFill>
              </a:rPr>
              <a:t>showbooks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and it displays complete details of all the books in the database.</a:t>
            </a:r>
          </a:p>
          <a:p>
            <a:pPr fontAlgn="base"/>
            <a:r>
              <a:rPr lang="en-US" sz="2400" dirty="0" smtClean="0"/>
              <a:t>Following is the desired output</a:t>
            </a:r>
            <a:endParaRPr lang="en-IN" sz="1900" dirty="0" smtClean="0"/>
          </a:p>
          <a:p>
            <a:pPr lvl="1" fontAlgn="base">
              <a:buNone/>
            </a:pPr>
            <a:endParaRPr lang="en-US" sz="19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6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00438"/>
            <a:ext cx="9144000" cy="3357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11- Designing The Template 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sz="2400" dirty="0" smtClean="0"/>
              <a:t>Following is the code of </a:t>
            </a:r>
            <a:r>
              <a:rPr lang="en-US" sz="2400" b="1" dirty="0" smtClean="0">
                <a:solidFill>
                  <a:srgbClr val="C00000"/>
                </a:solidFill>
              </a:rPr>
              <a:t>showbooks.html</a:t>
            </a:r>
            <a:r>
              <a:rPr lang="en-US" sz="2400" dirty="0" smtClean="0"/>
              <a:t>:</a:t>
            </a:r>
            <a:endParaRPr lang="en-IN" sz="19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&lt;!DOCTYPE html&gt;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&lt;html </a:t>
            </a:r>
            <a:r>
              <a:rPr lang="en-IN" sz="2000" b="1" dirty="0" err="1" smtClean="0">
                <a:solidFill>
                  <a:srgbClr val="C00000"/>
                </a:solidFill>
              </a:rPr>
              <a:t>lang</a:t>
            </a:r>
            <a:r>
              <a:rPr lang="en-IN" sz="2000" b="1" dirty="0" smtClean="0">
                <a:solidFill>
                  <a:srgbClr val="C00000"/>
                </a:solidFill>
              </a:rPr>
              <a:t>="en"&gt;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</a:t>
            </a:r>
            <a:r>
              <a:rPr lang="en-IN" sz="2000" b="1" dirty="0" smtClean="0">
                <a:solidFill>
                  <a:srgbClr val="C00000"/>
                </a:solidFill>
              </a:rPr>
              <a:t>title&gt;Book Details&lt;/title&gt;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&lt;body&gt;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&lt;h2&gt;Following are the books in the database&lt;/h2&gt;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&lt;table border='1'&gt;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&lt;</a:t>
            </a:r>
            <a:r>
              <a:rPr lang="en-IN" sz="2000" b="1" dirty="0" err="1" smtClean="0">
                <a:solidFill>
                  <a:srgbClr val="7030A0"/>
                </a:solidFill>
              </a:rPr>
              <a:t>tr</a:t>
            </a:r>
            <a:r>
              <a:rPr lang="en-IN" sz="2000" b="1" dirty="0" smtClean="0">
                <a:solidFill>
                  <a:srgbClr val="7030A0"/>
                </a:solidFill>
              </a:rPr>
              <a:t>&gt;&lt;</a:t>
            </a:r>
            <a:r>
              <a:rPr lang="en-IN" sz="2000" b="1" dirty="0" err="1" smtClean="0">
                <a:solidFill>
                  <a:srgbClr val="7030A0"/>
                </a:solidFill>
              </a:rPr>
              <a:t>th</a:t>
            </a:r>
            <a:r>
              <a:rPr lang="en-IN" sz="2000" b="1" dirty="0" smtClean="0">
                <a:solidFill>
                  <a:srgbClr val="7030A0"/>
                </a:solidFill>
              </a:rPr>
              <a:t>&gt;Book Id&lt;/</a:t>
            </a:r>
            <a:r>
              <a:rPr lang="en-IN" sz="2000" b="1" dirty="0" err="1" smtClean="0">
                <a:solidFill>
                  <a:srgbClr val="7030A0"/>
                </a:solidFill>
              </a:rPr>
              <a:t>th</a:t>
            </a:r>
            <a:r>
              <a:rPr lang="en-IN" sz="2000" b="1" dirty="0" smtClean="0">
                <a:solidFill>
                  <a:srgbClr val="7030A0"/>
                </a:solidFill>
              </a:rPr>
              <a:t>&gt;&lt;</a:t>
            </a:r>
            <a:r>
              <a:rPr lang="en-IN" sz="2000" b="1" dirty="0" err="1" smtClean="0">
                <a:solidFill>
                  <a:srgbClr val="7030A0"/>
                </a:solidFill>
              </a:rPr>
              <a:t>th</a:t>
            </a:r>
            <a:r>
              <a:rPr lang="en-IN" sz="2000" b="1" dirty="0" smtClean="0">
                <a:solidFill>
                  <a:srgbClr val="7030A0"/>
                </a:solidFill>
              </a:rPr>
              <a:t>&gt;Book Name&lt;/</a:t>
            </a:r>
            <a:r>
              <a:rPr lang="en-IN" sz="2000" b="1" dirty="0" err="1" smtClean="0">
                <a:solidFill>
                  <a:srgbClr val="7030A0"/>
                </a:solidFill>
              </a:rPr>
              <a:t>th</a:t>
            </a:r>
            <a:r>
              <a:rPr lang="en-IN" sz="2000" b="1" dirty="0" smtClean="0">
                <a:solidFill>
                  <a:srgbClr val="7030A0"/>
                </a:solidFill>
              </a:rPr>
              <a:t>&gt;&lt;</a:t>
            </a:r>
            <a:r>
              <a:rPr lang="en-IN" sz="2000" b="1" dirty="0" err="1" smtClean="0">
                <a:solidFill>
                  <a:srgbClr val="7030A0"/>
                </a:solidFill>
              </a:rPr>
              <a:t>th</a:t>
            </a:r>
            <a:r>
              <a:rPr lang="en-IN" sz="2000" b="1" dirty="0" smtClean="0">
                <a:solidFill>
                  <a:srgbClr val="7030A0"/>
                </a:solidFill>
              </a:rPr>
              <a:t>&gt;Book Price&lt;/</a:t>
            </a:r>
            <a:r>
              <a:rPr lang="en-IN" sz="2000" b="1" dirty="0" err="1" smtClean="0">
                <a:solidFill>
                  <a:srgbClr val="7030A0"/>
                </a:solidFill>
              </a:rPr>
              <a:t>th</a:t>
            </a:r>
            <a:r>
              <a:rPr lang="en-IN" sz="2000" b="1" dirty="0" smtClean="0">
                <a:solidFill>
                  <a:srgbClr val="7030A0"/>
                </a:solidFill>
              </a:rPr>
              <a:t>&gt;&lt;</a:t>
            </a:r>
            <a:r>
              <a:rPr lang="en-IN" sz="2000" b="1" dirty="0" err="1" smtClean="0">
                <a:solidFill>
                  <a:srgbClr val="7030A0"/>
                </a:solidFill>
              </a:rPr>
              <a:t>th</a:t>
            </a:r>
            <a:r>
              <a:rPr lang="en-IN" sz="2000" b="1" dirty="0" smtClean="0">
                <a:solidFill>
                  <a:srgbClr val="7030A0"/>
                </a:solidFill>
              </a:rPr>
              <a:t>&gt;Subject&lt;/</a:t>
            </a:r>
            <a:r>
              <a:rPr lang="en-IN" sz="2000" b="1" dirty="0" err="1" smtClean="0">
                <a:solidFill>
                  <a:srgbClr val="7030A0"/>
                </a:solidFill>
              </a:rPr>
              <a:t>th</a:t>
            </a:r>
            <a:r>
              <a:rPr lang="en-IN" sz="2000" b="1" dirty="0" smtClean="0">
                <a:solidFill>
                  <a:srgbClr val="7030A0"/>
                </a:solidFill>
              </a:rPr>
              <a:t>&gt;&lt;</a:t>
            </a:r>
            <a:r>
              <a:rPr lang="en-IN" sz="2000" b="1" dirty="0" err="1" smtClean="0">
                <a:solidFill>
                  <a:srgbClr val="7030A0"/>
                </a:solidFill>
              </a:rPr>
              <a:t>th</a:t>
            </a:r>
            <a:r>
              <a:rPr lang="en-IN" sz="2000" b="1" dirty="0" smtClean="0">
                <a:solidFill>
                  <a:srgbClr val="7030A0"/>
                </a:solidFill>
              </a:rPr>
              <a:t>&gt;Pub Date&lt;/</a:t>
            </a:r>
            <a:r>
              <a:rPr lang="en-IN" sz="2000" b="1" dirty="0" err="1" smtClean="0">
                <a:solidFill>
                  <a:srgbClr val="7030A0"/>
                </a:solidFill>
              </a:rPr>
              <a:t>th</a:t>
            </a:r>
            <a:r>
              <a:rPr lang="en-IN" sz="2000" b="1" dirty="0" smtClean="0">
                <a:solidFill>
                  <a:srgbClr val="7030A0"/>
                </a:solidFill>
              </a:rPr>
              <a:t>&gt;&lt;/</a:t>
            </a:r>
            <a:r>
              <a:rPr lang="en-IN" sz="2000" b="1" dirty="0" err="1" smtClean="0">
                <a:solidFill>
                  <a:srgbClr val="7030A0"/>
                </a:solidFill>
              </a:rPr>
              <a:t>tr</a:t>
            </a:r>
            <a:r>
              <a:rPr lang="en-IN" sz="2000" b="1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{% for b in </a:t>
            </a:r>
            <a:r>
              <a:rPr lang="en-IN" sz="2000" b="1" dirty="0" err="1" smtClean="0">
                <a:solidFill>
                  <a:srgbClr val="00B050"/>
                </a:solidFill>
              </a:rPr>
              <a:t>book_list</a:t>
            </a:r>
            <a:r>
              <a:rPr lang="en-IN" sz="2000" b="1" dirty="0" smtClean="0">
                <a:solidFill>
                  <a:srgbClr val="00B050"/>
                </a:solidFill>
              </a:rPr>
              <a:t> %}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&lt;</a:t>
            </a:r>
            <a:r>
              <a:rPr lang="en-IN" sz="2000" b="1" dirty="0" err="1" smtClean="0">
                <a:solidFill>
                  <a:srgbClr val="00B050"/>
                </a:solidFill>
              </a:rPr>
              <a:t>tr</a:t>
            </a:r>
            <a:r>
              <a:rPr lang="en-IN" sz="2000" b="1" dirty="0" smtClean="0">
                <a:solidFill>
                  <a:srgbClr val="00B050"/>
                </a:solidFill>
              </a:rPr>
              <a:t>&gt;&lt;td&gt;{{</a:t>
            </a:r>
            <a:r>
              <a:rPr lang="en-IN" sz="2000" b="1" dirty="0" err="1" smtClean="0">
                <a:solidFill>
                  <a:srgbClr val="00B050"/>
                </a:solidFill>
              </a:rPr>
              <a:t>b.book_id</a:t>
            </a:r>
            <a:r>
              <a:rPr lang="en-IN" sz="2000" b="1" dirty="0" smtClean="0">
                <a:solidFill>
                  <a:srgbClr val="00B050"/>
                </a:solidFill>
              </a:rPr>
              <a:t>}}&lt;/td&gt;&lt;td&gt;{{</a:t>
            </a:r>
            <a:r>
              <a:rPr lang="en-IN" sz="2000" b="1" dirty="0" err="1" smtClean="0">
                <a:solidFill>
                  <a:srgbClr val="00B050"/>
                </a:solidFill>
              </a:rPr>
              <a:t>b.book_name</a:t>
            </a:r>
            <a:r>
              <a:rPr lang="en-IN" sz="2000" b="1" dirty="0" smtClean="0">
                <a:solidFill>
                  <a:srgbClr val="00B050"/>
                </a:solidFill>
              </a:rPr>
              <a:t>}}&lt;/td&gt;&lt;td&gt;{{</a:t>
            </a:r>
            <a:r>
              <a:rPr lang="en-IN" sz="2000" b="1" dirty="0" err="1" smtClean="0">
                <a:solidFill>
                  <a:srgbClr val="00B050"/>
                </a:solidFill>
              </a:rPr>
              <a:t>b.book_price</a:t>
            </a:r>
            <a:r>
              <a:rPr lang="en-IN" sz="2000" b="1" dirty="0" smtClean="0">
                <a:solidFill>
                  <a:srgbClr val="00B050"/>
                </a:solidFill>
              </a:rPr>
              <a:t>}}&lt;/td&gt;&lt;td&gt;{{</a:t>
            </a:r>
            <a:r>
              <a:rPr lang="en-IN" sz="2000" b="1" dirty="0" err="1" smtClean="0">
                <a:solidFill>
                  <a:srgbClr val="00B050"/>
                </a:solidFill>
              </a:rPr>
              <a:t>b.subject</a:t>
            </a:r>
            <a:r>
              <a:rPr lang="en-IN" sz="2000" b="1" dirty="0" smtClean="0">
                <a:solidFill>
                  <a:srgbClr val="00B050"/>
                </a:solidFill>
              </a:rPr>
              <a:t>}}&lt;/td&gt;&lt;td&gt;{{</a:t>
            </a:r>
            <a:r>
              <a:rPr lang="en-IN" sz="2000" b="1" dirty="0" err="1" smtClean="0">
                <a:solidFill>
                  <a:srgbClr val="00B050"/>
                </a:solidFill>
              </a:rPr>
              <a:t>b.pub_date</a:t>
            </a:r>
            <a:r>
              <a:rPr lang="en-IN" sz="2000" b="1" dirty="0" smtClean="0">
                <a:solidFill>
                  <a:srgbClr val="00B050"/>
                </a:solidFill>
              </a:rPr>
              <a:t>}}&lt;/td&gt;&lt;/</a:t>
            </a:r>
            <a:r>
              <a:rPr lang="en-IN" sz="2000" b="1" dirty="0" err="1" smtClean="0">
                <a:solidFill>
                  <a:srgbClr val="00B050"/>
                </a:solidFill>
              </a:rPr>
              <a:t>tr</a:t>
            </a:r>
            <a:r>
              <a:rPr lang="en-IN" sz="2000" b="1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{% </a:t>
            </a:r>
            <a:r>
              <a:rPr lang="en-IN" sz="2000" b="1" dirty="0" err="1" smtClean="0">
                <a:solidFill>
                  <a:srgbClr val="00B050"/>
                </a:solidFill>
              </a:rPr>
              <a:t>endfor</a:t>
            </a:r>
            <a:r>
              <a:rPr lang="en-IN" sz="2000" b="1" dirty="0" smtClean="0">
                <a:solidFill>
                  <a:srgbClr val="00B050"/>
                </a:solidFill>
              </a:rPr>
              <a:t> %}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&lt;/table&gt;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&lt;/body&gt;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&lt;/html&gt;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12- Configuring The View</a:t>
            </a:r>
            <a:br>
              <a:rPr lang="en-US" sz="2800" b="1" dirty="0" smtClean="0"/>
            </a:br>
            <a:r>
              <a:rPr lang="en-US" sz="2800" b="1" dirty="0" smtClean="0"/>
              <a:t>In </a:t>
            </a:r>
            <a:r>
              <a:rPr lang="en-US" sz="2800" b="1" dirty="0" err="1" smtClean="0">
                <a:solidFill>
                  <a:srgbClr val="C00000"/>
                </a:solidFill>
              </a:rPr>
              <a:t>Url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As </a:t>
            </a:r>
            <a:r>
              <a:rPr lang="en-US" sz="2400" dirty="0" smtClean="0"/>
              <a:t>usual </a:t>
            </a:r>
            <a:r>
              <a:rPr lang="en-US" sz="2400" dirty="0" smtClean="0"/>
              <a:t>the next step is to </a:t>
            </a:r>
            <a:r>
              <a:rPr lang="en-IN" sz="2400" dirty="0" smtClean="0"/>
              <a:t>configure </a:t>
            </a:r>
            <a:r>
              <a:rPr lang="en-IN" sz="2400" dirty="0" smtClean="0"/>
              <a:t>our </a:t>
            </a:r>
            <a:r>
              <a:rPr lang="en-IN" sz="2400" b="1" dirty="0" smtClean="0">
                <a:solidFill>
                  <a:srgbClr val="7030A0"/>
                </a:solidFill>
              </a:rPr>
              <a:t>URLs </a:t>
            </a:r>
            <a:r>
              <a:rPr lang="en-IN" sz="2400" dirty="0" smtClean="0"/>
              <a:t>at 2 places: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Inside the </a:t>
            </a:r>
            <a:r>
              <a:rPr lang="en-IN" sz="1900" b="1" dirty="0" smtClean="0">
                <a:solidFill>
                  <a:srgbClr val="C00000"/>
                </a:solidFill>
              </a:rPr>
              <a:t>modeldemoapp1 </a:t>
            </a:r>
            <a:r>
              <a:rPr lang="en-IN" sz="1900" dirty="0" smtClean="0">
                <a:solidFill>
                  <a:schemeClr val="bg2">
                    <a:lumMod val="50000"/>
                  </a:schemeClr>
                </a:solidFill>
              </a:rPr>
              <a:t>directory’s</a:t>
            </a:r>
            <a:r>
              <a:rPr lang="en-IN" sz="1900" b="1" dirty="0" smtClean="0">
                <a:solidFill>
                  <a:srgbClr val="C00000"/>
                </a:solidFill>
              </a:rPr>
              <a:t> urls.py</a:t>
            </a:r>
            <a:r>
              <a:rPr lang="en-IN" sz="1900" dirty="0" smtClean="0"/>
              <a:t> file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Inside the site’s main </a:t>
            </a:r>
            <a:r>
              <a:rPr lang="en-IN" sz="1900" b="1" dirty="0" smtClean="0">
                <a:solidFill>
                  <a:srgbClr val="C00000"/>
                </a:solidFill>
              </a:rPr>
              <a:t>urls.py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12- Configuring The View</a:t>
            </a:r>
            <a:br>
              <a:rPr lang="en-US" sz="2800" b="1" dirty="0" smtClean="0"/>
            </a:br>
            <a:r>
              <a:rPr lang="en-US" sz="2800" b="1" dirty="0" smtClean="0"/>
              <a:t>In </a:t>
            </a:r>
            <a:r>
              <a:rPr lang="en-US" sz="2800" b="1" dirty="0" err="1" smtClean="0">
                <a:solidFill>
                  <a:srgbClr val="C00000"/>
                </a:solidFill>
              </a:rPr>
              <a:t>Url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7030A0"/>
                </a:solidFill>
              </a:rPr>
              <a:t>VS Code </a:t>
            </a:r>
            <a:r>
              <a:rPr lang="en-IN" sz="2400" dirty="0" smtClean="0"/>
              <a:t>create a new file called </a:t>
            </a:r>
            <a:r>
              <a:rPr lang="en-IN" sz="2400" b="1" dirty="0" smtClean="0">
                <a:solidFill>
                  <a:srgbClr val="C00000"/>
                </a:solidFill>
              </a:rPr>
              <a:t>urls.py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C00000"/>
                </a:solidFill>
              </a:rPr>
              <a:t>modeldemoapp1</a:t>
            </a:r>
            <a:r>
              <a:rPr lang="en-IN" sz="2400" dirty="0" smtClean="0"/>
              <a:t> </a:t>
            </a:r>
            <a:r>
              <a:rPr lang="en-IN" sz="2400" dirty="0" smtClean="0"/>
              <a:t>folder and write the following code in it.</a:t>
            </a:r>
          </a:p>
          <a:p>
            <a:pPr fontAlgn="base"/>
            <a:endParaRPr lang="en-US" sz="2400" b="1" u="sng" dirty="0" smtClean="0"/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</a:rPr>
              <a:t>(modeldemo</a:t>
            </a:r>
            <a:r>
              <a:rPr lang="en-US" sz="2400" b="1" u="sng" dirty="0" smtClean="0">
                <a:solidFill>
                  <a:srgbClr val="7030A0"/>
                </a:solidFill>
              </a:rPr>
              <a:t>app1/urls.py</a:t>
            </a:r>
            <a:r>
              <a:rPr lang="en-US" sz="2400" b="1" u="sng" dirty="0" smtClean="0">
                <a:solidFill>
                  <a:srgbClr val="7030A0"/>
                </a:solidFill>
              </a:rPr>
              <a:t>)</a:t>
            </a:r>
            <a:r>
              <a:rPr lang="en-US" sz="2400" b="1" u="sng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django.urls</a:t>
            </a:r>
            <a:r>
              <a:rPr lang="en-IN" sz="2000" b="1" dirty="0" smtClean="0">
                <a:solidFill>
                  <a:srgbClr val="002060"/>
                </a:solidFill>
              </a:rPr>
              <a:t> import path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. import views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002060"/>
                </a:solidFill>
              </a:rPr>
              <a:t>urlpatterns</a:t>
            </a:r>
            <a:r>
              <a:rPr lang="en-IN" sz="2000" b="1" dirty="0" smtClean="0">
                <a:solidFill>
                  <a:srgbClr val="002060"/>
                </a:solidFill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</a:rPr>
              <a:t>= [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path('', </a:t>
            </a:r>
            <a:r>
              <a:rPr lang="en-IN" sz="2000" b="1" dirty="0" err="1" smtClean="0">
                <a:solidFill>
                  <a:srgbClr val="002060"/>
                </a:solidFill>
              </a:rPr>
              <a:t>views.addBooksView,name</a:t>
            </a:r>
            <a:r>
              <a:rPr lang="en-IN" sz="2000" b="1" dirty="0" smtClean="0">
                <a:solidFill>
                  <a:srgbClr val="002060"/>
                </a:solidFill>
              </a:rPr>
              <a:t>='add'),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path('</a:t>
            </a:r>
            <a:r>
              <a:rPr lang="en-IN" sz="2000" b="1" dirty="0" err="1" smtClean="0">
                <a:solidFill>
                  <a:srgbClr val="002060"/>
                </a:solidFill>
              </a:rPr>
              <a:t>showbooks</a:t>
            </a:r>
            <a:r>
              <a:rPr lang="en-IN" sz="2000" b="1" dirty="0" smtClean="0">
                <a:solidFill>
                  <a:srgbClr val="002060"/>
                </a:solidFill>
              </a:rPr>
              <a:t>/',</a:t>
            </a:r>
            <a:r>
              <a:rPr lang="en-IN" sz="2000" b="1" dirty="0" err="1" smtClean="0">
                <a:solidFill>
                  <a:srgbClr val="002060"/>
                </a:solidFill>
              </a:rPr>
              <a:t>views.getBooksView,name</a:t>
            </a:r>
            <a:r>
              <a:rPr lang="en-IN" sz="2000" b="1" dirty="0" smtClean="0">
                <a:solidFill>
                  <a:srgbClr val="002060"/>
                </a:solidFill>
              </a:rPr>
              <a:t>='show')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]</a:t>
            </a:r>
          </a:p>
          <a:p>
            <a:pPr>
              <a:buNone/>
            </a:pP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12- Configuring The View</a:t>
            </a:r>
            <a:br>
              <a:rPr lang="en-US" sz="2800" b="1" dirty="0" smtClean="0"/>
            </a:br>
            <a:r>
              <a:rPr lang="en-US" sz="2800" b="1" dirty="0" smtClean="0"/>
              <a:t>In </a:t>
            </a:r>
            <a:r>
              <a:rPr lang="en-US" sz="2800" b="1" dirty="0" err="1" smtClean="0">
                <a:solidFill>
                  <a:srgbClr val="C00000"/>
                </a:solidFill>
              </a:rPr>
              <a:t>Url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7030A0"/>
                </a:solidFill>
              </a:rPr>
              <a:t>VS Code </a:t>
            </a:r>
            <a:r>
              <a:rPr lang="en-IN" sz="2400" dirty="0" smtClean="0"/>
              <a:t>open the file called </a:t>
            </a:r>
            <a:r>
              <a:rPr lang="en-IN" sz="2400" b="1" dirty="0" smtClean="0">
                <a:solidFill>
                  <a:srgbClr val="C00000"/>
                </a:solidFill>
              </a:rPr>
              <a:t>urls.py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C00000"/>
                </a:solidFill>
              </a:rPr>
              <a:t>modeldemoproj1</a:t>
            </a:r>
            <a:r>
              <a:rPr lang="en-IN" sz="2400" dirty="0" smtClean="0"/>
              <a:t> </a:t>
            </a:r>
            <a:r>
              <a:rPr lang="en-IN" sz="2400" dirty="0" smtClean="0"/>
              <a:t>folder and update the code in it as shown below in green.</a:t>
            </a:r>
          </a:p>
          <a:p>
            <a:pPr fontAlgn="base"/>
            <a:endParaRPr lang="en-US" sz="2400" b="1" u="sng" dirty="0" smtClean="0"/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</a:rPr>
              <a:t>(modeldemoproj1/urls.py</a:t>
            </a:r>
            <a:r>
              <a:rPr lang="en-US" sz="2400" b="1" u="sng" dirty="0" smtClean="0">
                <a:solidFill>
                  <a:srgbClr val="7030A0"/>
                </a:solidFill>
              </a:rPr>
              <a:t>)</a:t>
            </a:r>
            <a:r>
              <a:rPr lang="en-US" sz="2400" b="1" u="sng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django.contrib</a:t>
            </a:r>
            <a:r>
              <a:rPr lang="en-IN" sz="2000" b="1" dirty="0" smtClean="0">
                <a:solidFill>
                  <a:srgbClr val="002060"/>
                </a:solidFill>
              </a:rPr>
              <a:t> import admin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from </a:t>
            </a:r>
            <a:r>
              <a:rPr lang="en-IN" sz="2000" b="1" dirty="0" err="1" smtClean="0">
                <a:solidFill>
                  <a:srgbClr val="002060"/>
                </a:solidFill>
              </a:rPr>
              <a:t>django.urls</a:t>
            </a:r>
            <a:r>
              <a:rPr lang="en-IN" sz="2000" b="1" dirty="0" smtClean="0">
                <a:solidFill>
                  <a:srgbClr val="002060"/>
                </a:solidFill>
              </a:rPr>
              <a:t> import </a:t>
            </a:r>
            <a:r>
              <a:rPr lang="en-IN" sz="2000" b="1" dirty="0" err="1" smtClean="0">
                <a:solidFill>
                  <a:srgbClr val="002060"/>
                </a:solidFill>
              </a:rPr>
              <a:t>path,include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002060"/>
                </a:solidFill>
              </a:rPr>
              <a:t>urlpatterns</a:t>
            </a:r>
            <a:r>
              <a:rPr lang="en-IN" sz="2000" b="1" dirty="0" smtClean="0">
                <a:solidFill>
                  <a:srgbClr val="002060"/>
                </a:solidFill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</a:rPr>
              <a:t>= [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path('admin/', </a:t>
            </a:r>
            <a:r>
              <a:rPr lang="en-IN" sz="2000" b="1" dirty="0" err="1" smtClean="0">
                <a:solidFill>
                  <a:srgbClr val="002060"/>
                </a:solidFill>
              </a:rPr>
              <a:t>admin.site.urls</a:t>
            </a:r>
            <a:r>
              <a:rPr lang="en-IN" sz="2000" b="1" dirty="0" smtClean="0">
                <a:solidFill>
                  <a:srgbClr val="002060"/>
                </a:solidFill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path('',include('modeldemoapp1.urls'))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]</a:t>
            </a:r>
          </a:p>
          <a:p>
            <a:pPr>
              <a:buNone/>
            </a:pP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13:Running The Server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1900" dirty="0" smtClean="0"/>
              <a:t>To run our new </a:t>
            </a:r>
            <a:r>
              <a:rPr lang="en-IN" sz="1900" b="1" dirty="0" smtClean="0">
                <a:solidFill>
                  <a:srgbClr val="C00000"/>
                </a:solidFill>
              </a:rPr>
              <a:t>modeldemoapp1</a:t>
            </a:r>
            <a:r>
              <a:rPr lang="en-IN" sz="1900" dirty="0" smtClean="0"/>
              <a:t> </a:t>
            </a:r>
            <a:r>
              <a:rPr lang="en-IN" sz="1900" dirty="0" smtClean="0"/>
              <a:t>, go to the folder </a:t>
            </a:r>
            <a:r>
              <a:rPr lang="en-IN" sz="1900" b="1" dirty="0" smtClean="0">
                <a:solidFill>
                  <a:srgbClr val="C00000"/>
                </a:solidFill>
              </a:rPr>
              <a:t>modeldemoproj1 </a:t>
            </a:r>
            <a:r>
              <a:rPr lang="en-IN" sz="1900" dirty="0" smtClean="0"/>
              <a:t>by </a:t>
            </a:r>
            <a:r>
              <a:rPr lang="en-IN" sz="1900" dirty="0" smtClean="0"/>
              <a:t>using </a:t>
            </a:r>
            <a:r>
              <a:rPr lang="en-IN" sz="1900" b="1" dirty="0" err="1" smtClean="0">
                <a:solidFill>
                  <a:srgbClr val="C00000"/>
                </a:solidFill>
              </a:rPr>
              <a:t>cd</a:t>
            </a:r>
            <a:r>
              <a:rPr lang="en-IN" sz="1900" dirty="0" smtClean="0"/>
              <a:t> command and type the </a:t>
            </a:r>
            <a:r>
              <a:rPr lang="en-IN" sz="1900" b="1" dirty="0" err="1" smtClean="0">
                <a:solidFill>
                  <a:srgbClr val="C00000"/>
                </a:solidFill>
              </a:rPr>
              <a:t>runserver</a:t>
            </a:r>
            <a:r>
              <a:rPr lang="en-IN" sz="1900" dirty="0" smtClean="0"/>
              <a:t> command in </a:t>
            </a:r>
            <a:r>
              <a:rPr lang="en-IN" sz="1900" b="1" dirty="0" smtClean="0">
                <a:solidFill>
                  <a:srgbClr val="7030A0"/>
                </a:solidFill>
              </a:rPr>
              <a:t>VS Code terminal </a:t>
            </a:r>
          </a:p>
          <a:p>
            <a:pPr lvl="1" fontAlgn="base"/>
            <a:endParaRPr lang="en-IN" sz="1900" dirty="0" smtClean="0"/>
          </a:p>
          <a:p>
            <a:pPr lvl="2" fontAlgn="base"/>
            <a:r>
              <a:rPr lang="en-US" sz="1700" b="1" dirty="0" err="1" smtClean="0">
                <a:solidFill>
                  <a:srgbClr val="00B050"/>
                </a:solidFill>
              </a:rPr>
              <a:t>cd</a:t>
            </a:r>
            <a:r>
              <a:rPr lang="en-US" sz="1700" b="1" dirty="0" smtClean="0">
                <a:solidFill>
                  <a:srgbClr val="00B050"/>
                </a:solidFill>
              </a:rPr>
              <a:t> </a:t>
            </a:r>
            <a:r>
              <a:rPr lang="en-US" sz="1700" b="1" dirty="0" smtClean="0">
                <a:solidFill>
                  <a:srgbClr val="00B050"/>
                </a:solidFill>
              </a:rPr>
              <a:t>modeldemoproj1</a:t>
            </a:r>
            <a:endParaRPr lang="en-IN" sz="1700" b="1" dirty="0" smtClean="0">
              <a:solidFill>
                <a:srgbClr val="00B050"/>
              </a:solidFill>
            </a:endParaRPr>
          </a:p>
          <a:p>
            <a:pPr lvl="2" fontAlgn="base"/>
            <a:r>
              <a:rPr lang="en-IN" sz="1700" b="1" dirty="0" smtClean="0">
                <a:solidFill>
                  <a:srgbClr val="00B050"/>
                </a:solidFill>
              </a:rPr>
              <a:t>python manage.py </a:t>
            </a:r>
            <a:r>
              <a:rPr lang="en-IN" sz="1700" b="1" dirty="0" err="1" smtClean="0">
                <a:solidFill>
                  <a:srgbClr val="00B050"/>
                </a:solidFill>
              </a:rPr>
              <a:t>runserver</a:t>
            </a:r>
            <a:r>
              <a:rPr lang="en-IN" sz="1700" b="1" dirty="0" smtClean="0">
                <a:solidFill>
                  <a:srgbClr val="00B050"/>
                </a:solidFill>
              </a:rPr>
              <a:t>. </a:t>
            </a:r>
          </a:p>
          <a:p>
            <a:pPr lvl="1" fontAlgn="base"/>
            <a:endParaRPr lang="en-IN" sz="1900" dirty="0" smtClean="0"/>
          </a:p>
          <a:p>
            <a:pPr lvl="1" fontAlgn="base"/>
            <a:r>
              <a:rPr lang="en-IN" sz="1900" dirty="0" smtClean="0"/>
              <a:t>The server runs and we’ll see output like the following output in the </a:t>
            </a:r>
            <a:r>
              <a:rPr lang="en-IN" sz="1900" b="1" dirty="0" smtClean="0">
                <a:solidFill>
                  <a:srgbClr val="C00000"/>
                </a:solidFill>
              </a:rPr>
              <a:t>terminal window</a:t>
            </a:r>
            <a:r>
              <a:rPr lang="en-IN" sz="1900" dirty="0" smtClean="0"/>
              <a:t>:</a:t>
            </a:r>
            <a:endParaRPr lang="en-US" sz="1400" b="1" dirty="0" smtClean="0">
              <a:solidFill>
                <a:srgbClr val="C00000"/>
              </a:solidFill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500570"/>
            <a:ext cx="8858312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14: Opening The Page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0070C0"/>
                </a:solidFill>
              </a:rPr>
              <a:t>Ctrl+click</a:t>
            </a:r>
            <a:r>
              <a:rPr lang="en-IN" sz="2000" dirty="0" smtClean="0"/>
              <a:t> the </a:t>
            </a:r>
            <a:r>
              <a:rPr lang="en-IN" sz="2000" b="1" dirty="0" smtClean="0">
                <a:solidFill>
                  <a:srgbClr val="002060"/>
                </a:solidFill>
              </a:rPr>
              <a:t>http://</a:t>
            </a:r>
            <a:r>
              <a:rPr lang="en-IN" sz="2000" b="1" dirty="0" smtClean="0">
                <a:solidFill>
                  <a:srgbClr val="002060"/>
                </a:solidFill>
              </a:rPr>
              <a:t>127.0.0.1:8000</a:t>
            </a:r>
            <a:r>
              <a:rPr lang="en-IN" sz="2000" dirty="0" smtClean="0"/>
              <a:t> URL in the terminal output </a:t>
            </a:r>
          </a:p>
          <a:p>
            <a:pPr fontAlgn="base">
              <a:buNone/>
            </a:pPr>
            <a:r>
              <a:rPr lang="en-IN" sz="2000" dirty="0" smtClean="0"/>
              <a:t>window to open default browser to that address. </a:t>
            </a:r>
            <a:r>
              <a:rPr lang="en-IN" sz="2000" dirty="0" smtClean="0"/>
              <a:t>This will load the page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result.html</a:t>
            </a:r>
            <a:r>
              <a:rPr lang="en-IN" sz="2000" dirty="0" smtClean="0"/>
              <a:t> with the following output</a:t>
            </a:r>
            <a:endParaRPr lang="en-IN" sz="2000" b="1" dirty="0" smtClean="0">
              <a:solidFill>
                <a:srgbClr val="0070C0"/>
              </a:solidFill>
            </a:endParaRP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9"/>
            <a:ext cx="8715436" cy="3899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Step 14: Opening The Page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0070C0"/>
                </a:solidFill>
              </a:rPr>
              <a:t>Ctrl+click</a:t>
            </a:r>
            <a:r>
              <a:rPr lang="en-IN" sz="2000" dirty="0" smtClean="0"/>
              <a:t> </a:t>
            </a:r>
            <a:r>
              <a:rPr lang="en-IN" sz="2000" dirty="0" smtClean="0"/>
              <a:t>Now type the </a:t>
            </a:r>
            <a:r>
              <a:rPr lang="en-IN" sz="2000" dirty="0" err="1" smtClean="0"/>
              <a:t>url</a:t>
            </a:r>
            <a:r>
              <a:rPr lang="en-IN" sz="2000" dirty="0" smtClean="0"/>
              <a:t> </a:t>
            </a:r>
            <a:r>
              <a:rPr lang="en-IN" sz="2000" dirty="0" smtClean="0"/>
              <a:t> </a:t>
            </a:r>
            <a:r>
              <a:rPr lang="en-IN" sz="2000" b="1" dirty="0" smtClean="0">
                <a:solidFill>
                  <a:srgbClr val="002060"/>
                </a:solidFill>
              </a:rPr>
              <a:t>http://</a:t>
            </a:r>
            <a:r>
              <a:rPr lang="en-IN" sz="2000" b="1" dirty="0" smtClean="0">
                <a:solidFill>
                  <a:srgbClr val="002060"/>
                </a:solidFill>
              </a:rPr>
              <a:t>127.0.0.1:8000/showbooks</a:t>
            </a:r>
            <a:r>
              <a:rPr lang="en-IN" sz="2000" dirty="0" smtClean="0"/>
              <a:t> </a:t>
            </a:r>
            <a:r>
              <a:rPr lang="en-IN" sz="2000" dirty="0" smtClean="0"/>
              <a:t>and </a:t>
            </a:r>
          </a:p>
          <a:p>
            <a:pPr fontAlgn="base">
              <a:buNone/>
            </a:pPr>
            <a:r>
              <a:rPr lang="en-IN" sz="2000" dirty="0" smtClean="0"/>
              <a:t>this will load the will load the page </a:t>
            </a:r>
            <a:r>
              <a:rPr lang="en-IN" sz="2000" b="1" dirty="0" smtClean="0">
                <a:solidFill>
                  <a:srgbClr val="C00000"/>
                </a:solidFill>
              </a:rPr>
              <a:t>showbooks.html</a:t>
            </a:r>
            <a:r>
              <a:rPr lang="en-IN" sz="2000" dirty="0" smtClean="0"/>
              <a:t> with the following </a:t>
            </a:r>
          </a:p>
          <a:p>
            <a:pPr fontAlgn="base">
              <a:buNone/>
            </a:pPr>
            <a:r>
              <a:rPr lang="en-IN" sz="2000" dirty="0" smtClean="0"/>
              <a:t>output</a:t>
            </a:r>
            <a:endParaRPr lang="en-IN" sz="2000" b="1" dirty="0" smtClean="0">
              <a:solidFill>
                <a:srgbClr val="0070C0"/>
              </a:solidFill>
            </a:endParaRP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9"/>
            <a:ext cx="8715436" cy="3899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Introduction To Model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i="1" dirty="0" smtClean="0"/>
              <a:t> </a:t>
            </a:r>
            <a:r>
              <a:rPr lang="en-IN" sz="2400" b="1" i="1" dirty="0" smtClean="0">
                <a:solidFill>
                  <a:srgbClr val="C00000"/>
                </a:solidFill>
              </a:rPr>
              <a:t>Model</a:t>
            </a:r>
            <a:r>
              <a:rPr lang="en-IN" sz="2400" i="1" dirty="0" smtClean="0"/>
              <a:t> in </a:t>
            </a:r>
            <a:r>
              <a:rPr lang="en-IN" sz="2400" b="1" i="1" dirty="0" err="1" smtClean="0">
                <a:solidFill>
                  <a:srgbClr val="C00000"/>
                </a:solidFill>
              </a:rPr>
              <a:t>Django</a:t>
            </a:r>
            <a:r>
              <a:rPr lang="en-IN" sz="2400" i="1" dirty="0" smtClean="0"/>
              <a:t> is a </a:t>
            </a:r>
            <a:r>
              <a:rPr lang="en-IN" sz="2400" b="1" i="1" dirty="0" smtClean="0">
                <a:solidFill>
                  <a:srgbClr val="7030A0"/>
                </a:solidFill>
              </a:rPr>
              <a:t>class</a:t>
            </a:r>
            <a:r>
              <a:rPr lang="en-IN" sz="2400" i="1" dirty="0" smtClean="0"/>
              <a:t> imported from the </a:t>
            </a:r>
            <a:r>
              <a:rPr lang="en-IN" sz="2400" b="1" i="1" dirty="0" err="1" smtClean="0">
                <a:solidFill>
                  <a:srgbClr val="C00000"/>
                </a:solidFill>
              </a:rPr>
              <a:t>django.db</a:t>
            </a:r>
            <a:r>
              <a:rPr lang="en-IN" sz="2400" i="1" dirty="0" smtClean="0"/>
              <a:t> library that acts as the </a:t>
            </a:r>
            <a:r>
              <a:rPr lang="en-IN" sz="2400" b="1" i="1" dirty="0" smtClean="0">
                <a:solidFill>
                  <a:srgbClr val="7030A0"/>
                </a:solidFill>
              </a:rPr>
              <a:t>bridge</a:t>
            </a:r>
            <a:r>
              <a:rPr lang="en-IN" sz="2400" i="1" dirty="0" smtClean="0"/>
              <a:t> between our </a:t>
            </a:r>
            <a:r>
              <a:rPr lang="en-IN" sz="2400" b="1" i="1" dirty="0" smtClean="0">
                <a:solidFill>
                  <a:srgbClr val="0070C0"/>
                </a:solidFill>
              </a:rPr>
              <a:t>database code </a:t>
            </a:r>
            <a:r>
              <a:rPr lang="en-IN" sz="2400" i="1" dirty="0" smtClean="0"/>
              <a:t>and the </a:t>
            </a:r>
            <a:r>
              <a:rPr lang="en-IN" sz="2400" b="1" i="1" dirty="0" smtClean="0">
                <a:solidFill>
                  <a:srgbClr val="0070C0"/>
                </a:solidFill>
              </a:rPr>
              <a:t>db server</a:t>
            </a:r>
            <a:r>
              <a:rPr lang="en-IN" sz="2400" i="1" dirty="0" smtClean="0"/>
              <a:t>.</a:t>
            </a:r>
            <a:r>
              <a:rPr lang="en-IN" sz="2400" dirty="0" smtClean="0"/>
              <a:t> 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This class is a representation of the data structure used by our website.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It will directly relate this data-structure with the database so that we don’t have to learn SQL for the database.</a:t>
            </a:r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Introduction To Model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i="1" dirty="0" smtClean="0"/>
              <a:t> </a:t>
            </a:r>
            <a:r>
              <a:rPr lang="en-IN" sz="2400" dirty="0" smtClean="0"/>
              <a:t>In simple words, a Model allows us to do following things:</a:t>
            </a:r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Create tables and define relationships between them.</a:t>
            </a:r>
          </a:p>
          <a:p>
            <a:pPr lvl="1"/>
            <a:endParaRPr lang="en-IN" sz="19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Modify tables and relationships between them.</a:t>
            </a:r>
          </a:p>
          <a:p>
            <a:pPr lvl="1"/>
            <a:endParaRPr lang="en-IN" sz="19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Access data stored in tables using </a:t>
            </a:r>
            <a:r>
              <a:rPr lang="en-IN" sz="1900" b="1" dirty="0" err="1" smtClean="0">
                <a:solidFill>
                  <a:srgbClr val="002060"/>
                </a:solidFill>
              </a:rPr>
              <a:t>Django</a:t>
            </a:r>
            <a:r>
              <a:rPr lang="en-IN" sz="1900" b="1" dirty="0" smtClean="0">
                <a:solidFill>
                  <a:srgbClr val="002060"/>
                </a:solidFill>
              </a:rPr>
              <a:t> ORM (without writing raw SQL).</a:t>
            </a:r>
          </a:p>
          <a:p>
            <a:pPr>
              <a:buNone/>
            </a:pPr>
            <a:r>
              <a:rPr lang="en-IN" sz="2400" dirty="0" smtClean="0">
                <a:hlinkClick r:id="rId2"/>
              </a:rPr>
              <a:t/>
            </a:r>
            <a:br>
              <a:rPr lang="en-IN" sz="2400" dirty="0" smtClean="0">
                <a:hlinkClick r:id="rId2"/>
              </a:rPr>
            </a:b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Introduction To ORM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 The term </a:t>
            </a:r>
            <a:r>
              <a:rPr lang="en-IN" sz="2400" b="1" dirty="0" smtClean="0">
                <a:solidFill>
                  <a:srgbClr val="C00000"/>
                </a:solidFill>
              </a:rPr>
              <a:t>ORM</a:t>
            </a:r>
            <a:r>
              <a:rPr lang="en-IN" sz="2400" dirty="0" smtClean="0"/>
              <a:t> stands for </a:t>
            </a:r>
            <a:r>
              <a:rPr lang="en-IN" sz="2400" b="1" dirty="0" smtClean="0">
                <a:solidFill>
                  <a:srgbClr val="C00000"/>
                </a:solidFill>
              </a:rPr>
              <a:t>Object relational Mapping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We know that every database implements </a:t>
            </a:r>
            <a:r>
              <a:rPr lang="en-IN" sz="2400" b="1" dirty="0" smtClean="0">
                <a:solidFill>
                  <a:srgbClr val="C00000"/>
                </a:solidFill>
              </a:rPr>
              <a:t>SQL</a:t>
            </a:r>
            <a:r>
              <a:rPr lang="en-IN" sz="2400" dirty="0" smtClean="0"/>
              <a:t> in a different way, because they all are made to complete a different task and this creates a bit of a problem for the developers, for example: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Suppose you know </a:t>
            </a:r>
            <a:r>
              <a:rPr lang="en-IN" sz="2400" b="1" dirty="0" smtClean="0">
                <a:solidFill>
                  <a:srgbClr val="0070C0"/>
                </a:solidFill>
              </a:rPr>
              <a:t>Oracle</a:t>
            </a:r>
            <a:r>
              <a:rPr lang="en-IN" sz="2400" dirty="0" smtClean="0"/>
              <a:t> very well, but what will you do if your task can only be achieved by </a:t>
            </a:r>
            <a:r>
              <a:rPr lang="en-IN" sz="2400" b="1" dirty="0" err="1" smtClean="0">
                <a:solidFill>
                  <a:srgbClr val="0070C0"/>
                </a:solidFill>
              </a:rPr>
              <a:t>MongoDB</a:t>
            </a:r>
            <a:r>
              <a:rPr lang="en-IN" sz="2400" dirty="0" smtClean="0"/>
              <a:t>?</a:t>
            </a:r>
            <a:r>
              <a:rPr lang="en-IN" sz="2400" dirty="0" smtClean="0">
                <a:hlinkClick r:id="rId2"/>
              </a:rPr>
              <a:t/>
            </a:r>
            <a:br>
              <a:rPr lang="en-IN" sz="2400" dirty="0" smtClean="0">
                <a:hlinkClick r:id="rId2"/>
              </a:rPr>
            </a:b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6585</TotalTime>
  <Words>2686</Words>
  <Application>Microsoft Office PowerPoint</Application>
  <PresentationFormat>On-screen Show (4:3)</PresentationFormat>
  <Paragraphs>590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Civic</vt:lpstr>
      <vt:lpstr>Slide 1</vt:lpstr>
      <vt:lpstr>Today’s Agenda</vt:lpstr>
      <vt:lpstr>Drawbacks Of Traditional Way Of DB Programming</vt:lpstr>
      <vt:lpstr>Drawbacks Of Traditional Way Of DB Programming</vt:lpstr>
      <vt:lpstr>Drawbacks Of Traditional Way Of DB Programming</vt:lpstr>
      <vt:lpstr>Django’s Database Layer</vt:lpstr>
      <vt:lpstr>Introduction To Model</vt:lpstr>
      <vt:lpstr>Introduction To Model</vt:lpstr>
      <vt:lpstr>Introduction To ORM</vt:lpstr>
      <vt:lpstr>Introduction To ORM</vt:lpstr>
      <vt:lpstr>Understanding ORM</vt:lpstr>
      <vt:lpstr>Understanding ORM</vt:lpstr>
      <vt:lpstr>Understanding ORM</vt:lpstr>
      <vt:lpstr>Understanding ORM</vt:lpstr>
      <vt:lpstr>Understanding ORM</vt:lpstr>
      <vt:lpstr>Understanding ORM</vt:lpstr>
      <vt:lpstr>Understanding ORM</vt:lpstr>
      <vt:lpstr>Supported Databases</vt:lpstr>
      <vt:lpstr>Supported Databases</vt:lpstr>
      <vt:lpstr>How To Use Models ?</vt:lpstr>
      <vt:lpstr>Steps Needed For  Using Models</vt:lpstr>
      <vt:lpstr>Performing Initial Steps</vt:lpstr>
      <vt:lpstr>Performing Initial Steps</vt:lpstr>
      <vt:lpstr>Performing Initial Steps</vt:lpstr>
      <vt:lpstr>Performing Initial Steps</vt:lpstr>
      <vt:lpstr>Steps For Using Model</vt:lpstr>
      <vt:lpstr>Step 7-Defining The Model</vt:lpstr>
      <vt:lpstr>Step 7-Defining The Model</vt:lpstr>
      <vt:lpstr>Step 7-Defining The Model</vt:lpstr>
      <vt:lpstr>Step 7-Defining The Model</vt:lpstr>
      <vt:lpstr>Step 7-Defining The Model</vt:lpstr>
      <vt:lpstr>Step 7-Defining The Model</vt:lpstr>
      <vt:lpstr>Step 7-Defining The Model</vt:lpstr>
      <vt:lpstr>Step 7-Defining The Model</vt:lpstr>
      <vt:lpstr>Step 7-Defining The Model</vt:lpstr>
      <vt:lpstr>Step 7-Defining The Model</vt:lpstr>
      <vt:lpstr>Step 7-Defining The Model</vt:lpstr>
      <vt:lpstr>Step 8-Syncing Model  With The DB</vt:lpstr>
      <vt:lpstr>Step 8-Syncing Model  With The DB</vt:lpstr>
      <vt:lpstr>Step 8-Syncing Model  With The DB</vt:lpstr>
      <vt:lpstr>Step 8-Syncing Model  With The DB</vt:lpstr>
      <vt:lpstr>Step 8-Syncing Model  With The DB</vt:lpstr>
      <vt:lpstr>Step 8-Syncing Model  With The DB</vt:lpstr>
      <vt:lpstr>Step 8-Syncing Model  With The DB</vt:lpstr>
      <vt:lpstr>Step 8-Syncing Model  With The DB</vt:lpstr>
      <vt:lpstr>Checking Out Our Tables</vt:lpstr>
      <vt:lpstr>Checking Out Our Tables</vt:lpstr>
      <vt:lpstr>Step 9-Accessing The Model</vt:lpstr>
      <vt:lpstr>Step 9-Accessing The Model</vt:lpstr>
      <vt:lpstr>Step 9-Accessing The Model</vt:lpstr>
      <vt:lpstr>Step 9-Accessing The Model</vt:lpstr>
      <vt:lpstr>Step 9-Accessing The Model</vt:lpstr>
      <vt:lpstr>Step 9-Accessing The Model</vt:lpstr>
      <vt:lpstr>Step 9/10-AccessingRendering The  Book Model</vt:lpstr>
      <vt:lpstr>Step 9/10-AccessingRendering The  Book Model</vt:lpstr>
      <vt:lpstr>Step 9/10-AccessingRendering The  Book Model</vt:lpstr>
      <vt:lpstr>Step 9/10-AccessingRendering The  Book Model</vt:lpstr>
      <vt:lpstr>Step 11- Designing The Template </vt:lpstr>
      <vt:lpstr>Step 11- Designing The Template </vt:lpstr>
      <vt:lpstr>Step 11- Designing The Template </vt:lpstr>
      <vt:lpstr>Step 11- Designing The Template </vt:lpstr>
      <vt:lpstr>Step 11- Designing The Template </vt:lpstr>
      <vt:lpstr>Step 12- Configuring The View In Url</vt:lpstr>
      <vt:lpstr>Step 12- Configuring The View In Url</vt:lpstr>
      <vt:lpstr>Step 12- Configuring The View In Url</vt:lpstr>
      <vt:lpstr>Step 13:Running The Server</vt:lpstr>
      <vt:lpstr>Step 14: Opening The Page</vt:lpstr>
      <vt:lpstr>Step 14: Opening The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576</cp:revision>
  <dcterms:created xsi:type="dcterms:W3CDTF">2015-12-21T13:46:48Z</dcterms:created>
  <dcterms:modified xsi:type="dcterms:W3CDTF">2019-05-02T08:21:47Z</dcterms:modified>
</cp:coreProperties>
</file>