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702" r:id="rId4"/>
    <p:sldId id="764" r:id="rId5"/>
    <p:sldId id="765" r:id="rId6"/>
    <p:sldId id="766" r:id="rId7"/>
    <p:sldId id="767" r:id="rId8"/>
    <p:sldId id="768" r:id="rId9"/>
    <p:sldId id="800" r:id="rId10"/>
    <p:sldId id="799" r:id="rId11"/>
    <p:sldId id="770" r:id="rId12"/>
    <p:sldId id="771" r:id="rId13"/>
    <p:sldId id="772" r:id="rId14"/>
    <p:sldId id="773" r:id="rId15"/>
    <p:sldId id="775" r:id="rId16"/>
    <p:sldId id="776" r:id="rId17"/>
    <p:sldId id="801" r:id="rId18"/>
    <p:sldId id="802" r:id="rId19"/>
    <p:sldId id="803" r:id="rId20"/>
    <p:sldId id="777" r:id="rId21"/>
    <p:sldId id="778" r:id="rId22"/>
    <p:sldId id="804" r:id="rId23"/>
    <p:sldId id="779" r:id="rId24"/>
    <p:sldId id="780" r:id="rId25"/>
    <p:sldId id="781" r:id="rId26"/>
    <p:sldId id="782" r:id="rId27"/>
    <p:sldId id="783" r:id="rId28"/>
    <p:sldId id="784" r:id="rId29"/>
    <p:sldId id="785" r:id="rId30"/>
    <p:sldId id="786" r:id="rId31"/>
    <p:sldId id="787" r:id="rId32"/>
    <p:sldId id="805" r:id="rId33"/>
    <p:sldId id="789" r:id="rId34"/>
    <p:sldId id="790" r:id="rId35"/>
    <p:sldId id="791" r:id="rId36"/>
    <p:sldId id="792" r:id="rId37"/>
    <p:sldId id="794" r:id="rId38"/>
    <p:sldId id="795" r:id="rId39"/>
    <p:sldId id="796" r:id="rId40"/>
    <p:sldId id="797" r:id="rId41"/>
    <p:sldId id="7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Retrieve All Records</a:t>
            </a:r>
          </a:p>
          <a:p>
            <a:pPr fontAlgn="base"/>
            <a:r>
              <a:rPr lang="en-IN" sz="2200" dirty="0" smtClean="0"/>
              <a:t>To retrieve all of the records in a database table, we  use the </a:t>
            </a:r>
            <a:r>
              <a:rPr lang="en-IN" sz="2200" b="1" dirty="0" smtClean="0">
                <a:solidFill>
                  <a:srgbClr val="C00000"/>
                </a:solidFill>
              </a:rPr>
              <a:t>all()</a:t>
            </a:r>
            <a:r>
              <a:rPr lang="en-IN" sz="2200" dirty="0" smtClean="0"/>
              <a:t> method: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As we can see, this is not a very useful output – we have no way of knowing which </a:t>
            </a:r>
            <a:r>
              <a:rPr lang="en-IN" sz="2200" b="1" dirty="0" smtClean="0">
                <a:solidFill>
                  <a:srgbClr val="C00000"/>
                </a:solidFill>
              </a:rPr>
              <a:t>book</a:t>
            </a:r>
            <a:r>
              <a:rPr lang="en-IN" sz="2200" dirty="0" smtClean="0"/>
              <a:t> a </a:t>
            </a:r>
            <a:r>
              <a:rPr lang="en-IN" sz="2200" b="1" dirty="0" smtClean="0">
                <a:solidFill>
                  <a:srgbClr val="C00000"/>
                </a:solidFill>
              </a:rPr>
              <a:t>‘Book Object’</a:t>
            </a:r>
            <a:r>
              <a:rPr lang="en-IN" sz="2200" dirty="0" smtClean="0"/>
              <a:t> is referring to. </a:t>
            </a:r>
          </a:p>
          <a:p>
            <a:pPr fontAlgn="base"/>
            <a:endParaRPr lang="en-IN" sz="2200" dirty="0" smtClean="0"/>
          </a:p>
          <a:p>
            <a:pPr fontAlgn="base"/>
            <a:r>
              <a:rPr lang="en-IN" sz="2200" dirty="0" smtClean="0"/>
              <a:t>To overcome this problem we </a:t>
            </a:r>
            <a:r>
              <a:rPr lang="en-IN" sz="2200" dirty="0" err="1" smtClean="0"/>
              <a:t>nust</a:t>
            </a:r>
            <a:r>
              <a:rPr lang="en-IN" sz="2200" dirty="0" smtClean="0"/>
              <a:t> override </a:t>
            </a:r>
            <a:r>
              <a:rPr lang="en-IN" sz="2200" b="1" dirty="0" smtClean="0">
                <a:solidFill>
                  <a:srgbClr val="C00000"/>
                </a:solidFill>
              </a:rPr>
              <a:t>__</a:t>
            </a:r>
            <a:r>
              <a:rPr lang="en-IN" sz="2200" b="1" dirty="0" err="1" smtClean="0">
                <a:solidFill>
                  <a:srgbClr val="C00000"/>
                </a:solidFill>
              </a:rPr>
              <a:t>str</a:t>
            </a:r>
            <a:r>
              <a:rPr lang="en-IN" sz="2200" b="1" dirty="0" smtClean="0">
                <a:solidFill>
                  <a:srgbClr val="C00000"/>
                </a:solidFill>
              </a:rPr>
              <a:t>__() </a:t>
            </a:r>
            <a:r>
              <a:rPr lang="en-IN" sz="2200" dirty="0" smtClean="0"/>
              <a:t>method in our </a:t>
            </a:r>
            <a:r>
              <a:rPr lang="en-IN" sz="2200" b="1" dirty="0" smtClean="0">
                <a:solidFill>
                  <a:srgbClr val="C00000"/>
                </a:solidFill>
              </a:rPr>
              <a:t>Book</a:t>
            </a:r>
            <a:r>
              <a:rPr lang="en-IN" sz="2200" dirty="0" smtClean="0"/>
              <a:t> model class.</a:t>
            </a:r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15436" cy="98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Let’s go back to the </a:t>
            </a:r>
            <a:r>
              <a:rPr lang="en-IN" sz="2200" b="1" dirty="0" smtClean="0">
                <a:solidFill>
                  <a:srgbClr val="C00000"/>
                </a:solidFill>
              </a:rPr>
              <a:t>Book</a:t>
            </a:r>
            <a:r>
              <a:rPr lang="en-IN" sz="2200" dirty="0" smtClean="0"/>
              <a:t> model class declaration and override the method </a:t>
            </a:r>
            <a:r>
              <a:rPr lang="en-IN" sz="2200" b="1" dirty="0" smtClean="0">
                <a:solidFill>
                  <a:srgbClr val="C00000"/>
                </a:solidFill>
              </a:rPr>
              <a:t>__</a:t>
            </a:r>
            <a:r>
              <a:rPr lang="en-IN" sz="2200" b="1" dirty="0" err="1" smtClean="0">
                <a:solidFill>
                  <a:srgbClr val="C00000"/>
                </a:solidFill>
              </a:rPr>
              <a:t>str</a:t>
            </a:r>
            <a:r>
              <a:rPr lang="en-IN" sz="2200" b="1" dirty="0" smtClean="0">
                <a:solidFill>
                  <a:srgbClr val="C00000"/>
                </a:solidFill>
              </a:rPr>
              <a:t>__()</a:t>
            </a:r>
            <a:r>
              <a:rPr lang="en-IN" sz="2200" dirty="0" smtClean="0"/>
              <a:t>:</a:t>
            </a:r>
            <a:endParaRPr lang="en-US" sz="2200" dirty="0" smtClean="0"/>
          </a:p>
          <a:p>
            <a:pPr>
              <a:buNone/>
            </a:pPr>
            <a:r>
              <a:rPr lang="en-US" sz="2200" b="1" u="sng" dirty="0" smtClean="0"/>
              <a:t>models.py</a:t>
            </a:r>
            <a:endParaRPr lang="en-IN" sz="2200" b="1" u="sng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from </a:t>
            </a:r>
            <a:r>
              <a:rPr lang="en-IN" sz="2000" b="1" dirty="0" err="1" smtClean="0">
                <a:solidFill>
                  <a:srgbClr val="7030A0"/>
                </a:solidFill>
              </a:rPr>
              <a:t>django.db</a:t>
            </a:r>
            <a:r>
              <a:rPr lang="en-IN" sz="2000" b="1" dirty="0" smtClean="0">
                <a:solidFill>
                  <a:srgbClr val="7030A0"/>
                </a:solidFill>
              </a:rPr>
              <a:t> import models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class Book(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models.Model</a:t>
            </a:r>
            <a:r>
              <a:rPr lang="en-IN" sz="20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book_id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models.IntegerField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book_name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models.TextField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book_price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models.FloatField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subject=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models.CharField</a:t>
            </a:r>
            <a:r>
              <a:rPr lang="en-IN" sz="2000" b="1" dirty="0" smtClean="0">
                <a:solidFill>
                  <a:srgbClr val="7030A0"/>
                </a:solidFill>
              </a:rPr>
              <a:t>(</a:t>
            </a:r>
            <a:r>
              <a:rPr lang="en-IN" sz="2000" b="1" dirty="0" err="1" smtClean="0">
                <a:solidFill>
                  <a:srgbClr val="7030A0"/>
                </a:solidFill>
              </a:rPr>
              <a:t>max_length</a:t>
            </a:r>
            <a:r>
              <a:rPr lang="en-IN" sz="2000" b="1" dirty="0" smtClean="0">
                <a:solidFill>
                  <a:srgbClr val="7030A0"/>
                </a:solidFill>
              </a:rPr>
              <a:t>=30)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pub_date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models.DateField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def __</a:t>
            </a:r>
            <a:r>
              <a:rPr lang="en-IN" sz="2000" b="1" dirty="0" err="1" smtClean="0">
                <a:solidFill>
                  <a:srgbClr val="C00000"/>
                </a:solidFill>
              </a:rPr>
              <a:t>str</a:t>
            </a:r>
            <a:r>
              <a:rPr lang="en-IN" sz="20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return </a:t>
            </a:r>
            <a:r>
              <a:rPr lang="en-IN" sz="2000" b="1" dirty="0" err="1" smtClean="0">
                <a:solidFill>
                  <a:srgbClr val="C00000"/>
                </a:solidFill>
              </a:rPr>
              <a:t>self.book_name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method generates a string representation of any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object.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model, we are simply returning the name of the book.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will have to </a:t>
            </a:r>
            <a:r>
              <a:rPr lang="en-IN" sz="2400" b="1" dirty="0" smtClean="0">
                <a:solidFill>
                  <a:srgbClr val="0070C0"/>
                </a:solidFill>
              </a:rPr>
              <a:t>close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restart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terminal</a:t>
            </a:r>
            <a:r>
              <a:rPr lang="en-IN" sz="2400" dirty="0" smtClean="0"/>
              <a:t> for the changes to take effect, but after we have added the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__() </a:t>
            </a:r>
            <a:r>
              <a:rPr lang="en-IN" sz="2400" dirty="0" smtClean="0"/>
              <a:t>method, our terminal output should look like </a:t>
            </a:r>
            <a:r>
              <a:rPr lang="en-US" sz="2400" dirty="0" smtClean="0"/>
              <a:t>same as shown in the next slide</a:t>
            </a:r>
            <a:endParaRPr lang="en-IN" sz="2400" b="1" u="sng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428736"/>
            <a:ext cx="871543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Single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Retrieve A Single Record</a:t>
            </a:r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r>
              <a:rPr lang="en-IN" sz="2400" dirty="0" smtClean="0"/>
              <a:t>We </a:t>
            </a:r>
            <a:r>
              <a:rPr lang="en-IN" sz="2400" dirty="0" smtClean="0"/>
              <a:t>retrieve single records with the </a:t>
            </a:r>
            <a:r>
              <a:rPr lang="en-IN" sz="2400" b="1" dirty="0" smtClean="0">
                <a:solidFill>
                  <a:srgbClr val="C00000"/>
                </a:solidFill>
              </a:rPr>
              <a:t>get()</a:t>
            </a:r>
            <a:r>
              <a:rPr lang="en-IN" sz="2400" dirty="0" smtClean="0"/>
              <a:t> method by simply passing the any </a:t>
            </a:r>
            <a:r>
              <a:rPr lang="en-IN" sz="2400" b="1" dirty="0" smtClean="0">
                <a:solidFill>
                  <a:srgbClr val="C00000"/>
                </a:solidFill>
              </a:rPr>
              <a:t>field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7030A0"/>
                </a:solidFill>
              </a:rPr>
              <a:t>keyword argument </a:t>
            </a:r>
            <a:r>
              <a:rPr lang="en-IN" sz="2400" dirty="0" smtClean="0"/>
              <a:t>based upon which the record should be selected</a:t>
            </a:r>
            <a:endParaRPr lang="en-US" sz="24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715436" cy="913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Single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However, the </a:t>
            </a:r>
            <a:r>
              <a:rPr lang="en-IN" sz="2200" b="1" dirty="0" smtClean="0">
                <a:solidFill>
                  <a:srgbClr val="C00000"/>
                </a:solidFill>
              </a:rPr>
              <a:t>get()</a:t>
            </a:r>
            <a:r>
              <a:rPr lang="en-IN" sz="2200" dirty="0" smtClean="0"/>
              <a:t> method only works for single objects. If our search term returns multiple records, we will get an error: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And if we try to retrieve a record that doesn’t exist, </a:t>
            </a:r>
            <a:r>
              <a:rPr lang="en-IN" sz="2200" dirty="0" err="1" smtClean="0"/>
              <a:t>Django</a:t>
            </a:r>
            <a:r>
              <a:rPr lang="en-IN" sz="2200" dirty="0" smtClean="0"/>
              <a:t> will throw a </a:t>
            </a:r>
            <a:r>
              <a:rPr lang="en-IN" sz="2200" b="1" dirty="0" err="1" smtClean="0">
                <a:solidFill>
                  <a:srgbClr val="C00000"/>
                </a:solidFill>
              </a:rPr>
              <a:t>DoesNotExist</a:t>
            </a:r>
            <a:r>
              <a:rPr lang="en-IN" sz="2200" dirty="0" smtClean="0"/>
              <a:t> error:</a:t>
            </a: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1428760"/>
          </a:xfrm>
          <a:prstGeom prst="rect">
            <a:avLst/>
          </a:prstGeom>
        </p:spPr>
      </p:pic>
      <p:pic>
        <p:nvPicPr>
          <p:cNvPr id="8" name="Picture 7" descr="djangoscreen7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072074"/>
            <a:ext cx="8786874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Retrieving Multiple Records</a:t>
            </a:r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r>
              <a:rPr lang="en-IN" sz="2200" dirty="0" smtClean="0"/>
              <a:t>Whereas </a:t>
            </a:r>
            <a:r>
              <a:rPr lang="en-IN" sz="2200" dirty="0" smtClean="0"/>
              <a:t>the </a:t>
            </a:r>
            <a:r>
              <a:rPr lang="en-IN" sz="2200" b="1" dirty="0" smtClean="0">
                <a:solidFill>
                  <a:srgbClr val="C00000"/>
                </a:solidFill>
              </a:rPr>
              <a:t>get() </a:t>
            </a:r>
            <a:r>
              <a:rPr lang="en-IN" sz="2200" dirty="0" smtClean="0"/>
              <a:t>method is limited to returning a </a:t>
            </a:r>
            <a:r>
              <a:rPr lang="en-IN" sz="2200" b="1" dirty="0" smtClean="0">
                <a:solidFill>
                  <a:srgbClr val="0070C0"/>
                </a:solidFill>
              </a:rPr>
              <a:t>single record</a:t>
            </a:r>
            <a:r>
              <a:rPr lang="en-IN" sz="2200" dirty="0" smtClean="0"/>
              <a:t>, the </a:t>
            </a:r>
            <a:r>
              <a:rPr lang="en-IN" sz="2200" b="1" dirty="0" smtClean="0">
                <a:solidFill>
                  <a:srgbClr val="C00000"/>
                </a:solidFill>
              </a:rPr>
              <a:t>filter()</a:t>
            </a:r>
            <a:r>
              <a:rPr lang="en-IN" sz="2200" dirty="0" smtClean="0"/>
              <a:t> method allows us to filter our data to return </a:t>
            </a:r>
            <a:r>
              <a:rPr lang="en-IN" sz="2200" b="1" dirty="0" smtClean="0">
                <a:solidFill>
                  <a:srgbClr val="0070C0"/>
                </a:solidFill>
              </a:rPr>
              <a:t>zero</a:t>
            </a:r>
            <a:r>
              <a:rPr lang="en-IN" sz="2200" dirty="0" smtClean="0"/>
              <a:t> or </a:t>
            </a:r>
            <a:r>
              <a:rPr lang="en-IN" sz="2200" b="1" dirty="0" smtClean="0">
                <a:solidFill>
                  <a:srgbClr val="0070C0"/>
                </a:solidFill>
              </a:rPr>
              <a:t>more</a:t>
            </a:r>
            <a:r>
              <a:rPr lang="en-IN" sz="2200" dirty="0" smtClean="0"/>
              <a:t> records.</a:t>
            </a:r>
          </a:p>
          <a:p>
            <a:pPr fontAlgn="base"/>
            <a:endParaRPr lang="en-IN" sz="2200" dirty="0" smtClean="0"/>
          </a:p>
          <a:p>
            <a:pPr fontAlgn="base"/>
            <a:r>
              <a:rPr lang="en-IN" sz="2200" dirty="0" smtClean="0"/>
              <a:t>We can filter with a single search term: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72074"/>
            <a:ext cx="8715436" cy="913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err="1" smtClean="0"/>
              <a:t>QuerySet</a:t>
            </a:r>
            <a:r>
              <a:rPr lang="en-US" sz="2800" b="1" dirty="0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The </a:t>
            </a:r>
            <a:r>
              <a:rPr lang="en-US" sz="2400" b="1" u="sng" dirty="0" err="1" smtClean="0"/>
              <a:t>QuerySet</a:t>
            </a:r>
            <a:r>
              <a:rPr lang="en-US" sz="2400" b="1" u="sng" dirty="0" smtClean="0"/>
              <a:t> Class</a:t>
            </a:r>
            <a:endParaRPr lang="en-US" sz="2400" b="1" u="sng" dirty="0" smtClean="0"/>
          </a:p>
          <a:p>
            <a:pPr fontAlgn="base"/>
            <a:endParaRPr lang="en-IN" sz="2200" dirty="0" smtClean="0"/>
          </a:p>
          <a:p>
            <a:pPr lvl="1" fontAlgn="base"/>
            <a:r>
              <a:rPr lang="en-IN" sz="1900" dirty="0" smtClean="0"/>
              <a:t>In all previous examples , we can observe that the methods </a:t>
            </a:r>
            <a:r>
              <a:rPr lang="en-IN" sz="1900" b="1" dirty="0" smtClean="0">
                <a:solidFill>
                  <a:srgbClr val="C00000"/>
                </a:solidFill>
              </a:rPr>
              <a:t>all()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C00000"/>
                </a:solidFill>
              </a:rPr>
              <a:t>filter()</a:t>
            </a:r>
            <a:r>
              <a:rPr lang="en-IN" sz="1900" dirty="0" smtClean="0"/>
              <a:t> returned us something called </a:t>
            </a:r>
            <a:r>
              <a:rPr lang="en-IN" sz="1900" b="1" dirty="0" err="1" smtClean="0">
                <a:solidFill>
                  <a:srgbClr val="C00000"/>
                </a:solidFill>
              </a:rPr>
              <a:t>QuerySet</a:t>
            </a:r>
            <a:r>
              <a:rPr lang="en-IN" sz="19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err="1" smtClean="0">
                <a:solidFill>
                  <a:srgbClr val="C00000"/>
                </a:solidFill>
              </a:rPr>
              <a:t>QuerySet</a:t>
            </a:r>
            <a:r>
              <a:rPr lang="en-IN" sz="1900" dirty="0" smtClean="0"/>
              <a:t> is a </a:t>
            </a:r>
            <a:r>
              <a:rPr lang="en-IN" sz="1900" b="1" dirty="0" smtClean="0">
                <a:solidFill>
                  <a:srgbClr val="0070C0"/>
                </a:solidFill>
              </a:rPr>
              <a:t>class </a:t>
            </a:r>
            <a:r>
              <a:rPr lang="en-IN" sz="1900" dirty="0" smtClean="0"/>
              <a:t>in </a:t>
            </a:r>
            <a:r>
              <a:rPr lang="en-IN" sz="1900" b="1" dirty="0" err="1" smtClean="0">
                <a:solidFill>
                  <a:srgbClr val="C00000"/>
                </a:solidFill>
              </a:rPr>
              <a:t>D</a:t>
            </a:r>
            <a:r>
              <a:rPr lang="en-IN" sz="1900" b="1" dirty="0" err="1" smtClean="0">
                <a:solidFill>
                  <a:srgbClr val="C00000"/>
                </a:solidFill>
              </a:rPr>
              <a:t>jango</a:t>
            </a:r>
            <a:r>
              <a:rPr lang="en-IN" sz="1900" dirty="0" smtClean="0"/>
              <a:t> 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dirty="0" smtClean="0"/>
              <a:t>It represents </a:t>
            </a:r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0070C0"/>
                </a:solidFill>
              </a:rPr>
              <a:t>collection</a:t>
            </a:r>
            <a:r>
              <a:rPr lang="en-IN" sz="1900" dirty="0" smtClean="0"/>
              <a:t> of </a:t>
            </a:r>
            <a:r>
              <a:rPr lang="en-IN" sz="1900" b="1" dirty="0" smtClean="0">
                <a:solidFill>
                  <a:srgbClr val="C00000"/>
                </a:solidFill>
              </a:rPr>
              <a:t>objects</a:t>
            </a:r>
            <a:r>
              <a:rPr lang="en-IN" sz="1900" dirty="0" smtClean="0"/>
              <a:t> from </a:t>
            </a:r>
            <a:r>
              <a:rPr lang="en-IN" sz="1900" dirty="0" smtClean="0"/>
              <a:t>our </a:t>
            </a:r>
            <a:r>
              <a:rPr lang="en-IN" sz="1900" b="1" dirty="0" smtClean="0">
                <a:solidFill>
                  <a:srgbClr val="C00000"/>
                </a:solidFill>
              </a:rPr>
              <a:t>database</a:t>
            </a:r>
            <a:r>
              <a:rPr lang="en-IN" sz="1900" dirty="0" smtClean="0"/>
              <a:t>. </a:t>
            </a:r>
            <a:endParaRPr lang="en-IN" sz="1900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err="1" smtClean="0"/>
              <a:t>QuerySet</a:t>
            </a:r>
            <a:r>
              <a:rPr lang="en-US" sz="2800" b="1" dirty="0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The </a:t>
            </a:r>
            <a:r>
              <a:rPr lang="en-US" sz="2400" b="1" u="sng" dirty="0" err="1" smtClean="0"/>
              <a:t>QuerySet</a:t>
            </a:r>
            <a:r>
              <a:rPr lang="en-US" sz="2400" b="1" u="sng" dirty="0" smtClean="0"/>
              <a:t> Class</a:t>
            </a:r>
            <a:endParaRPr lang="en-US" sz="2400" b="1" u="sng" dirty="0" smtClean="0"/>
          </a:p>
          <a:p>
            <a:pPr fontAlgn="base"/>
            <a:endParaRPr lang="en-IN" sz="2200" dirty="0" smtClean="0"/>
          </a:p>
          <a:p>
            <a:pPr lvl="1" fontAlgn="base"/>
            <a:r>
              <a:rPr lang="en-IN" sz="1900" dirty="0" smtClean="0"/>
              <a:t>It </a:t>
            </a:r>
            <a:r>
              <a:rPr lang="en-IN" sz="1900" dirty="0" smtClean="0"/>
              <a:t>can have </a:t>
            </a:r>
            <a:r>
              <a:rPr lang="en-IN" sz="1900" b="1" dirty="0" smtClean="0">
                <a:solidFill>
                  <a:srgbClr val="0070C0"/>
                </a:solidFill>
              </a:rPr>
              <a:t>zero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0070C0"/>
                </a:solidFill>
              </a:rPr>
              <a:t>one</a:t>
            </a:r>
            <a:r>
              <a:rPr lang="en-IN" sz="1900" dirty="0" smtClean="0"/>
              <a:t> or </a:t>
            </a:r>
            <a:r>
              <a:rPr lang="en-IN" sz="1900" b="1" dirty="0" smtClean="0">
                <a:solidFill>
                  <a:srgbClr val="0070C0"/>
                </a:solidFill>
              </a:rPr>
              <a:t>many</a:t>
            </a:r>
            <a:r>
              <a:rPr lang="en-IN" sz="1900" dirty="0" smtClean="0"/>
              <a:t> filters. </a:t>
            </a:r>
            <a:endParaRPr lang="en-IN" sz="19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dirty="0" smtClean="0"/>
              <a:t>Filters </a:t>
            </a:r>
            <a:r>
              <a:rPr lang="en-IN" sz="1900" dirty="0" smtClean="0"/>
              <a:t>narrow down the query results based on the given parameters. </a:t>
            </a:r>
            <a:endParaRPr lang="en-IN" sz="19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dirty="0" smtClean="0"/>
              <a:t>So the methods like </a:t>
            </a:r>
            <a:r>
              <a:rPr lang="en-IN" sz="1900" b="1" dirty="0" smtClean="0">
                <a:solidFill>
                  <a:srgbClr val="C00000"/>
                </a:solidFill>
              </a:rPr>
              <a:t>filter() </a:t>
            </a:r>
            <a:r>
              <a:rPr lang="en-IN" sz="1900" dirty="0" smtClean="0"/>
              <a:t>perform this kind of filtering and then return us the filtered </a:t>
            </a:r>
            <a:r>
              <a:rPr lang="en-IN" sz="1900" b="1" dirty="0" err="1" smtClean="0">
                <a:solidFill>
                  <a:srgbClr val="C00000"/>
                </a:solidFill>
              </a:rPr>
              <a:t>QuerySet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 smtClean="0"/>
          </a:p>
          <a:p>
            <a:pPr fontAlgn="base"/>
            <a:endParaRPr lang="en-IN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err="1" smtClean="0"/>
              <a:t>QuerySet</a:t>
            </a:r>
            <a:r>
              <a:rPr lang="en-US" sz="2800" b="1" dirty="0" smtClean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The </a:t>
            </a:r>
            <a:r>
              <a:rPr lang="en-US" sz="2400" b="1" u="sng" dirty="0" err="1" smtClean="0"/>
              <a:t>QuerySet</a:t>
            </a:r>
            <a:r>
              <a:rPr lang="en-US" sz="2400" b="1" u="sng" dirty="0" smtClean="0"/>
              <a:t> Class</a:t>
            </a:r>
            <a:endParaRPr lang="en-US" sz="2400" b="1" u="sng" dirty="0" smtClean="0"/>
          </a:p>
          <a:p>
            <a:pPr fontAlgn="base"/>
            <a:endParaRPr lang="en-IN" sz="2200" dirty="0" smtClean="0"/>
          </a:p>
          <a:p>
            <a:pPr lvl="1" fontAlgn="base"/>
            <a:r>
              <a:rPr lang="en-IN" sz="1900" dirty="0" smtClean="0"/>
              <a:t>If we want to view the query that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executed for generating a </a:t>
            </a:r>
            <a:r>
              <a:rPr lang="en-IN" sz="1900" b="1" dirty="0" err="1" smtClean="0">
                <a:solidFill>
                  <a:srgbClr val="C00000"/>
                </a:solidFill>
              </a:rPr>
              <a:t>QuerySet</a:t>
            </a:r>
            <a:r>
              <a:rPr lang="en-IN" sz="1900" dirty="0" smtClean="0"/>
              <a:t> object , then we can access the query attribute of the </a:t>
            </a:r>
            <a:r>
              <a:rPr lang="en-IN" sz="1900" b="1" dirty="0" err="1" smtClean="0">
                <a:solidFill>
                  <a:srgbClr val="C00000"/>
                </a:solidFill>
              </a:rPr>
              <a:t>QuerySet</a:t>
            </a:r>
            <a:r>
              <a:rPr lang="en-IN" sz="1900" dirty="0" smtClean="0"/>
              <a:t> object as shown below: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u="sng" dirty="0" smtClean="0">
                <a:solidFill>
                  <a:schemeClr val="tx1"/>
                </a:solidFill>
              </a:rPr>
              <a:t>Example:</a:t>
            </a:r>
            <a:endParaRPr lang="en-US" sz="1900" b="1" u="sng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sz="1700" b="1" dirty="0" err="1" smtClean="0">
                <a:solidFill>
                  <a:srgbClr val="C00000"/>
                </a:solidFill>
              </a:rPr>
              <a:t>book_list</a:t>
            </a:r>
            <a:r>
              <a:rPr lang="en-US" sz="1700" b="1" dirty="0" smtClean="0">
                <a:solidFill>
                  <a:srgbClr val="C00000"/>
                </a:solidFill>
              </a:rPr>
              <a:t>=</a:t>
            </a:r>
            <a:r>
              <a:rPr lang="en-US" sz="1700" b="1" dirty="0" err="1" smtClean="0">
                <a:solidFill>
                  <a:srgbClr val="C00000"/>
                </a:solidFill>
              </a:rPr>
              <a:t>Book.objects.all</a:t>
            </a:r>
            <a:r>
              <a:rPr lang="en-US" sz="1700" b="1" dirty="0" smtClean="0">
                <a:solidFill>
                  <a:srgbClr val="C00000"/>
                </a:solidFill>
              </a:rPr>
              <a:t>()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</a:rPr>
              <a:t>print(</a:t>
            </a:r>
            <a:r>
              <a:rPr lang="en-US" sz="1700" b="1" dirty="0" err="1" smtClean="0">
                <a:solidFill>
                  <a:srgbClr val="C00000"/>
                </a:solidFill>
              </a:rPr>
              <a:t>book_list.query</a:t>
            </a:r>
            <a:r>
              <a:rPr lang="en-US" sz="1700" b="1" dirty="0" smtClean="0">
                <a:solidFill>
                  <a:srgbClr val="C00000"/>
                </a:solidFill>
              </a:rPr>
              <a:t>)</a:t>
            </a:r>
            <a:endParaRPr lang="en-IN" sz="17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 smtClean="0"/>
          </a:p>
          <a:p>
            <a:pPr lvl="1" fontAlgn="base"/>
            <a:r>
              <a:rPr lang="en-US" sz="1700" b="1" u="sng" dirty="0" smtClean="0">
                <a:solidFill>
                  <a:schemeClr val="tx1"/>
                </a:solidFill>
              </a:rPr>
              <a:t>Output</a:t>
            </a:r>
            <a:endParaRPr lang="en-IN" sz="1700" b="1" u="sng" dirty="0" smtClean="0">
              <a:solidFill>
                <a:schemeClr val="tx1"/>
              </a:solidFill>
            </a:endParaRP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6000768"/>
            <a:ext cx="8858312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Interactive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We can also filter with </a:t>
            </a:r>
            <a:r>
              <a:rPr lang="en-IN" sz="2200" b="1" dirty="0" smtClean="0">
                <a:solidFill>
                  <a:srgbClr val="0070C0"/>
                </a:solidFill>
              </a:rPr>
              <a:t>multiple </a:t>
            </a:r>
            <a:r>
              <a:rPr lang="en-IN" sz="2200" b="1" dirty="0" smtClean="0">
                <a:solidFill>
                  <a:srgbClr val="0070C0"/>
                </a:solidFill>
              </a:rPr>
              <a:t>search terms</a:t>
            </a:r>
            <a:r>
              <a:rPr lang="en-IN" sz="2200" dirty="0" smtClean="0"/>
              <a:t>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In both the </a:t>
            </a:r>
            <a:r>
              <a:rPr lang="en-IN" sz="2200" dirty="0" smtClean="0"/>
              <a:t>examples of </a:t>
            </a:r>
            <a:r>
              <a:rPr lang="en-IN" sz="2200" b="1" dirty="0" smtClean="0">
                <a:solidFill>
                  <a:srgbClr val="C00000"/>
                </a:solidFill>
              </a:rPr>
              <a:t>filter() </a:t>
            </a:r>
            <a:r>
              <a:rPr lang="en-IN" sz="2200" dirty="0" smtClean="0"/>
              <a:t>,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dirty="0" smtClean="0"/>
              <a:t> translates the search terms into an </a:t>
            </a:r>
            <a:r>
              <a:rPr lang="en-IN" sz="2200" b="1" dirty="0" smtClean="0">
                <a:solidFill>
                  <a:srgbClr val="0070C0"/>
                </a:solidFill>
              </a:rPr>
              <a:t>SQL WHERE</a:t>
            </a:r>
            <a:r>
              <a:rPr lang="en-IN" sz="2200" dirty="0" smtClean="0"/>
              <a:t> clause.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2602"/>
            <a:ext cx="8715436" cy="77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By default, the </a:t>
            </a:r>
            <a:r>
              <a:rPr lang="en-IN" sz="2400" b="1" dirty="0" smtClean="0">
                <a:solidFill>
                  <a:srgbClr val="C00000"/>
                </a:solidFill>
              </a:rPr>
              <a:t>filter() </a:t>
            </a:r>
            <a:r>
              <a:rPr lang="en-IN" sz="2400" dirty="0" smtClean="0"/>
              <a:t>method uses </a:t>
            </a:r>
            <a:r>
              <a:rPr lang="en-IN" sz="2400" b="1" dirty="0" smtClean="0">
                <a:solidFill>
                  <a:srgbClr val="7030A0"/>
                </a:solidFill>
              </a:rPr>
              <a:t>exact match lookups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For </a:t>
            </a:r>
            <a:r>
              <a:rPr lang="en-IN" sz="2400" dirty="0" smtClean="0"/>
              <a:t>more control, we can search using one 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field lookups</a:t>
            </a:r>
            <a:r>
              <a:rPr lang="en-IN" sz="24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For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we can search for </a:t>
            </a:r>
            <a:r>
              <a:rPr lang="en-US" sz="2400" b="1" dirty="0" smtClean="0">
                <a:solidFill>
                  <a:srgbClr val="0070C0"/>
                </a:solidFill>
              </a:rPr>
              <a:t>all the books </a:t>
            </a:r>
            <a:r>
              <a:rPr lang="en-US" sz="2400" dirty="0" smtClean="0"/>
              <a:t>whose </a:t>
            </a:r>
            <a:r>
              <a:rPr lang="en-US" sz="2400" b="1" dirty="0" smtClean="0">
                <a:solidFill>
                  <a:srgbClr val="C00000"/>
                </a:solidFill>
              </a:rPr>
              <a:t>name </a:t>
            </a:r>
            <a:r>
              <a:rPr lang="en-US" sz="2400" dirty="0" smtClean="0"/>
              <a:t>contains the word </a:t>
            </a:r>
            <a:r>
              <a:rPr lang="en-US" sz="2400" b="1" dirty="0" smtClean="0">
                <a:solidFill>
                  <a:srgbClr val="C00000"/>
                </a:solidFill>
              </a:rPr>
              <a:t>“Mastering” </a:t>
            </a:r>
            <a:r>
              <a:rPr lang="en-US" sz="2400" dirty="0" smtClean="0"/>
              <a:t>in the following way:</a:t>
            </a:r>
          </a:p>
          <a:p>
            <a:pPr fontAlgn="base"/>
            <a:endParaRPr lang="en-US" sz="2200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r>
              <a:rPr lang="en-IN" sz="2400" dirty="0" smtClean="0"/>
              <a:t>Note that there’s a </a:t>
            </a:r>
            <a:r>
              <a:rPr lang="en-IN" sz="2400" b="1" u="sng" dirty="0" smtClean="0">
                <a:solidFill>
                  <a:srgbClr val="00B050"/>
                </a:solidFill>
              </a:rPr>
              <a:t>double underscore </a:t>
            </a:r>
            <a:r>
              <a:rPr lang="en-IN" sz="2400" dirty="0" smtClean="0"/>
              <a:t>between </a:t>
            </a:r>
            <a:r>
              <a:rPr lang="en-IN" sz="2400" b="1" dirty="0" err="1" smtClean="0">
                <a:solidFill>
                  <a:srgbClr val="C00000"/>
                </a:solidFill>
              </a:rPr>
              <a:t>book_name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C00000"/>
                </a:solidFill>
              </a:rPr>
              <a:t>contains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__contains</a:t>
            </a:r>
            <a:r>
              <a:rPr lang="en-IN" sz="2400" dirty="0" smtClean="0"/>
              <a:t> part gets translated by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into an </a:t>
            </a:r>
            <a:r>
              <a:rPr lang="en-IN" sz="2400" b="1" dirty="0" smtClean="0">
                <a:solidFill>
                  <a:srgbClr val="0070C0"/>
                </a:solidFill>
              </a:rPr>
              <a:t>SQL LIKE</a:t>
            </a:r>
            <a:r>
              <a:rPr lang="en-IN" sz="2400" dirty="0" smtClean="0"/>
              <a:t> statement</a:t>
            </a:r>
            <a:endParaRPr lang="en-US" sz="2400" dirty="0" smtClean="0"/>
          </a:p>
          <a:p>
            <a:pPr fontAlgn="base"/>
            <a:endParaRPr lang="en-IN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857496"/>
            <a:ext cx="8270306" cy="77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Some other import field look ups are:</a:t>
            </a:r>
          </a:p>
          <a:p>
            <a:pPr lvl="1" fontAlgn="base"/>
            <a:r>
              <a:rPr lang="en-US" sz="1700" b="1" dirty="0" err="1" smtClean="0">
                <a:solidFill>
                  <a:srgbClr val="C00000"/>
                </a:solidFill>
              </a:rPr>
              <a:t>icontains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: </a:t>
            </a:r>
            <a:r>
              <a:rPr lang="en-IN" sz="1700" b="1" dirty="0" smtClean="0">
                <a:solidFill>
                  <a:srgbClr val="0070C0"/>
                </a:solidFill>
              </a:rPr>
              <a:t>Case-insensitive containment test.</a:t>
            </a:r>
          </a:p>
          <a:p>
            <a:pPr lvl="2" fontAlgn="base"/>
            <a:r>
              <a:rPr lang="en-IN" sz="1700" b="1" dirty="0" err="1" smtClean="0">
                <a:solidFill>
                  <a:srgbClr val="00B050"/>
                </a:solidFill>
              </a:rPr>
              <a:t>Eg</a:t>
            </a:r>
            <a:r>
              <a:rPr lang="en-IN" sz="1700" b="1" dirty="0" smtClean="0">
                <a:solidFill>
                  <a:srgbClr val="00B050"/>
                </a:solidFill>
              </a:rPr>
              <a:t>:</a:t>
            </a:r>
            <a:r>
              <a:rPr lang="en-IN" sz="1700" dirty="0" smtClean="0"/>
              <a:t> </a:t>
            </a:r>
            <a:r>
              <a:rPr lang="en-IN" sz="17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700" b="1" dirty="0" smtClean="0">
                <a:solidFill>
                  <a:srgbClr val="7030A0"/>
                </a:solidFill>
              </a:rPr>
              <a:t>(</a:t>
            </a:r>
            <a:r>
              <a:rPr lang="en-IN" sz="1700" b="1" dirty="0" err="1" smtClean="0">
                <a:solidFill>
                  <a:srgbClr val="7030A0"/>
                </a:solidFill>
              </a:rPr>
              <a:t>subject__icontains</a:t>
            </a:r>
            <a:r>
              <a:rPr lang="en-IN" sz="1700" b="1" dirty="0" smtClean="0">
                <a:solidFill>
                  <a:srgbClr val="7030A0"/>
                </a:solidFill>
              </a:rPr>
              <a:t>=‘Java’)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 fontAlgn="base"/>
            <a:endParaRPr lang="en-IN" sz="2400" dirty="0" smtClean="0"/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in</a:t>
            </a:r>
            <a:r>
              <a:rPr lang="en-US" sz="1900" dirty="0" smtClean="0"/>
              <a:t>: </a:t>
            </a:r>
            <a:r>
              <a:rPr lang="en-US" sz="1900" b="1" dirty="0" smtClean="0">
                <a:solidFill>
                  <a:srgbClr val="0070C0"/>
                </a:solidFill>
              </a:rPr>
              <a:t>Search a value in a given list</a:t>
            </a:r>
          </a:p>
          <a:p>
            <a:pPr lvl="2" fontAlgn="base"/>
            <a:r>
              <a:rPr lang="en-IN" sz="1700" b="1" dirty="0" err="1" smtClean="0">
                <a:solidFill>
                  <a:srgbClr val="C00000"/>
                </a:solidFill>
              </a:rPr>
              <a:t>Eg</a:t>
            </a:r>
            <a:r>
              <a:rPr lang="en-IN" sz="1700" b="1" dirty="0" smtClean="0">
                <a:solidFill>
                  <a:srgbClr val="C00000"/>
                </a:solidFill>
              </a:rPr>
              <a:t>:</a:t>
            </a:r>
            <a:r>
              <a:rPr lang="en-IN" sz="1700" dirty="0" smtClean="0"/>
              <a:t> </a:t>
            </a:r>
            <a:r>
              <a:rPr lang="en-IN" sz="17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700" b="1" dirty="0" smtClean="0">
                <a:solidFill>
                  <a:srgbClr val="7030A0"/>
                </a:solidFill>
              </a:rPr>
              <a:t>(</a:t>
            </a:r>
            <a:r>
              <a:rPr lang="en-IN" sz="1700" b="1" dirty="0" err="1" smtClean="0">
                <a:solidFill>
                  <a:srgbClr val="7030A0"/>
                </a:solidFill>
              </a:rPr>
              <a:t>subject__in</a:t>
            </a:r>
            <a:r>
              <a:rPr lang="en-IN" sz="1700" b="1" dirty="0" smtClean="0">
                <a:solidFill>
                  <a:srgbClr val="7030A0"/>
                </a:solidFill>
              </a:rPr>
              <a:t>=[‘Java’, ‘Python’])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b="1" dirty="0" err="1" smtClean="0">
                <a:solidFill>
                  <a:srgbClr val="C00000"/>
                </a:solidFill>
              </a:rPr>
              <a:t>gt</a:t>
            </a:r>
            <a:r>
              <a:rPr lang="en-US" sz="1700" b="1" dirty="0" smtClean="0">
                <a:solidFill>
                  <a:srgbClr val="C00000"/>
                </a:solidFill>
              </a:rPr>
              <a:t>:</a:t>
            </a:r>
            <a:r>
              <a:rPr lang="en-US" sz="1700" dirty="0" smtClean="0"/>
              <a:t> </a:t>
            </a:r>
            <a:r>
              <a:rPr lang="en-US" sz="1700" b="1" dirty="0" smtClean="0">
                <a:solidFill>
                  <a:srgbClr val="0070C0"/>
                </a:solidFill>
              </a:rPr>
              <a:t>Greater than</a:t>
            </a:r>
          </a:p>
          <a:p>
            <a:pPr lvl="2" fontAlgn="base"/>
            <a:r>
              <a:rPr lang="en-US" sz="1500" b="1" dirty="0" err="1" smtClean="0">
                <a:solidFill>
                  <a:srgbClr val="00B050"/>
                </a:solidFill>
              </a:rPr>
              <a:t>Eg</a:t>
            </a:r>
            <a:r>
              <a:rPr lang="en-US" sz="1500" b="1" dirty="0" smtClean="0">
                <a:solidFill>
                  <a:srgbClr val="00B050"/>
                </a:solidFill>
              </a:rPr>
              <a:t>:</a:t>
            </a:r>
            <a:r>
              <a:rPr lang="en-US" sz="1500" dirty="0" smtClean="0">
                <a:solidFill>
                  <a:srgbClr val="00B050"/>
                </a:solidFill>
              </a:rPr>
              <a:t> </a:t>
            </a:r>
            <a:r>
              <a:rPr lang="en-IN" sz="15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500" b="1" dirty="0" smtClean="0">
                <a:solidFill>
                  <a:srgbClr val="7030A0"/>
                </a:solidFill>
              </a:rPr>
              <a:t>(</a:t>
            </a:r>
            <a:r>
              <a:rPr lang="en-IN" sz="1500" b="1" dirty="0" err="1" smtClean="0">
                <a:solidFill>
                  <a:srgbClr val="7030A0"/>
                </a:solidFill>
              </a:rPr>
              <a:t>book_price__gt</a:t>
            </a:r>
            <a:r>
              <a:rPr lang="en-IN" sz="1500" b="1" dirty="0" smtClean="0">
                <a:solidFill>
                  <a:srgbClr val="7030A0"/>
                </a:solidFill>
              </a:rPr>
              <a:t>=400)</a:t>
            </a:r>
            <a:endParaRPr lang="en-US" sz="1500" dirty="0" smtClean="0"/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b="1" dirty="0" err="1" smtClean="0">
                <a:solidFill>
                  <a:srgbClr val="C00000"/>
                </a:solidFill>
              </a:rPr>
              <a:t>gte</a:t>
            </a:r>
            <a:r>
              <a:rPr lang="en-US" sz="1700" b="1" dirty="0" smtClean="0">
                <a:solidFill>
                  <a:srgbClr val="C00000"/>
                </a:solidFill>
              </a:rPr>
              <a:t>, </a:t>
            </a:r>
            <a:r>
              <a:rPr lang="en-US" sz="1700" b="1" dirty="0" err="1" smtClean="0">
                <a:solidFill>
                  <a:srgbClr val="C00000"/>
                </a:solidFill>
              </a:rPr>
              <a:t>lt</a:t>
            </a:r>
            <a:r>
              <a:rPr lang="en-US" sz="1700" b="1" dirty="0" smtClean="0">
                <a:solidFill>
                  <a:srgbClr val="C00000"/>
                </a:solidFill>
              </a:rPr>
              <a:t> , </a:t>
            </a:r>
            <a:r>
              <a:rPr lang="en-US" sz="1700" b="1" dirty="0" err="1" smtClean="0">
                <a:solidFill>
                  <a:srgbClr val="C00000"/>
                </a:solidFill>
              </a:rPr>
              <a:t>lte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700" b="1" dirty="0" err="1" smtClean="0">
                <a:solidFill>
                  <a:srgbClr val="C00000"/>
                </a:solidFill>
              </a:rPr>
              <a:t>startswith,istartswith,endswith,iendswith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 lvl="2" fontAlgn="base"/>
            <a:r>
              <a:rPr lang="en-US" sz="1500" b="1" dirty="0" err="1" smtClean="0">
                <a:solidFill>
                  <a:srgbClr val="00B050"/>
                </a:solidFill>
              </a:rPr>
              <a:t>Eg</a:t>
            </a:r>
            <a:r>
              <a:rPr lang="en-US" sz="1500" b="1" dirty="0" smtClean="0">
                <a:solidFill>
                  <a:srgbClr val="00B050"/>
                </a:solidFill>
              </a:rPr>
              <a:t>:</a:t>
            </a:r>
            <a:r>
              <a:rPr lang="en-US" sz="1500" dirty="0" smtClean="0"/>
              <a:t> </a:t>
            </a:r>
            <a:r>
              <a:rPr lang="en-IN" sz="16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600" b="1" dirty="0" smtClean="0">
                <a:solidFill>
                  <a:srgbClr val="7030A0"/>
                </a:solidFill>
              </a:rPr>
              <a:t>(</a:t>
            </a:r>
            <a:r>
              <a:rPr lang="en-IN" sz="1600" b="1" dirty="0" err="1" smtClean="0">
                <a:solidFill>
                  <a:srgbClr val="7030A0"/>
                </a:solidFill>
              </a:rPr>
              <a:t>subject__startswith</a:t>
            </a:r>
            <a:r>
              <a:rPr lang="en-IN" sz="1600" b="1" dirty="0" smtClean="0">
                <a:solidFill>
                  <a:srgbClr val="7030A0"/>
                </a:solidFill>
              </a:rPr>
              <a:t>=‘C’)</a:t>
            </a:r>
            <a:endParaRPr lang="en-US" sz="15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range </a:t>
            </a:r>
            <a:r>
              <a:rPr lang="en-US" sz="1600" dirty="0" smtClean="0"/>
              <a:t>: </a:t>
            </a:r>
            <a:r>
              <a:rPr lang="en-IN" sz="1600" b="1" dirty="0" smtClean="0">
                <a:solidFill>
                  <a:srgbClr val="0070C0"/>
                </a:solidFill>
              </a:rPr>
              <a:t>Range Test</a:t>
            </a:r>
          </a:p>
          <a:p>
            <a:pPr lvl="2" fontAlgn="base"/>
            <a:r>
              <a:rPr lang="en-IN" sz="1700" b="1" dirty="0" err="1" smtClean="0">
                <a:solidFill>
                  <a:srgbClr val="00B050"/>
                </a:solidFill>
              </a:rPr>
              <a:t>Eg</a:t>
            </a:r>
            <a:r>
              <a:rPr lang="en-IN" sz="1700" b="1" dirty="0" smtClean="0">
                <a:solidFill>
                  <a:srgbClr val="00B050"/>
                </a:solidFill>
              </a:rPr>
              <a:t>:</a:t>
            </a:r>
            <a:r>
              <a:rPr lang="en-IN" sz="1700" dirty="0" smtClean="0">
                <a:solidFill>
                  <a:srgbClr val="00B050"/>
                </a:solidFill>
              </a:rPr>
              <a:t> </a:t>
            </a:r>
          </a:p>
          <a:p>
            <a:pPr lvl="3"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smtClean="0">
                <a:solidFill>
                  <a:srgbClr val="7030A0"/>
                </a:solidFill>
              </a:rPr>
              <a:t>import </a:t>
            </a:r>
            <a:r>
              <a:rPr lang="en-IN" sz="1400" b="1" dirty="0" err="1" smtClean="0">
                <a:solidFill>
                  <a:srgbClr val="7030A0"/>
                </a:solidFill>
              </a:rPr>
              <a:t>datetime</a:t>
            </a:r>
            <a:r>
              <a:rPr lang="en-IN" sz="1400" b="1" dirty="0" smtClean="0">
                <a:solidFill>
                  <a:srgbClr val="7030A0"/>
                </a:solidFill>
              </a:rPr>
              <a:t> </a:t>
            </a:r>
          </a:p>
          <a:p>
            <a:pPr lvl="3" fontAlgn="base"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start_date</a:t>
            </a:r>
            <a:r>
              <a:rPr lang="en-IN" sz="1400" b="1" dirty="0" smtClean="0">
                <a:solidFill>
                  <a:srgbClr val="7030A0"/>
                </a:solidFill>
              </a:rPr>
              <a:t> = </a:t>
            </a:r>
            <a:r>
              <a:rPr lang="en-IN" sz="1400" b="1" dirty="0" err="1" smtClean="0">
                <a:solidFill>
                  <a:srgbClr val="7030A0"/>
                </a:solidFill>
              </a:rPr>
              <a:t>datetime.date</a:t>
            </a:r>
            <a:r>
              <a:rPr lang="en-IN" sz="1400" b="1" dirty="0" smtClean="0">
                <a:solidFill>
                  <a:srgbClr val="7030A0"/>
                </a:solidFill>
              </a:rPr>
              <a:t>(2005, 1, 1) </a:t>
            </a:r>
          </a:p>
          <a:p>
            <a:pPr lvl="3" fontAlgn="base"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end_date</a:t>
            </a:r>
            <a:r>
              <a:rPr lang="en-IN" sz="1400" b="1" dirty="0" smtClean="0">
                <a:solidFill>
                  <a:srgbClr val="7030A0"/>
                </a:solidFill>
              </a:rPr>
              <a:t> = </a:t>
            </a:r>
            <a:r>
              <a:rPr lang="en-IN" sz="1400" b="1" dirty="0" err="1" smtClean="0">
                <a:solidFill>
                  <a:srgbClr val="7030A0"/>
                </a:solidFill>
              </a:rPr>
              <a:t>datetime.date</a:t>
            </a:r>
            <a:r>
              <a:rPr lang="en-IN" sz="1400" b="1" dirty="0" smtClean="0">
                <a:solidFill>
                  <a:srgbClr val="7030A0"/>
                </a:solidFill>
              </a:rPr>
              <a:t>(2005, 3, 31) </a:t>
            </a:r>
            <a:r>
              <a:rPr lang="en-IN" sz="14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400" b="1" dirty="0" smtClean="0">
                <a:solidFill>
                  <a:srgbClr val="7030A0"/>
                </a:solidFill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</a:rPr>
              <a:t>pub_date__range</a:t>
            </a:r>
            <a:r>
              <a:rPr lang="en-IN" sz="1400" b="1" dirty="0" smtClean="0">
                <a:solidFill>
                  <a:srgbClr val="7030A0"/>
                </a:solidFill>
              </a:rPr>
              <a:t>=(</a:t>
            </a:r>
            <a:r>
              <a:rPr lang="en-IN" sz="1400" b="1" dirty="0" err="1" smtClean="0">
                <a:solidFill>
                  <a:srgbClr val="7030A0"/>
                </a:solidFill>
              </a:rPr>
              <a:t>start_date</a:t>
            </a:r>
            <a:r>
              <a:rPr lang="en-IN" sz="1400" b="1" dirty="0" smtClean="0">
                <a:solidFill>
                  <a:srgbClr val="7030A0"/>
                </a:solidFill>
              </a:rPr>
              <a:t>, </a:t>
            </a:r>
            <a:r>
              <a:rPr lang="en-IN" sz="1400" b="1" dirty="0" err="1" smtClean="0">
                <a:solidFill>
                  <a:srgbClr val="7030A0"/>
                </a:solidFill>
              </a:rPr>
              <a:t>end_date</a:t>
            </a:r>
            <a:r>
              <a:rPr lang="en-IN" sz="1400" b="1" dirty="0" smtClean="0">
                <a:solidFill>
                  <a:srgbClr val="7030A0"/>
                </a:solidFill>
              </a:rPr>
              <a:t>))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lvl="2" fontAlgn="base"/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</a:rPr>
              <a:t>We can use range anywhere we can use BETWEEN in SQL — for dates, numbers and even characters.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date</a:t>
            </a:r>
            <a:r>
              <a:rPr lang="en-US" sz="1600" dirty="0" smtClean="0"/>
              <a:t>: </a:t>
            </a:r>
            <a:r>
              <a:rPr lang="en-US" sz="1600" b="1" dirty="0" smtClean="0">
                <a:solidFill>
                  <a:srgbClr val="0070C0"/>
                </a:solidFill>
              </a:rPr>
              <a:t>Used for </a:t>
            </a:r>
            <a:r>
              <a:rPr lang="en-US" sz="1600" b="1" dirty="0" err="1" smtClean="0">
                <a:solidFill>
                  <a:srgbClr val="0070C0"/>
                </a:solidFill>
              </a:rPr>
              <a:t>datetime</a:t>
            </a:r>
            <a:r>
              <a:rPr lang="en-US" sz="1600" b="1" dirty="0" smtClean="0">
                <a:solidFill>
                  <a:srgbClr val="0070C0"/>
                </a:solidFill>
              </a:rPr>
              <a:t> fields</a:t>
            </a:r>
          </a:p>
          <a:p>
            <a:pPr lvl="2" fontAlgn="base"/>
            <a:r>
              <a:rPr lang="en-IN" sz="1700" b="1" dirty="0" err="1" smtClean="0">
                <a:solidFill>
                  <a:srgbClr val="00B050"/>
                </a:solidFill>
              </a:rPr>
              <a:t>Eg</a:t>
            </a:r>
            <a:r>
              <a:rPr lang="en-IN" sz="1700" b="1" dirty="0" smtClean="0">
                <a:solidFill>
                  <a:srgbClr val="00B050"/>
                </a:solidFill>
              </a:rPr>
              <a:t>:</a:t>
            </a:r>
            <a:r>
              <a:rPr lang="en-IN" sz="1700" dirty="0" smtClean="0">
                <a:solidFill>
                  <a:srgbClr val="00B050"/>
                </a:solidFill>
              </a:rPr>
              <a:t> </a:t>
            </a:r>
          </a:p>
          <a:p>
            <a:pPr lvl="3"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400" b="1" dirty="0" smtClean="0">
                <a:solidFill>
                  <a:srgbClr val="7030A0"/>
                </a:solidFill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</a:rPr>
              <a:t>pub_date__date</a:t>
            </a:r>
            <a:r>
              <a:rPr lang="en-IN" sz="1400" b="1" dirty="0" smtClean="0">
                <a:solidFill>
                  <a:srgbClr val="7030A0"/>
                </a:solidFill>
              </a:rPr>
              <a:t>=</a:t>
            </a:r>
            <a:r>
              <a:rPr lang="en-IN" sz="1400" b="1" dirty="0" err="1" smtClean="0">
                <a:solidFill>
                  <a:srgbClr val="7030A0"/>
                </a:solidFill>
              </a:rPr>
              <a:t>datetime.date</a:t>
            </a:r>
            <a:r>
              <a:rPr lang="en-IN" sz="1400" b="1" dirty="0" smtClean="0">
                <a:solidFill>
                  <a:srgbClr val="7030A0"/>
                </a:solidFill>
              </a:rPr>
              <a:t>(2005, 1, 1)) </a:t>
            </a:r>
            <a:r>
              <a:rPr lang="en-IN" sz="14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400" b="1" dirty="0" smtClean="0">
                <a:solidFill>
                  <a:srgbClr val="7030A0"/>
                </a:solidFill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</a:rPr>
              <a:t>pub_date__date__gt</a:t>
            </a:r>
            <a:r>
              <a:rPr lang="en-IN" sz="1400" b="1" dirty="0" smtClean="0">
                <a:solidFill>
                  <a:srgbClr val="7030A0"/>
                </a:solidFill>
              </a:rPr>
              <a:t>=</a:t>
            </a:r>
            <a:r>
              <a:rPr lang="en-IN" sz="1400" b="1" dirty="0" err="1" smtClean="0">
                <a:solidFill>
                  <a:srgbClr val="7030A0"/>
                </a:solidFill>
              </a:rPr>
              <a:t>datetime.date</a:t>
            </a:r>
            <a:r>
              <a:rPr lang="en-IN" sz="1400" b="1" dirty="0" smtClean="0">
                <a:solidFill>
                  <a:srgbClr val="7030A0"/>
                </a:solidFill>
              </a:rPr>
              <a:t>(2005, 1, 1))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year: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An exact year match</a:t>
            </a:r>
          </a:p>
          <a:p>
            <a:pPr lvl="2" fontAlgn="base"/>
            <a:r>
              <a:rPr lang="en-US" sz="1400" b="1" dirty="0" err="1" smtClean="0">
                <a:solidFill>
                  <a:srgbClr val="00B050"/>
                </a:solidFill>
              </a:rPr>
              <a:t>Eg</a:t>
            </a:r>
            <a:r>
              <a:rPr lang="en-US" sz="1400" b="1" dirty="0" smtClean="0">
                <a:solidFill>
                  <a:srgbClr val="00B050"/>
                </a:solidFill>
              </a:rPr>
              <a:t>:</a:t>
            </a:r>
            <a:r>
              <a:rPr lang="en-US" sz="1400" dirty="0" smtClean="0"/>
              <a:t> </a:t>
            </a:r>
            <a:r>
              <a:rPr lang="en-IN" sz="14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400" b="1" dirty="0" smtClean="0">
                <a:solidFill>
                  <a:srgbClr val="7030A0"/>
                </a:solidFill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</a:rPr>
              <a:t>pub_date__year</a:t>
            </a:r>
            <a:r>
              <a:rPr lang="en-IN" sz="1400" b="1" dirty="0" smtClean="0">
                <a:solidFill>
                  <a:srgbClr val="7030A0"/>
                </a:solidFill>
              </a:rPr>
              <a:t>=2005)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day,month,week,week_day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Retrieving Multiple Record Using 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Interactive Shell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isnull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: </a:t>
            </a:r>
            <a:r>
              <a:rPr lang="en-IN" sz="1600" b="1" dirty="0" smtClean="0">
                <a:solidFill>
                  <a:srgbClr val="0070C0"/>
                </a:solidFill>
              </a:rPr>
              <a:t>Takes either True or False, which correspond to SQL queries of IS NULL and IS NOT NULL, respectively</a:t>
            </a:r>
            <a:r>
              <a:rPr lang="en-IN" sz="1600" dirty="0" smtClean="0"/>
              <a:t>.</a:t>
            </a:r>
            <a:endParaRPr lang="en-IN" sz="1600" b="1" dirty="0" smtClean="0">
              <a:solidFill>
                <a:srgbClr val="0070C0"/>
              </a:solidFill>
            </a:endParaRPr>
          </a:p>
          <a:p>
            <a:pPr lvl="2" fontAlgn="base"/>
            <a:r>
              <a:rPr lang="en-IN" sz="1700" b="1" dirty="0" err="1" smtClean="0">
                <a:solidFill>
                  <a:srgbClr val="00B050"/>
                </a:solidFill>
              </a:rPr>
              <a:t>Eg</a:t>
            </a:r>
            <a:r>
              <a:rPr lang="en-IN" sz="1700" b="1" dirty="0" smtClean="0">
                <a:solidFill>
                  <a:srgbClr val="00B050"/>
                </a:solidFill>
              </a:rPr>
              <a:t>:</a:t>
            </a:r>
            <a:r>
              <a:rPr lang="en-IN" sz="1700" dirty="0" smtClean="0">
                <a:solidFill>
                  <a:srgbClr val="00B050"/>
                </a:solidFill>
              </a:rPr>
              <a:t> </a:t>
            </a:r>
          </a:p>
          <a:p>
            <a:pPr lvl="3"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Book.objects.filter</a:t>
            </a:r>
            <a:r>
              <a:rPr lang="en-IN" sz="1400" b="1" dirty="0" smtClean="0">
                <a:solidFill>
                  <a:srgbClr val="7030A0"/>
                </a:solidFill>
              </a:rPr>
              <a:t>(</a:t>
            </a:r>
            <a:r>
              <a:rPr lang="en-IN" sz="1400" b="1" dirty="0" err="1" smtClean="0">
                <a:solidFill>
                  <a:srgbClr val="7030A0"/>
                </a:solidFill>
              </a:rPr>
              <a:t>pub_date__isnull</a:t>
            </a:r>
            <a:r>
              <a:rPr lang="en-IN" sz="1400" b="1" dirty="0" smtClean="0">
                <a:solidFill>
                  <a:srgbClr val="7030A0"/>
                </a:solidFill>
              </a:rPr>
              <a:t>=True)</a:t>
            </a:r>
            <a:endParaRPr lang="en-US" sz="1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Two Important Points About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filter()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If the search string doesn’t match, </a:t>
            </a:r>
            <a:r>
              <a:rPr lang="en-IN" sz="2400" b="1" dirty="0" smtClean="0">
                <a:solidFill>
                  <a:srgbClr val="C00000"/>
                </a:solidFill>
              </a:rPr>
              <a:t>filter() </a:t>
            </a:r>
            <a:r>
              <a:rPr lang="en-IN" sz="2400" dirty="0" smtClean="0"/>
              <a:t>will return an empty </a:t>
            </a:r>
            <a:r>
              <a:rPr lang="en-IN" sz="2400" b="1" dirty="0" err="1" smtClean="0">
                <a:solidFill>
                  <a:srgbClr val="0070C0"/>
                </a:solidFill>
              </a:rPr>
              <a:t>QuerySet</a:t>
            </a:r>
            <a:r>
              <a:rPr lang="en-IN" sz="2400" dirty="0" smtClean="0"/>
              <a:t>:</a:t>
            </a: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IN" sz="2400" dirty="0" smtClean="0"/>
              <a:t>If we want to fetch all records in the database table with </a:t>
            </a:r>
            <a:r>
              <a:rPr lang="en-IN" sz="2400" b="1" dirty="0" smtClean="0">
                <a:solidFill>
                  <a:srgbClr val="C00000"/>
                </a:solidFill>
              </a:rPr>
              <a:t>filter( )</a:t>
            </a:r>
            <a:r>
              <a:rPr lang="en-IN" sz="2400" dirty="0" smtClean="0"/>
              <a:t>, we must leave the query string blank:</a:t>
            </a:r>
            <a:endParaRPr lang="en-US" sz="24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34801"/>
            <a:ext cx="8715436" cy="1274017"/>
          </a:xfrm>
          <a:prstGeom prst="rect">
            <a:avLst/>
          </a:prstGeom>
        </p:spPr>
      </p:pic>
      <p:pic>
        <p:nvPicPr>
          <p:cNvPr id="8" name="Picture 7" descr="djangoscreen7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072074"/>
            <a:ext cx="8786874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Ordering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Retrieve Data In Sorted Order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may notice from the previous examples that records are being retrieved from the database in </a:t>
            </a:r>
            <a:r>
              <a:rPr lang="en-IN" sz="2400" b="1" dirty="0" smtClean="0">
                <a:solidFill>
                  <a:srgbClr val="0070C0"/>
                </a:solidFill>
              </a:rPr>
              <a:t>table order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we want to </a:t>
            </a:r>
            <a:r>
              <a:rPr lang="en-IN" sz="2400" b="1" dirty="0" smtClean="0">
                <a:solidFill>
                  <a:srgbClr val="0070C0"/>
                </a:solidFill>
              </a:rPr>
              <a:t>sort</a:t>
            </a:r>
            <a:r>
              <a:rPr lang="en-IN" sz="2400" dirty="0" smtClean="0"/>
              <a:t> the records by a </a:t>
            </a:r>
            <a:r>
              <a:rPr lang="en-IN" sz="2400" b="1" dirty="0" smtClean="0">
                <a:solidFill>
                  <a:srgbClr val="0070C0"/>
                </a:solidFill>
              </a:rPr>
              <a:t>field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70C0"/>
                </a:solidFill>
              </a:rPr>
              <a:t>table</a:t>
            </a:r>
            <a:r>
              <a:rPr lang="en-IN" sz="2400" dirty="0" smtClean="0"/>
              <a:t>, we use the </a:t>
            </a:r>
            <a:r>
              <a:rPr lang="en-IN" sz="2400" b="1" dirty="0" err="1" smtClean="0">
                <a:solidFill>
                  <a:srgbClr val="C00000"/>
                </a:solidFill>
              </a:rPr>
              <a:t>order_by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method:</a:t>
            </a: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15436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Ordering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Retrieve Data In Descending Order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we want to sort in </a:t>
            </a:r>
            <a:r>
              <a:rPr lang="en-IN" sz="2400" b="1" dirty="0" smtClean="0">
                <a:solidFill>
                  <a:srgbClr val="C00000"/>
                </a:solidFill>
              </a:rPr>
              <a:t>descending order</a:t>
            </a:r>
            <a:r>
              <a:rPr lang="en-IN" sz="2400" dirty="0" smtClean="0"/>
              <a:t>, we add a       </a:t>
            </a:r>
            <a:r>
              <a:rPr lang="en-IN" sz="2400" b="1" dirty="0" smtClean="0">
                <a:solidFill>
                  <a:srgbClr val="C00000"/>
                </a:solidFill>
              </a:rPr>
              <a:t>minus</a:t>
            </a:r>
            <a:r>
              <a:rPr lang="en-IN" sz="2400" dirty="0" smtClean="0"/>
              <a:t> (-) sign before the </a:t>
            </a:r>
            <a:r>
              <a:rPr lang="en-IN" sz="2400" b="1" dirty="0" smtClean="0">
                <a:solidFill>
                  <a:srgbClr val="C00000"/>
                </a:solidFill>
              </a:rPr>
              <a:t>field name</a:t>
            </a:r>
            <a:r>
              <a:rPr lang="en-IN" sz="2400" dirty="0" smtClean="0"/>
              <a:t>:</a:t>
            </a: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Ordering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Sorting On Multiple Fields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can also sort by multiple fields:</a:t>
            </a:r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5"/>
            <a:ext cx="8715436" cy="1242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Before moving any further in working with models , we ’re going to be using the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b="1" dirty="0" smtClean="0">
                <a:solidFill>
                  <a:srgbClr val="C00000"/>
                </a:solidFill>
              </a:rPr>
              <a:t> interactive shell</a:t>
            </a:r>
            <a:r>
              <a:rPr lang="en-IN" sz="2200" dirty="0" smtClean="0"/>
              <a:t>. </a:t>
            </a:r>
          </a:p>
          <a:p>
            <a:pPr fontAlgn="base"/>
            <a:endParaRPr lang="en-IN" sz="2200" dirty="0" smtClean="0"/>
          </a:p>
          <a:p>
            <a:pPr fontAlgn="base"/>
            <a:r>
              <a:rPr lang="en-IN" sz="22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200" b="1" dirty="0" smtClean="0">
                <a:solidFill>
                  <a:srgbClr val="C00000"/>
                </a:solidFill>
              </a:rPr>
              <a:t> interactive shell </a:t>
            </a:r>
            <a:r>
              <a:rPr lang="en-IN" sz="2200" dirty="0" smtClean="0"/>
              <a:t>runs just like the regular </a:t>
            </a:r>
            <a:r>
              <a:rPr lang="en-IN" sz="2200" b="1" dirty="0" smtClean="0">
                <a:solidFill>
                  <a:srgbClr val="C00000"/>
                </a:solidFill>
              </a:rPr>
              <a:t>Python </a:t>
            </a:r>
            <a:r>
              <a:rPr lang="en-IN" sz="2200" dirty="0" smtClean="0"/>
              <a:t>interactive shell, except it loads our </a:t>
            </a:r>
            <a:r>
              <a:rPr lang="en-IN" sz="2200" b="1" dirty="0" smtClean="0">
                <a:solidFill>
                  <a:srgbClr val="0070C0"/>
                </a:solidFill>
              </a:rPr>
              <a:t>project’s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settings module </a:t>
            </a:r>
            <a:r>
              <a:rPr lang="en-IN" sz="2200" dirty="0" smtClean="0"/>
              <a:t>and other </a:t>
            </a:r>
            <a:r>
              <a:rPr lang="en-IN" sz="2200" b="1" dirty="0" err="1" smtClean="0">
                <a:solidFill>
                  <a:srgbClr val="0070C0"/>
                </a:solidFill>
              </a:rPr>
              <a:t>Django</a:t>
            </a:r>
            <a:r>
              <a:rPr lang="en-IN" sz="2200" b="1" dirty="0" smtClean="0">
                <a:solidFill>
                  <a:srgbClr val="0070C0"/>
                </a:solidFill>
              </a:rPr>
              <a:t>-specific modules</a:t>
            </a:r>
            <a:r>
              <a:rPr lang="en-IN" sz="2200" dirty="0" smtClean="0"/>
              <a:t>, so we can work directly with our </a:t>
            </a:r>
            <a:r>
              <a:rPr lang="en-IN" sz="2200" dirty="0" err="1" smtClean="0"/>
              <a:t>Django</a:t>
            </a:r>
            <a:r>
              <a:rPr lang="en-IN" sz="2200" dirty="0" smtClean="0"/>
              <a:t> project. </a:t>
            </a:r>
          </a:p>
          <a:p>
            <a:pPr fontAlgn="base"/>
            <a:endParaRPr lang="en-IN" sz="2200" dirty="0" smtClean="0"/>
          </a:p>
          <a:p>
            <a:pPr fontAlgn="base"/>
            <a:r>
              <a:rPr lang="en-IN" sz="2200" dirty="0" smtClean="0"/>
              <a:t>To use the </a:t>
            </a:r>
            <a:r>
              <a:rPr lang="en-IN" sz="2200" b="1" dirty="0" err="1" smtClean="0">
                <a:solidFill>
                  <a:srgbClr val="C00000"/>
                </a:solidFill>
              </a:rPr>
              <a:t>Django</a:t>
            </a:r>
            <a:r>
              <a:rPr lang="en-IN" sz="2200" b="1" dirty="0" smtClean="0">
                <a:solidFill>
                  <a:srgbClr val="C00000"/>
                </a:solidFill>
              </a:rPr>
              <a:t> interactive shell</a:t>
            </a:r>
            <a:r>
              <a:rPr lang="en-IN" sz="2200" dirty="0" smtClean="0"/>
              <a:t>, we must first be running the virtual environment, and then run the following command from inside </a:t>
            </a:r>
            <a:r>
              <a:rPr lang="en-IN" sz="2200" b="1" dirty="0" err="1" smtClean="0">
                <a:solidFill>
                  <a:srgbClr val="7030A0"/>
                </a:solidFill>
              </a:rPr>
              <a:t>django</a:t>
            </a:r>
            <a:r>
              <a:rPr lang="en-IN" sz="2200" b="1" dirty="0" smtClean="0">
                <a:solidFill>
                  <a:srgbClr val="7030A0"/>
                </a:solidFill>
              </a:rPr>
              <a:t> project folder</a:t>
            </a:r>
            <a:r>
              <a:rPr lang="en-IN" sz="2200" dirty="0" smtClean="0"/>
              <a:t>:</a:t>
            </a:r>
          </a:p>
          <a:p>
            <a:endParaRPr lang="en-IN" sz="2200" dirty="0" smtClean="0"/>
          </a:p>
          <a:p>
            <a:pPr lvl="1"/>
            <a:r>
              <a:rPr lang="en-IN" sz="1700" b="1" dirty="0" smtClean="0">
                <a:solidFill>
                  <a:srgbClr val="002060"/>
                </a:solidFill>
              </a:rPr>
              <a:t>python manage.py shell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Chaining Lookups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Using multiple methods</a:t>
            </a:r>
          </a:p>
          <a:p>
            <a:pPr lvl="1" fontAlgn="base"/>
            <a:r>
              <a:rPr lang="en-IN" sz="1900" dirty="0" smtClean="0"/>
              <a:t>It’s very common to want to set a sort order on a subset of our database records. </a:t>
            </a:r>
          </a:p>
          <a:p>
            <a:pPr lvl="1" fontAlgn="base"/>
            <a:r>
              <a:rPr lang="en-IN" sz="1900" dirty="0" smtClean="0"/>
              <a:t>We achieve this in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by </a:t>
            </a:r>
            <a:r>
              <a:rPr lang="en-IN" sz="1900" b="1" i="1" dirty="0" smtClean="0">
                <a:solidFill>
                  <a:srgbClr val="C00000"/>
                </a:solidFill>
              </a:rPr>
              <a:t>chaining lookups</a:t>
            </a:r>
            <a:r>
              <a:rPr lang="en-IN" sz="1900" b="1" dirty="0" smtClean="0">
                <a:solidFill>
                  <a:srgbClr val="C0000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This is best illustrated with an example: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IN" sz="1800" dirty="0" smtClean="0"/>
              <a:t>In this example, the </a:t>
            </a:r>
            <a:r>
              <a:rPr lang="en-IN" sz="1800" b="1" dirty="0" smtClean="0">
                <a:solidFill>
                  <a:srgbClr val="C00000"/>
                </a:solidFill>
              </a:rPr>
              <a:t>filter()</a:t>
            </a:r>
            <a:r>
              <a:rPr lang="en-IN" sz="1800" dirty="0" smtClean="0"/>
              <a:t> method first retrieves all books of </a:t>
            </a:r>
            <a:r>
              <a:rPr lang="en-IN" sz="1800" b="1" dirty="0" smtClean="0">
                <a:solidFill>
                  <a:srgbClr val="C00000"/>
                </a:solidFill>
              </a:rPr>
              <a:t>Python </a:t>
            </a:r>
            <a:r>
              <a:rPr lang="en-IN" sz="1800" dirty="0" smtClean="0"/>
              <a:t>and then the </a:t>
            </a:r>
            <a:r>
              <a:rPr lang="en-IN" sz="1800" b="1" dirty="0" err="1" smtClean="0">
                <a:solidFill>
                  <a:srgbClr val="C00000"/>
                </a:solidFill>
              </a:rPr>
              <a:t>order_by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  <a:r>
              <a:rPr lang="en-IN" sz="1800" dirty="0" smtClean="0"/>
              <a:t> method sorts them </a:t>
            </a:r>
            <a:r>
              <a:rPr lang="en-IN" sz="1800" b="1" dirty="0" smtClean="0">
                <a:solidFill>
                  <a:srgbClr val="7030A0"/>
                </a:solidFill>
              </a:rPr>
              <a:t>ascending order </a:t>
            </a:r>
            <a:r>
              <a:rPr lang="en-IN" sz="1800" dirty="0" smtClean="0"/>
              <a:t>of </a:t>
            </a:r>
            <a:r>
              <a:rPr lang="en-IN" sz="1800" b="1" dirty="0" err="1" smtClean="0">
                <a:solidFill>
                  <a:srgbClr val="C00000"/>
                </a:solidFill>
              </a:rPr>
              <a:t>book_price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715436" cy="87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Slicing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Getting Partial Data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can also </a:t>
            </a:r>
            <a:r>
              <a:rPr lang="en-IN" sz="2400" dirty="0" smtClean="0"/>
              <a:t>access a single </a:t>
            </a:r>
            <a:r>
              <a:rPr lang="en-IN" sz="2400" b="1" dirty="0" err="1" smtClean="0">
                <a:solidFill>
                  <a:srgbClr val="C00000"/>
                </a:solidFill>
              </a:rPr>
              <a:t>QuerySet</a:t>
            </a:r>
            <a:r>
              <a:rPr lang="en-IN" sz="2400" dirty="0" smtClean="0"/>
              <a:t> element by using subscript operator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is handy when we </a:t>
            </a:r>
            <a:r>
              <a:rPr lang="en-IN" sz="2400" dirty="0" smtClean="0"/>
              <a:t>want to access only a particular record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/>
              <a:t>For example</a:t>
            </a:r>
            <a:r>
              <a:rPr lang="en-IN" sz="2400" dirty="0" smtClean="0"/>
              <a:t>, we can retrieve the </a:t>
            </a:r>
            <a:r>
              <a:rPr lang="en-IN" sz="2400" b="1" dirty="0" smtClean="0">
                <a:solidFill>
                  <a:srgbClr val="7030A0"/>
                </a:solidFill>
              </a:rPr>
              <a:t>first published book</a:t>
            </a:r>
            <a:r>
              <a:rPr lang="en-IN" sz="2400" dirty="0" smtClean="0"/>
              <a:t>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10328"/>
            <a:ext cx="8715436" cy="120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Slicing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Getting Partial Data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can also return a fixed number of rows from the database using </a:t>
            </a:r>
            <a:r>
              <a:rPr lang="en-IN" sz="2400" b="1" dirty="0" smtClean="0">
                <a:solidFill>
                  <a:srgbClr val="C00000"/>
                </a:solidFill>
              </a:rPr>
              <a:t>Python’s </a:t>
            </a:r>
            <a:r>
              <a:rPr lang="en-IN" sz="2400" b="1" dirty="0" smtClean="0">
                <a:solidFill>
                  <a:srgbClr val="7030A0"/>
                </a:solidFill>
              </a:rPr>
              <a:t>list slicing </a:t>
            </a:r>
            <a:r>
              <a:rPr lang="en-IN" sz="2400" dirty="0" smtClean="0"/>
              <a:t>syntax.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is handy when we are paginating data, or want to return </a:t>
            </a:r>
            <a:r>
              <a:rPr lang="en-IN" sz="2400" dirty="0" smtClean="0"/>
              <a:t>only </a:t>
            </a:r>
            <a:r>
              <a:rPr lang="en-IN" sz="2400" b="1" dirty="0" smtClean="0">
                <a:solidFill>
                  <a:srgbClr val="0070C0"/>
                </a:solidFill>
              </a:rPr>
              <a:t>Top 10 </a:t>
            </a:r>
            <a:r>
              <a:rPr lang="en-IN" sz="2400" dirty="0" smtClean="0"/>
              <a:t>of a </a:t>
            </a:r>
            <a:r>
              <a:rPr lang="en-IN" sz="2400" b="1" dirty="0" err="1" smtClean="0">
                <a:solidFill>
                  <a:srgbClr val="C00000"/>
                </a:solidFill>
              </a:rPr>
              <a:t>QuerySet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/>
              <a:t>For example</a:t>
            </a:r>
            <a:r>
              <a:rPr lang="en-IN" sz="2400" dirty="0" smtClean="0"/>
              <a:t>, we can retrieve </a:t>
            </a:r>
            <a:r>
              <a:rPr lang="en-IN" sz="2400" dirty="0" smtClean="0"/>
              <a:t>only the </a:t>
            </a:r>
            <a:r>
              <a:rPr lang="en-IN" sz="2400" b="1" dirty="0" smtClean="0">
                <a:solidFill>
                  <a:srgbClr val="7030A0"/>
                </a:solidFill>
              </a:rPr>
              <a:t>first </a:t>
            </a:r>
            <a:r>
              <a:rPr lang="en-IN" sz="2400" b="1" dirty="0" smtClean="0">
                <a:solidFill>
                  <a:srgbClr val="7030A0"/>
                </a:solidFill>
              </a:rPr>
              <a:t>3 </a:t>
            </a:r>
            <a:r>
              <a:rPr lang="en-IN" sz="2400" dirty="0" smtClean="0"/>
              <a:t>book names:</a:t>
            </a:r>
            <a:endParaRPr lang="en-IN" sz="24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72140"/>
            <a:ext cx="8715436" cy="82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Slicing Data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Getting Partial Data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What we can’t do is use negative indexing. So, this wont work:</a:t>
            </a:r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14752"/>
            <a:ext cx="8786874" cy="97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Updating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If we have a reference to a </a:t>
            </a:r>
            <a:r>
              <a:rPr lang="en-IN" sz="2200" b="1" dirty="0" smtClean="0">
                <a:solidFill>
                  <a:srgbClr val="C00000"/>
                </a:solidFill>
              </a:rPr>
              <a:t>model </a:t>
            </a:r>
            <a:r>
              <a:rPr lang="en-IN" sz="2200" dirty="0" smtClean="0"/>
              <a:t>record, an </a:t>
            </a:r>
            <a:r>
              <a:rPr lang="en-IN" sz="2200" b="1" dirty="0" smtClean="0">
                <a:solidFill>
                  <a:srgbClr val="7030A0"/>
                </a:solidFill>
              </a:rPr>
              <a:t>update</a:t>
            </a:r>
            <a:r>
              <a:rPr lang="en-IN" sz="2200" dirty="0" smtClean="0"/>
              <a:t> is as simple as </a:t>
            </a:r>
            <a:r>
              <a:rPr lang="en-IN" sz="2200" b="1" dirty="0" smtClean="0">
                <a:solidFill>
                  <a:srgbClr val="0070C0"/>
                </a:solidFill>
              </a:rPr>
              <a:t>updating </a:t>
            </a:r>
            <a:r>
              <a:rPr lang="en-IN" sz="2200" b="1" dirty="0" smtClean="0">
                <a:solidFill>
                  <a:srgbClr val="0070C0"/>
                </a:solidFill>
              </a:rPr>
              <a:t>it’s </a:t>
            </a:r>
            <a:r>
              <a:rPr lang="en-IN" sz="2200" b="1" dirty="0" smtClean="0">
                <a:solidFill>
                  <a:srgbClr val="0070C0"/>
                </a:solidFill>
              </a:rPr>
              <a:t>attributes </a:t>
            </a:r>
            <a:r>
              <a:rPr lang="en-IN" sz="2200" dirty="0" smtClean="0"/>
              <a:t>using Python's </a:t>
            </a:r>
            <a:r>
              <a:rPr lang="en-IN" sz="2200" b="1" dirty="0" smtClean="0">
                <a:solidFill>
                  <a:srgbClr val="0070C0"/>
                </a:solidFill>
              </a:rPr>
              <a:t>dotted notation </a:t>
            </a:r>
            <a:r>
              <a:rPr lang="en-IN" sz="2200" dirty="0" smtClean="0"/>
              <a:t>and </a:t>
            </a:r>
            <a:r>
              <a:rPr lang="en-IN" sz="2200" dirty="0" smtClean="0"/>
              <a:t>then calling </a:t>
            </a:r>
            <a:r>
              <a:rPr lang="en-IN" sz="2200" dirty="0" smtClean="0"/>
              <a:t>the </a:t>
            </a:r>
            <a:r>
              <a:rPr lang="en-IN" sz="2200" b="1" dirty="0" smtClean="0">
                <a:solidFill>
                  <a:srgbClr val="C00000"/>
                </a:solidFill>
              </a:rPr>
              <a:t>save() </a:t>
            </a:r>
            <a:r>
              <a:rPr lang="en-IN" sz="2200" dirty="0" smtClean="0"/>
              <a:t>method on it.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For example , to </a:t>
            </a:r>
            <a:r>
              <a:rPr lang="en-US" sz="2200" b="1" dirty="0" smtClean="0">
                <a:solidFill>
                  <a:srgbClr val="7030A0"/>
                </a:solidFill>
              </a:rPr>
              <a:t>update</a:t>
            </a:r>
            <a:r>
              <a:rPr lang="en-US" sz="2200" dirty="0" smtClean="0"/>
              <a:t> the </a:t>
            </a:r>
            <a:r>
              <a:rPr lang="en-US" sz="2200" b="1" dirty="0" smtClean="0">
                <a:solidFill>
                  <a:srgbClr val="C00000"/>
                </a:solidFill>
              </a:rPr>
              <a:t>price</a:t>
            </a:r>
            <a:r>
              <a:rPr lang="en-US" sz="2200" dirty="0" smtClean="0"/>
              <a:t> of the book </a:t>
            </a:r>
            <a:r>
              <a:rPr lang="en-US" sz="2200" b="1" dirty="0" smtClean="0">
                <a:solidFill>
                  <a:srgbClr val="0070C0"/>
                </a:solidFill>
              </a:rPr>
              <a:t>Let Us C </a:t>
            </a:r>
            <a:r>
              <a:rPr lang="en-US" sz="2200" dirty="0" smtClean="0"/>
              <a:t>to </a:t>
            </a:r>
            <a:r>
              <a:rPr lang="en-US" sz="2200" b="1" dirty="0" smtClean="0">
                <a:solidFill>
                  <a:srgbClr val="0070C0"/>
                </a:solidFill>
              </a:rPr>
              <a:t>400</a:t>
            </a:r>
            <a:r>
              <a:rPr lang="en-US" sz="2200" dirty="0" smtClean="0"/>
              <a:t> , we need to do 3 steps:</a:t>
            </a:r>
          </a:p>
          <a:p>
            <a:pPr lvl="1" fontAlgn="base"/>
            <a:endParaRPr lang="en-US" sz="1700" dirty="0" smtClean="0"/>
          </a:p>
          <a:p>
            <a:pPr lvl="1" fontAlgn="base"/>
            <a:r>
              <a:rPr lang="en-US" sz="1700" dirty="0" smtClean="0"/>
              <a:t>Get </a:t>
            </a:r>
            <a:r>
              <a:rPr lang="en-US" sz="1700" dirty="0" smtClean="0"/>
              <a:t>the </a:t>
            </a:r>
            <a:r>
              <a:rPr lang="en-US" sz="1700" b="1" dirty="0" smtClean="0">
                <a:solidFill>
                  <a:srgbClr val="C00000"/>
                </a:solidFill>
              </a:rPr>
              <a:t>Book</a:t>
            </a:r>
            <a:r>
              <a:rPr lang="en-US" sz="1700" dirty="0" smtClean="0"/>
              <a:t> </a:t>
            </a:r>
            <a:r>
              <a:rPr lang="en-US" sz="1700" dirty="0" smtClean="0"/>
              <a:t>object pertaining to </a:t>
            </a:r>
            <a:r>
              <a:rPr lang="en-US" sz="1700" b="1" dirty="0" smtClean="0">
                <a:solidFill>
                  <a:srgbClr val="0070C0"/>
                </a:solidFill>
              </a:rPr>
              <a:t>Let Us C</a:t>
            </a:r>
          </a:p>
          <a:p>
            <a:pPr lvl="1" fontAlgn="base"/>
            <a:endParaRPr lang="en-US" sz="1700" b="1" dirty="0" smtClean="0">
              <a:solidFill>
                <a:srgbClr val="7030A0"/>
              </a:solidFill>
            </a:endParaRPr>
          </a:p>
          <a:p>
            <a:pPr lvl="1" fontAlgn="base"/>
            <a:r>
              <a:rPr lang="en-US" sz="1700" b="1" dirty="0" smtClean="0">
                <a:solidFill>
                  <a:srgbClr val="7030A0"/>
                </a:solidFill>
              </a:rPr>
              <a:t>Update</a:t>
            </a:r>
            <a:r>
              <a:rPr lang="en-US" sz="1700" dirty="0" smtClean="0"/>
              <a:t> </a:t>
            </a:r>
            <a:r>
              <a:rPr lang="en-US" sz="1700" dirty="0" smtClean="0"/>
              <a:t>the </a:t>
            </a:r>
            <a:r>
              <a:rPr lang="en-US" sz="1700" b="1" dirty="0" err="1" smtClean="0">
                <a:solidFill>
                  <a:srgbClr val="C00000"/>
                </a:solidFill>
              </a:rPr>
              <a:t>book_price</a:t>
            </a:r>
            <a:r>
              <a:rPr lang="en-US" sz="1700" dirty="0" smtClean="0"/>
              <a:t> field by assigning it </a:t>
            </a:r>
            <a:r>
              <a:rPr lang="en-US" sz="1700" b="1" dirty="0" smtClean="0">
                <a:solidFill>
                  <a:srgbClr val="0070C0"/>
                </a:solidFill>
              </a:rPr>
              <a:t>400</a:t>
            </a:r>
          </a:p>
          <a:p>
            <a:pPr lvl="1" fontAlgn="base"/>
            <a:endParaRPr lang="en-US" sz="1700" b="1" dirty="0" smtClean="0">
              <a:solidFill>
                <a:srgbClr val="7030A0"/>
              </a:solidFill>
            </a:endParaRPr>
          </a:p>
          <a:p>
            <a:pPr lvl="1" fontAlgn="base"/>
            <a:r>
              <a:rPr lang="en-US" sz="1700" b="1" dirty="0" smtClean="0">
                <a:solidFill>
                  <a:srgbClr val="7030A0"/>
                </a:solidFill>
              </a:rPr>
              <a:t>Save</a:t>
            </a:r>
            <a:r>
              <a:rPr lang="en-US" sz="1700" dirty="0" smtClean="0"/>
              <a:t> </a:t>
            </a:r>
            <a:r>
              <a:rPr lang="en-US" sz="1700" dirty="0" smtClean="0"/>
              <a:t>the changes to the </a:t>
            </a:r>
            <a:r>
              <a:rPr lang="en-US" sz="1700" b="1" dirty="0" smtClean="0">
                <a:solidFill>
                  <a:srgbClr val="C00000"/>
                </a:solidFill>
              </a:rPr>
              <a:t>database</a:t>
            </a:r>
            <a:r>
              <a:rPr lang="en-US" sz="1700" dirty="0" smtClean="0"/>
              <a:t> by calling the method </a:t>
            </a:r>
            <a:r>
              <a:rPr lang="en-US" sz="1700" b="1" dirty="0" smtClean="0">
                <a:solidFill>
                  <a:srgbClr val="C00000"/>
                </a:solidFill>
              </a:rPr>
              <a:t>save()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78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Updating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We can verify that changes have been done by checking the database table in </a:t>
            </a:r>
            <a:r>
              <a:rPr lang="en-IN" sz="2200" dirty="0" err="1" smtClean="0"/>
              <a:t>sqlite</a:t>
            </a:r>
            <a:r>
              <a:rPr lang="en-IN" sz="2200" dirty="0" smtClean="0"/>
              <a:t> browser</a:t>
            </a:r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56" y="2214554"/>
            <a:ext cx="8844300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Updating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While this </a:t>
            </a:r>
            <a:r>
              <a:rPr lang="en-IN" sz="2400" b="1" dirty="0" smtClean="0">
                <a:solidFill>
                  <a:srgbClr val="0070C0"/>
                </a:solidFill>
              </a:rPr>
              <a:t>method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updating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database record </a:t>
            </a:r>
            <a:r>
              <a:rPr lang="en-IN" sz="2400" dirty="0" smtClean="0"/>
              <a:t>is straight forward, it’s inefficient as it will save </a:t>
            </a:r>
            <a:r>
              <a:rPr lang="en-IN" sz="2400" b="1" i="1" dirty="0" smtClean="0">
                <a:solidFill>
                  <a:srgbClr val="C00000"/>
                </a:solidFill>
              </a:rPr>
              <a:t>all</a:t>
            </a:r>
            <a:r>
              <a:rPr lang="en-IN" sz="2400" i="1" dirty="0" smtClean="0"/>
              <a:t> </a:t>
            </a:r>
            <a:r>
              <a:rPr lang="en-IN" sz="2400" dirty="0" smtClean="0"/>
              <a:t>the field values, not just the </a:t>
            </a:r>
            <a:r>
              <a:rPr lang="en-IN" sz="24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To ensure records are </a:t>
            </a:r>
            <a:r>
              <a:rPr lang="en-IN" sz="2400" b="1" dirty="0" smtClean="0">
                <a:solidFill>
                  <a:srgbClr val="7030A0"/>
                </a:solidFill>
              </a:rPr>
              <a:t>updated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70C0"/>
                </a:solidFill>
              </a:rPr>
              <a:t>most efficient manner </a:t>
            </a:r>
            <a:r>
              <a:rPr lang="en-IN" sz="2400" dirty="0" smtClean="0"/>
              <a:t>possible, we should use the </a:t>
            </a:r>
            <a:r>
              <a:rPr lang="en-IN" sz="2400" b="1" dirty="0" smtClean="0">
                <a:solidFill>
                  <a:srgbClr val="C00000"/>
                </a:solidFill>
              </a:rPr>
              <a:t>update()</a:t>
            </a:r>
            <a:r>
              <a:rPr lang="en-IN" sz="2400" dirty="0" smtClean="0"/>
              <a:t> method. 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Updating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This method belongs to </a:t>
            </a:r>
            <a:r>
              <a:rPr lang="en-IN" sz="2400" b="1" dirty="0" err="1" smtClean="0">
                <a:solidFill>
                  <a:srgbClr val="C00000"/>
                </a:solidFill>
              </a:rPr>
              <a:t>QuerySet</a:t>
            </a:r>
            <a:r>
              <a:rPr lang="en-IN" sz="2400" dirty="0" smtClean="0"/>
              <a:t> object and it accepts the </a:t>
            </a:r>
            <a:r>
              <a:rPr lang="en-IN" sz="2400" b="1" dirty="0" smtClean="0">
                <a:solidFill>
                  <a:srgbClr val="0070C0"/>
                </a:solidFill>
              </a:rPr>
              <a:t>field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IN" sz="2400" dirty="0" smtClean="0"/>
              <a:t>, </a:t>
            </a:r>
            <a:r>
              <a:rPr lang="en-IN" sz="2400" b="1" dirty="0" smtClean="0"/>
              <a:t>updates </a:t>
            </a:r>
            <a:r>
              <a:rPr lang="en-IN" sz="2400" dirty="0" smtClean="0"/>
              <a:t>the record and </a:t>
            </a:r>
            <a:r>
              <a:rPr lang="en-IN" sz="2400" b="1" dirty="0" smtClean="0">
                <a:solidFill>
                  <a:srgbClr val="7030A0"/>
                </a:solidFill>
              </a:rPr>
              <a:t>returns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 indicating </a:t>
            </a:r>
            <a:r>
              <a:rPr lang="en-IN" sz="2400" b="1" dirty="0" smtClean="0">
                <a:solidFill>
                  <a:srgbClr val="0070C0"/>
                </a:solidFill>
              </a:rPr>
              <a:t>how many rows</a:t>
            </a:r>
            <a:r>
              <a:rPr lang="en-IN" sz="2400" dirty="0" smtClean="0"/>
              <a:t> have been </a:t>
            </a:r>
            <a:r>
              <a:rPr lang="en-IN" sz="2400" b="1" dirty="0" smtClean="0">
                <a:solidFill>
                  <a:srgbClr val="7030A0"/>
                </a:solidFill>
              </a:rPr>
              <a:t>updated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878687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Updating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can also </a:t>
            </a:r>
            <a:r>
              <a:rPr lang="en-IN" sz="2400" b="1" dirty="0" smtClean="0">
                <a:solidFill>
                  <a:srgbClr val="7030A0"/>
                </a:solidFill>
              </a:rPr>
              <a:t>update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multiple fields </a:t>
            </a:r>
            <a:r>
              <a:rPr lang="en-IN" sz="2400" dirty="0" smtClean="0"/>
              <a:t>by passing them as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example to set the </a:t>
            </a:r>
            <a:r>
              <a:rPr lang="en-US" sz="2400" b="1" dirty="0" err="1" smtClean="0">
                <a:solidFill>
                  <a:srgbClr val="C00000"/>
                </a:solidFill>
              </a:rPr>
              <a:t>book_price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70C0"/>
                </a:solidFill>
              </a:rPr>
              <a:t>400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C </a:t>
            </a:r>
            <a:r>
              <a:rPr lang="en-US" sz="2400" b="1" dirty="0" err="1" smtClean="0">
                <a:solidFill>
                  <a:srgbClr val="0070C0"/>
                </a:solidFill>
              </a:rPr>
              <a:t>lang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the book </a:t>
            </a:r>
            <a:r>
              <a:rPr lang="en-US" sz="2400" b="1" dirty="0" smtClean="0">
                <a:solidFill>
                  <a:srgbClr val="0070C0"/>
                </a:solidFill>
              </a:rPr>
              <a:t>Let Us C </a:t>
            </a:r>
            <a:r>
              <a:rPr lang="en-US" sz="2400" dirty="0" smtClean="0"/>
              <a:t>,our code would be:</a:t>
            </a:r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71942"/>
            <a:ext cx="8786874" cy="79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Deleting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We can delete a record in 2 ways:</a:t>
            </a:r>
          </a:p>
          <a:p>
            <a:pPr lvl="1" fontAlgn="base"/>
            <a:endParaRPr lang="en-US" sz="1700" b="1" dirty="0" smtClean="0"/>
          </a:p>
          <a:p>
            <a:pPr lvl="1" fontAlgn="base"/>
            <a:endParaRPr lang="en-US" sz="1700" b="1" dirty="0" smtClean="0"/>
          </a:p>
          <a:p>
            <a:pPr lvl="1" fontAlgn="base"/>
            <a:r>
              <a:rPr lang="en-US" sz="1700" b="1" dirty="0" smtClean="0"/>
              <a:t>By fetching an </a:t>
            </a:r>
            <a:r>
              <a:rPr lang="en-US" sz="1700" b="1" dirty="0" smtClean="0">
                <a:solidFill>
                  <a:srgbClr val="7030A0"/>
                </a:solidFill>
              </a:rPr>
              <a:t>individual record </a:t>
            </a:r>
            <a:r>
              <a:rPr lang="en-US" sz="1700" b="1" dirty="0" smtClean="0"/>
              <a:t>from the database and calling the method </a:t>
            </a:r>
            <a:r>
              <a:rPr lang="en-US" sz="1700" b="1" dirty="0" smtClean="0">
                <a:solidFill>
                  <a:srgbClr val="C00000"/>
                </a:solidFill>
              </a:rPr>
              <a:t>delete() </a:t>
            </a:r>
            <a:r>
              <a:rPr lang="en-US" sz="1700" b="1" dirty="0" smtClean="0"/>
              <a:t>on our </a:t>
            </a:r>
            <a:r>
              <a:rPr lang="en-US" sz="1700" b="1" dirty="0" smtClean="0">
                <a:solidFill>
                  <a:srgbClr val="7030A0"/>
                </a:solidFill>
              </a:rPr>
              <a:t>model</a:t>
            </a:r>
            <a:r>
              <a:rPr lang="en-US" sz="1700" b="1" dirty="0" smtClean="0"/>
              <a:t> object</a:t>
            </a:r>
          </a:p>
          <a:p>
            <a:pPr lvl="1" fontAlgn="base"/>
            <a:endParaRPr lang="en-US" sz="1700" b="1" dirty="0" smtClean="0"/>
          </a:p>
          <a:p>
            <a:pPr lvl="1" fontAlgn="base"/>
            <a:r>
              <a:rPr lang="en-US" sz="1700" b="1" dirty="0" smtClean="0"/>
              <a:t>By fetching an individual record from the database and calling the method </a:t>
            </a:r>
            <a:r>
              <a:rPr lang="en-US" sz="1700" b="1" dirty="0" smtClean="0">
                <a:solidFill>
                  <a:srgbClr val="C00000"/>
                </a:solidFill>
              </a:rPr>
              <a:t>delete() </a:t>
            </a:r>
            <a:r>
              <a:rPr lang="en-US" sz="1700" b="1" dirty="0" smtClean="0"/>
              <a:t>on </a:t>
            </a:r>
            <a:r>
              <a:rPr lang="en-US" sz="1700" b="1" dirty="0" err="1" smtClean="0">
                <a:solidFill>
                  <a:srgbClr val="7030A0"/>
                </a:solidFill>
              </a:rPr>
              <a:t>QuerySet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lvl="1" fontAlgn="base"/>
            <a:endParaRPr lang="en-IN" sz="17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Load the </a:t>
            </a:r>
            <a:r>
              <a:rPr lang="en-IN" sz="2200" b="1" dirty="0" err="1" smtClean="0">
                <a:solidFill>
                  <a:srgbClr val="C00000"/>
                </a:solidFill>
              </a:rPr>
              <a:t>mytenthvsdjangoproject</a:t>
            </a:r>
            <a:r>
              <a:rPr lang="en-IN" sz="2200" dirty="0" smtClean="0"/>
              <a:t> folder in </a:t>
            </a:r>
            <a:r>
              <a:rPr lang="en-IN" sz="2200" b="1" dirty="0" smtClean="0">
                <a:solidFill>
                  <a:srgbClr val="0070C0"/>
                </a:solidFill>
              </a:rPr>
              <a:t>VS Code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Launch the </a:t>
            </a:r>
            <a:r>
              <a:rPr lang="en-US" sz="2200" b="1" dirty="0" smtClean="0">
                <a:solidFill>
                  <a:srgbClr val="7030A0"/>
                </a:solidFill>
              </a:rPr>
              <a:t>virtual environment </a:t>
            </a:r>
            <a:r>
              <a:rPr lang="en-US" sz="2200" dirty="0" smtClean="0"/>
              <a:t>and open the </a:t>
            </a:r>
            <a:r>
              <a:rPr lang="en-US" sz="2200" b="1" dirty="0" smtClean="0">
                <a:solidFill>
                  <a:srgbClr val="7030A0"/>
                </a:solidFill>
              </a:rPr>
              <a:t>command prompt window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Now  go to the </a:t>
            </a:r>
            <a:r>
              <a:rPr lang="en-US" sz="2200" b="1" dirty="0" err="1" smtClean="0">
                <a:solidFill>
                  <a:srgbClr val="0070C0"/>
                </a:solidFill>
              </a:rPr>
              <a:t>django</a:t>
            </a:r>
            <a:r>
              <a:rPr lang="en-US" sz="2200" b="1" dirty="0" smtClean="0">
                <a:solidFill>
                  <a:srgbClr val="0070C0"/>
                </a:solidFill>
              </a:rPr>
              <a:t> project folder </a:t>
            </a:r>
            <a:r>
              <a:rPr lang="en-US" sz="2200" dirty="0" smtClean="0"/>
              <a:t>called </a:t>
            </a:r>
            <a:r>
              <a:rPr lang="en-US" sz="2200" b="1" dirty="0" smtClean="0">
                <a:solidFill>
                  <a:srgbClr val="C00000"/>
                </a:solidFill>
              </a:rPr>
              <a:t>modeldemoproj1 </a:t>
            </a:r>
            <a:r>
              <a:rPr lang="en-US" sz="2200" dirty="0" smtClean="0"/>
              <a:t>and run the following command:</a:t>
            </a:r>
            <a:endParaRPr lang="en-IN" sz="2200" dirty="0" smtClean="0"/>
          </a:p>
          <a:p>
            <a:endParaRPr lang="en-IN" sz="2200" dirty="0" smtClean="0"/>
          </a:p>
          <a:p>
            <a:pPr lvl="1"/>
            <a:r>
              <a:rPr lang="en-IN" sz="1700" b="1" dirty="0" smtClean="0">
                <a:solidFill>
                  <a:srgbClr val="002060"/>
                </a:solidFill>
              </a:rPr>
              <a:t>python manage.py shell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Deleting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For example , to </a:t>
            </a:r>
            <a:r>
              <a:rPr lang="en-US" sz="2200" b="1" dirty="0" smtClean="0">
                <a:solidFill>
                  <a:srgbClr val="7030A0"/>
                </a:solidFill>
              </a:rPr>
              <a:t>delete</a:t>
            </a:r>
            <a:r>
              <a:rPr lang="en-US" sz="2200" dirty="0" smtClean="0"/>
              <a:t> the book </a:t>
            </a:r>
            <a:r>
              <a:rPr lang="en-US" sz="2200" b="1" dirty="0" smtClean="0">
                <a:solidFill>
                  <a:srgbClr val="0070C0"/>
                </a:solidFill>
              </a:rPr>
              <a:t>Let Us C 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7030A0"/>
                </a:solidFill>
              </a:rPr>
              <a:t>using the first approach</a:t>
            </a:r>
            <a:r>
              <a:rPr lang="en-US" sz="2200" dirty="0" smtClean="0"/>
              <a:t> , our code will be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The return value for the </a:t>
            </a:r>
            <a:r>
              <a:rPr lang="en-IN" sz="2200" b="1" dirty="0" smtClean="0">
                <a:solidFill>
                  <a:srgbClr val="C00000"/>
                </a:solidFill>
              </a:rPr>
              <a:t>delete()</a:t>
            </a:r>
            <a:r>
              <a:rPr lang="en-IN" sz="2200" dirty="0" smtClean="0"/>
              <a:t> method lists the </a:t>
            </a:r>
            <a:r>
              <a:rPr lang="en-IN" sz="2200" b="1" dirty="0" smtClean="0">
                <a:solidFill>
                  <a:srgbClr val="7030A0"/>
                </a:solidFill>
              </a:rPr>
              <a:t>total number of records affected </a:t>
            </a:r>
            <a:r>
              <a:rPr lang="en-IN" sz="2200" dirty="0" smtClean="0"/>
              <a:t>(one in this example) and a </a:t>
            </a:r>
            <a:r>
              <a:rPr lang="en-IN" sz="2200" b="1" dirty="0" smtClean="0">
                <a:solidFill>
                  <a:srgbClr val="7030A0"/>
                </a:solidFill>
              </a:rPr>
              <a:t>dictionary listing</a:t>
            </a:r>
            <a:r>
              <a:rPr lang="en-IN" sz="2200" dirty="0" smtClean="0"/>
              <a:t> all the </a:t>
            </a:r>
            <a:r>
              <a:rPr lang="en-IN" sz="2200" b="1" dirty="0" smtClean="0">
                <a:solidFill>
                  <a:srgbClr val="7030A0"/>
                </a:solidFill>
              </a:rPr>
              <a:t>tables that will be affected </a:t>
            </a:r>
            <a:r>
              <a:rPr lang="en-IN" sz="2200" dirty="0" smtClean="0"/>
              <a:t>by the delete operation and the </a:t>
            </a:r>
            <a:r>
              <a:rPr lang="en-IN" sz="2200" b="1" dirty="0" smtClean="0">
                <a:solidFill>
                  <a:srgbClr val="7030A0"/>
                </a:solidFill>
              </a:rPr>
              <a:t>number of records deleted </a:t>
            </a:r>
            <a:r>
              <a:rPr lang="en-IN" sz="2200" dirty="0" smtClean="0"/>
              <a:t>in each table.</a:t>
            </a:r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71744"/>
            <a:ext cx="7265378" cy="78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Deleting Records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To </a:t>
            </a:r>
            <a:r>
              <a:rPr lang="en-US" sz="2200" b="1" dirty="0" smtClean="0">
                <a:solidFill>
                  <a:srgbClr val="7030A0"/>
                </a:solidFill>
              </a:rPr>
              <a:t>delete</a:t>
            </a:r>
            <a:r>
              <a:rPr lang="en-US" sz="2200" dirty="0" smtClean="0"/>
              <a:t> all the books whose price is greater than 400 our code will be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To delete all the records from the table our code will be 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12696"/>
            <a:ext cx="8358246" cy="930618"/>
          </a:xfrm>
          <a:prstGeom prst="rect">
            <a:avLst/>
          </a:prstGeom>
        </p:spPr>
      </p:pic>
      <p:pic>
        <p:nvPicPr>
          <p:cNvPr id="8" name="Picture 7" descr="djangoscreen9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429132"/>
            <a:ext cx="8358246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The terminal output should look like this:</a:t>
            </a:r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1678"/>
            <a:ext cx="8715435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Inserting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insert a new book to the database from the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console we follow 3 steps: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Import the Book model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Create a Book object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Call the save() method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Inserting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In the </a:t>
            </a:r>
            <a:r>
              <a:rPr lang="en-US" sz="2200" b="1" dirty="0" err="1" smtClean="0">
                <a:solidFill>
                  <a:srgbClr val="C00000"/>
                </a:solidFill>
              </a:rPr>
              <a:t>Django</a:t>
            </a:r>
            <a:r>
              <a:rPr lang="en-US" sz="2200" b="1" dirty="0" smtClean="0">
                <a:solidFill>
                  <a:srgbClr val="C00000"/>
                </a:solidFill>
              </a:rPr>
              <a:t> Interactive Shell </a:t>
            </a:r>
            <a:r>
              <a:rPr lang="en-US" sz="2200" dirty="0" smtClean="0"/>
              <a:t>, type the following code: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This will </a:t>
            </a:r>
            <a:r>
              <a:rPr lang="en-US" sz="2200" b="1" dirty="0" smtClean="0">
                <a:solidFill>
                  <a:srgbClr val="002060"/>
                </a:solidFill>
              </a:rPr>
              <a:t>save</a:t>
            </a:r>
            <a:r>
              <a:rPr lang="en-US" sz="2200" dirty="0" smtClean="0"/>
              <a:t> a new record in the table and we can verify this by opening the database in </a:t>
            </a:r>
            <a:r>
              <a:rPr lang="en-US" sz="2200" b="1" dirty="0" err="1" smtClean="0">
                <a:solidFill>
                  <a:srgbClr val="7030A0"/>
                </a:solidFill>
              </a:rPr>
              <a:t>sqlite</a:t>
            </a:r>
            <a:r>
              <a:rPr lang="en-US" sz="2200" b="1" dirty="0" smtClean="0">
                <a:solidFill>
                  <a:srgbClr val="7030A0"/>
                </a:solidFill>
              </a:rPr>
              <a:t> browser</a:t>
            </a:r>
            <a:r>
              <a:rPr lang="en-US" sz="2200" dirty="0" smtClean="0"/>
              <a:t>: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1071570"/>
          </a:xfrm>
          <a:prstGeom prst="rect">
            <a:avLst/>
          </a:prstGeom>
        </p:spPr>
      </p:pic>
      <p:pic>
        <p:nvPicPr>
          <p:cNvPr id="8" name="Picture 7" descr="djangoscreen7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572008"/>
            <a:ext cx="8858312" cy="2162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The Manager class</a:t>
            </a:r>
            <a:endParaRPr lang="en-US" sz="2400" b="1" u="sng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200" dirty="0" smtClean="0"/>
          </a:p>
          <a:p>
            <a:pPr fontAlgn="base"/>
            <a:r>
              <a:rPr lang="en-IN" sz="2400" dirty="0" smtClean="0"/>
              <a:t>Before we can understand how to retrieve records , we must understand about the </a:t>
            </a:r>
            <a:r>
              <a:rPr lang="en-IN" sz="2400" b="1" dirty="0" smtClean="0">
                <a:solidFill>
                  <a:srgbClr val="C00000"/>
                </a:solidFill>
              </a:rPr>
              <a:t>Manager</a:t>
            </a:r>
            <a:r>
              <a:rPr lang="en-IN" sz="2400" dirty="0" smtClean="0"/>
              <a:t> class.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Manager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0070C0"/>
                </a:solidFill>
              </a:rPr>
              <a:t>interface</a:t>
            </a:r>
            <a:r>
              <a:rPr lang="en-IN" sz="2400" dirty="0" smtClean="0"/>
              <a:t> through which database query operations are provided to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models.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Retrieving Records Using 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Interactive Shell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/>
              <a:t>The Manager class</a:t>
            </a:r>
            <a:endParaRPr lang="en-US" sz="2400" b="1" u="sng" dirty="0" smtClean="0"/>
          </a:p>
          <a:p>
            <a:pPr fontAlgn="base"/>
            <a:endParaRPr lang="en-IN" sz="22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At </a:t>
            </a:r>
            <a:r>
              <a:rPr lang="en-IN" sz="2400" dirty="0" smtClean="0"/>
              <a:t>least one </a:t>
            </a:r>
            <a:r>
              <a:rPr lang="en-IN" sz="2400" b="1" dirty="0" smtClean="0">
                <a:solidFill>
                  <a:srgbClr val="C00000"/>
                </a:solidFill>
              </a:rPr>
              <a:t>Manager</a:t>
            </a:r>
            <a:r>
              <a:rPr lang="en-IN" sz="2400" dirty="0" smtClean="0"/>
              <a:t> exists for every model in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application whose name by default is </a:t>
            </a:r>
            <a:r>
              <a:rPr lang="en-IN" sz="2400" b="1" dirty="0" smtClean="0">
                <a:solidFill>
                  <a:srgbClr val="7030A0"/>
                </a:solidFill>
              </a:rPr>
              <a:t>objects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All the </a:t>
            </a:r>
            <a:r>
              <a:rPr lang="en-US" sz="2200" b="1" dirty="0" smtClean="0">
                <a:solidFill>
                  <a:srgbClr val="C00000"/>
                </a:solidFill>
              </a:rPr>
              <a:t>methods</a:t>
            </a:r>
            <a:r>
              <a:rPr lang="en-US" sz="2200" dirty="0" smtClean="0"/>
              <a:t> that we call using </a:t>
            </a:r>
            <a:r>
              <a:rPr lang="en-US" sz="2200" b="1" dirty="0" smtClean="0">
                <a:solidFill>
                  <a:srgbClr val="7030A0"/>
                </a:solidFill>
              </a:rPr>
              <a:t>objects</a:t>
            </a:r>
            <a:r>
              <a:rPr lang="en-US" sz="2200" dirty="0" smtClean="0"/>
              <a:t> like </a:t>
            </a:r>
            <a:r>
              <a:rPr lang="en-US" sz="2200" b="1" dirty="0" smtClean="0">
                <a:solidFill>
                  <a:srgbClr val="C00000"/>
                </a:solidFill>
              </a:rPr>
              <a:t>all()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C00000"/>
                </a:solidFill>
              </a:rPr>
              <a:t>get()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C00000"/>
                </a:solidFill>
              </a:rPr>
              <a:t>filter()</a:t>
            </a:r>
            <a:r>
              <a:rPr lang="en-US" sz="2200" dirty="0" smtClean="0"/>
              <a:t>  etc belong to the </a:t>
            </a:r>
            <a:r>
              <a:rPr lang="en-US" sz="2200" b="1" dirty="0" smtClean="0">
                <a:solidFill>
                  <a:srgbClr val="C00000"/>
                </a:solidFill>
              </a:rPr>
              <a:t>Manager </a:t>
            </a:r>
            <a:r>
              <a:rPr lang="en-US" sz="2200" dirty="0" smtClean="0"/>
              <a:t>class </a:t>
            </a:r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>
              <a:buNone/>
            </a:pPr>
            <a:endParaRPr lang="en-US" sz="2200" dirty="0" smtClean="0"/>
          </a:p>
          <a:p>
            <a:pPr fontAlgn="base">
              <a:buNone/>
            </a:pPr>
            <a:endParaRPr lang="en-I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6958</TotalTime>
  <Words>1256</Words>
  <Application>Microsoft Office PowerPoint</Application>
  <PresentationFormat>On-screen Show (4:3)</PresentationFormat>
  <Paragraphs>379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Using Django Interactive Shell</vt:lpstr>
      <vt:lpstr>Using Django Interactive Shell</vt:lpstr>
      <vt:lpstr>Using Django Interactive Shell</vt:lpstr>
      <vt:lpstr>Inserting Records Using   Django Interactive Shell</vt:lpstr>
      <vt:lpstr>Inserting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Single Record Using   Django Interactive Shell</vt:lpstr>
      <vt:lpstr>Retrieving Single Record Using   Django Interactive Shell</vt:lpstr>
      <vt:lpstr>Retrieving Multiple Record Using   Django Interactive Shell</vt:lpstr>
      <vt:lpstr>What Is QuerySet ?</vt:lpstr>
      <vt:lpstr>What Is QuerySet ?</vt:lpstr>
      <vt:lpstr>What Is QuerySet ?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Two Important Points About filter()</vt:lpstr>
      <vt:lpstr>Ordering Data</vt:lpstr>
      <vt:lpstr>Ordering Data</vt:lpstr>
      <vt:lpstr>Ordering Data</vt:lpstr>
      <vt:lpstr>Chaining Lookups</vt:lpstr>
      <vt:lpstr>Slicing Data</vt:lpstr>
      <vt:lpstr>Slicing Data</vt:lpstr>
      <vt:lpstr>Slicing Data</vt:lpstr>
      <vt:lpstr>Updating Records</vt:lpstr>
      <vt:lpstr>Updating Records</vt:lpstr>
      <vt:lpstr>Updating Records</vt:lpstr>
      <vt:lpstr>Updating Records</vt:lpstr>
      <vt:lpstr>Updating Records</vt:lpstr>
      <vt:lpstr>Deleting Records</vt:lpstr>
      <vt:lpstr>Deleting Records</vt:lpstr>
      <vt:lpstr>Deleting Records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615</cp:revision>
  <dcterms:created xsi:type="dcterms:W3CDTF">2015-12-21T13:46:48Z</dcterms:created>
  <dcterms:modified xsi:type="dcterms:W3CDTF">2019-05-17T06:03:36Z</dcterms:modified>
</cp:coreProperties>
</file>