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702" r:id="rId4"/>
    <p:sldId id="799" r:id="rId5"/>
    <p:sldId id="800" r:id="rId6"/>
    <p:sldId id="801" r:id="rId7"/>
    <p:sldId id="808" r:id="rId8"/>
    <p:sldId id="802" r:id="rId9"/>
    <p:sldId id="803" r:id="rId10"/>
    <p:sldId id="804" r:id="rId11"/>
    <p:sldId id="805" r:id="rId12"/>
    <p:sldId id="8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Model Field Options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IN" sz="1800" dirty="0" smtClean="0"/>
              <a:t>The first thing we need to do to use the </a:t>
            </a:r>
            <a:r>
              <a:rPr lang="en-IN" sz="1800" b="1" dirty="0" smtClean="0">
                <a:solidFill>
                  <a:srgbClr val="C00000"/>
                </a:solidFill>
              </a:rPr>
              <a:t>choices </a:t>
            </a:r>
            <a:r>
              <a:rPr lang="en-IN" sz="1800" dirty="0" smtClean="0"/>
              <a:t>option is create a list of values as a </a:t>
            </a:r>
            <a:r>
              <a:rPr lang="en-IN" sz="1800" b="1" dirty="0" err="1" smtClean="0">
                <a:solidFill>
                  <a:srgbClr val="0070C0"/>
                </a:solidFill>
              </a:rPr>
              <a:t>tuple</a:t>
            </a:r>
            <a:r>
              <a:rPr lang="en-IN" sz="1800" dirty="0" smtClean="0"/>
              <a:t> of </a:t>
            </a:r>
            <a:r>
              <a:rPr lang="en-IN" sz="1800" b="1" dirty="0" err="1" smtClean="0">
                <a:solidFill>
                  <a:srgbClr val="0070C0"/>
                </a:solidFill>
              </a:rPr>
              <a:t>tuples</a:t>
            </a:r>
            <a:r>
              <a:rPr lang="en-IN" sz="1800" dirty="0" smtClean="0"/>
              <a:t> . </a:t>
            </a:r>
          </a:p>
          <a:p>
            <a:pPr lvl="1"/>
            <a:endParaRPr lang="en-IN" sz="1800" dirty="0" smtClean="0"/>
          </a:p>
          <a:p>
            <a:pPr lvl="1"/>
            <a:r>
              <a:rPr lang="en-IN" sz="1800" dirty="0" smtClean="0"/>
              <a:t>In our example the </a:t>
            </a:r>
            <a:r>
              <a:rPr lang="en-IN" sz="1800" b="1" dirty="0" smtClean="0">
                <a:solidFill>
                  <a:srgbClr val="C00000"/>
                </a:solidFill>
              </a:rPr>
              <a:t>PIZZA_SIZES</a:t>
            </a:r>
            <a:r>
              <a:rPr lang="en-IN" sz="1800" dirty="0" smtClean="0"/>
              <a:t> </a:t>
            </a:r>
            <a:r>
              <a:rPr lang="en-IN" sz="1800" b="1" dirty="0" err="1" smtClean="0">
                <a:solidFill>
                  <a:srgbClr val="0070C0"/>
                </a:solidFill>
              </a:rPr>
              <a:t>tuple</a:t>
            </a:r>
            <a:r>
              <a:rPr lang="en-IN" sz="1800" dirty="0" smtClean="0"/>
              <a:t> has three </a:t>
            </a:r>
            <a:r>
              <a:rPr lang="en-IN" sz="1800" b="1" dirty="0" err="1" smtClean="0">
                <a:solidFill>
                  <a:srgbClr val="0070C0"/>
                </a:solidFill>
              </a:rPr>
              <a:t>tuples</a:t>
            </a:r>
            <a:r>
              <a:rPr lang="en-IN" sz="1800" dirty="0" smtClean="0"/>
              <a:t>, where the </a:t>
            </a:r>
            <a:r>
              <a:rPr lang="en-IN" sz="1800" b="1" dirty="0" smtClean="0">
                <a:solidFill>
                  <a:srgbClr val="0070C0"/>
                </a:solidFill>
              </a:rPr>
              <a:t>first </a:t>
            </a:r>
            <a:r>
              <a:rPr lang="en-IN" sz="1800" b="1" dirty="0" err="1" smtClean="0">
                <a:solidFill>
                  <a:srgbClr val="0070C0"/>
                </a:solidFill>
              </a:rPr>
              <a:t>tuple</a:t>
            </a:r>
            <a:r>
              <a:rPr lang="en-IN" sz="1800" dirty="0" smtClean="0"/>
              <a:t> element represents a </a:t>
            </a:r>
            <a:r>
              <a:rPr lang="en-IN" sz="1800" b="1" dirty="0" smtClean="0">
                <a:solidFill>
                  <a:srgbClr val="0070C0"/>
                </a:solidFill>
              </a:rPr>
              <a:t>key</a:t>
            </a:r>
            <a:r>
              <a:rPr lang="en-IN" sz="1800" dirty="0" smtClean="0"/>
              <a:t> to use in the </a:t>
            </a:r>
            <a:r>
              <a:rPr lang="en-IN" sz="1800" b="1" dirty="0" smtClean="0">
                <a:solidFill>
                  <a:srgbClr val="C00000"/>
                </a:solidFill>
              </a:rPr>
              <a:t>database</a:t>
            </a:r>
            <a:r>
              <a:rPr lang="en-IN" sz="1800" dirty="0" smtClean="0"/>
              <a:t> (e.g., </a:t>
            </a:r>
            <a:r>
              <a:rPr lang="en-IN" sz="1800" b="1" dirty="0" smtClean="0">
                <a:solidFill>
                  <a:srgbClr val="0070C0"/>
                </a:solidFill>
              </a:rPr>
              <a:t>S</a:t>
            </a:r>
            <a:r>
              <a:rPr lang="en-IN" sz="1800" dirty="0" smtClean="0"/>
              <a:t>,</a:t>
            </a:r>
            <a:r>
              <a:rPr lang="en-IN" sz="1800" b="1" dirty="0" smtClean="0">
                <a:solidFill>
                  <a:srgbClr val="0070C0"/>
                </a:solidFill>
              </a:rPr>
              <a:t>M</a:t>
            </a:r>
            <a:r>
              <a:rPr lang="en-IN" sz="1800" dirty="0" smtClean="0"/>
              <a:t>) and the </a:t>
            </a:r>
            <a:r>
              <a:rPr lang="en-IN" sz="1800" b="1" dirty="0" smtClean="0">
                <a:solidFill>
                  <a:srgbClr val="0070C0"/>
                </a:solidFill>
              </a:rPr>
              <a:t>second </a:t>
            </a:r>
            <a:r>
              <a:rPr lang="en-IN" sz="1800" b="1" dirty="0" err="1" smtClean="0">
                <a:solidFill>
                  <a:srgbClr val="0070C0"/>
                </a:solidFill>
              </a:rPr>
              <a:t>tuple</a:t>
            </a:r>
            <a:r>
              <a:rPr lang="en-IN" sz="1800" b="1" dirty="0" smtClean="0">
                <a:solidFill>
                  <a:srgbClr val="0070C0"/>
                </a:solidFill>
              </a:rPr>
              <a:t> </a:t>
            </a:r>
            <a:r>
              <a:rPr lang="en-IN" sz="1800" dirty="0" smtClean="0"/>
              <a:t>element represents a </a:t>
            </a:r>
            <a:r>
              <a:rPr lang="en-IN" sz="1800" b="1" dirty="0" smtClean="0">
                <a:solidFill>
                  <a:srgbClr val="7030A0"/>
                </a:solidFill>
              </a:rPr>
              <a:t>human-friendly</a:t>
            </a:r>
            <a:r>
              <a:rPr lang="en-IN" sz="1800" dirty="0" smtClean="0"/>
              <a:t> representation of the </a:t>
            </a:r>
            <a:r>
              <a:rPr lang="en-IN" sz="1800" b="1" dirty="0" smtClean="0">
                <a:solidFill>
                  <a:srgbClr val="0070C0"/>
                </a:solidFill>
              </a:rPr>
              <a:t>first</a:t>
            </a:r>
            <a:r>
              <a:rPr lang="en-IN" sz="1800" dirty="0" smtClean="0"/>
              <a:t> </a:t>
            </a:r>
            <a:r>
              <a:rPr lang="en-IN" sz="1800" b="1" dirty="0" err="1" smtClean="0">
                <a:solidFill>
                  <a:srgbClr val="0070C0"/>
                </a:solidFill>
              </a:rPr>
              <a:t>tuple</a:t>
            </a:r>
            <a:r>
              <a:rPr lang="en-IN" sz="1800" dirty="0" smtClean="0"/>
              <a:t> element (e.g., </a:t>
            </a:r>
            <a:r>
              <a:rPr lang="en-IN" sz="1800" b="1" dirty="0" smtClean="0">
                <a:solidFill>
                  <a:srgbClr val="7030A0"/>
                </a:solidFill>
              </a:rPr>
              <a:t>Small</a:t>
            </a:r>
            <a:r>
              <a:rPr lang="en-IN" sz="1800" dirty="0" smtClean="0"/>
              <a:t>, </a:t>
            </a:r>
            <a:r>
              <a:rPr lang="en-IN" sz="1800" b="1" dirty="0" smtClean="0">
                <a:solidFill>
                  <a:srgbClr val="7030A0"/>
                </a:solidFill>
              </a:rPr>
              <a:t>Medium</a:t>
            </a:r>
            <a:r>
              <a:rPr lang="en-IN" sz="1800" dirty="0" smtClean="0"/>
              <a:t>).</a:t>
            </a:r>
          </a:p>
          <a:p>
            <a:pPr lvl="1"/>
            <a:endParaRPr lang="en-IN" sz="1800" dirty="0" smtClean="0"/>
          </a:p>
          <a:p>
            <a:pPr lvl="1"/>
            <a:endParaRPr lang="en-IN" sz="1800" dirty="0" smtClean="0"/>
          </a:p>
          <a:p>
            <a:pPr lvl="1"/>
            <a:r>
              <a:rPr lang="en-IN" sz="1800" dirty="0" smtClean="0"/>
              <a:t>Next, in the code the </a:t>
            </a:r>
            <a:r>
              <a:rPr lang="en-IN" sz="1800" b="1" dirty="0" smtClean="0">
                <a:solidFill>
                  <a:srgbClr val="C00000"/>
                </a:solidFill>
              </a:rPr>
              <a:t>size</a:t>
            </a:r>
            <a:r>
              <a:rPr lang="en-IN" sz="1800" dirty="0" smtClean="0"/>
              <a:t> field is assigned the c</a:t>
            </a:r>
            <a:r>
              <a:rPr lang="en-IN" sz="1800" b="1" dirty="0" smtClean="0">
                <a:solidFill>
                  <a:srgbClr val="C00000"/>
                </a:solidFill>
              </a:rPr>
              <a:t>hoices=PIZZA_SIZES</a:t>
            </a:r>
            <a:r>
              <a:rPr lang="en-IN" sz="1800" dirty="0" smtClean="0"/>
              <a:t> value that tells </a:t>
            </a:r>
            <a:r>
              <a:rPr lang="en-IN" sz="1800" b="1" dirty="0" err="1" smtClean="0">
                <a:solidFill>
                  <a:srgbClr val="C00000"/>
                </a:solidFill>
              </a:rPr>
              <a:t>Django</a:t>
            </a:r>
            <a:r>
              <a:rPr lang="en-IN" sz="1800" dirty="0" smtClean="0"/>
              <a:t> to use the keys from :</a:t>
            </a:r>
            <a:r>
              <a:rPr lang="en-IN" sz="1800" b="1" dirty="0" smtClean="0">
                <a:solidFill>
                  <a:srgbClr val="C00000"/>
                </a:solidFill>
              </a:rPr>
              <a:t>PIZZA_SIZES</a:t>
            </a:r>
            <a:r>
              <a:rPr lang="en-IN" sz="1800" dirty="0" smtClean="0"/>
              <a:t> as potential values. </a:t>
            </a:r>
          </a:p>
          <a:p>
            <a:pPr lvl="1"/>
            <a:endParaRPr lang="en-IN" sz="1800" dirty="0" smtClean="0"/>
          </a:p>
          <a:p>
            <a:pPr lvl="1"/>
            <a:r>
              <a:rPr lang="en-IN" sz="1800" dirty="0" smtClean="0"/>
              <a:t>Now when we will use this </a:t>
            </a:r>
            <a:r>
              <a:rPr lang="en-IN" sz="1800" b="1" dirty="0" smtClean="0">
                <a:solidFill>
                  <a:srgbClr val="C00000"/>
                </a:solidFill>
              </a:rPr>
              <a:t>Pizza</a:t>
            </a:r>
            <a:r>
              <a:rPr lang="en-IN" sz="1800" dirty="0" smtClean="0"/>
              <a:t> Model in </a:t>
            </a:r>
            <a:r>
              <a:rPr lang="en-IN" sz="1800" b="1" dirty="0" smtClean="0">
                <a:solidFill>
                  <a:srgbClr val="0070C0"/>
                </a:solidFill>
              </a:rPr>
              <a:t>Model-Forms</a:t>
            </a:r>
            <a:r>
              <a:rPr lang="en-IN" sz="1800" dirty="0" smtClean="0"/>
              <a:t> ,the default form widget will be a </a:t>
            </a:r>
            <a:r>
              <a:rPr lang="en-IN" sz="1800" b="1" dirty="0" smtClean="0">
                <a:solidFill>
                  <a:srgbClr val="7030A0"/>
                </a:solidFill>
              </a:rPr>
              <a:t>select box </a:t>
            </a:r>
            <a:r>
              <a:rPr lang="en-IN" sz="1800" dirty="0" smtClean="0"/>
              <a:t>with these choices instead of the </a:t>
            </a:r>
            <a:r>
              <a:rPr lang="en-IN" sz="1800" b="1" dirty="0" smtClean="0">
                <a:solidFill>
                  <a:srgbClr val="7030A0"/>
                </a:solidFill>
              </a:rPr>
              <a:t>standard text field.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Model Field Options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UNIQUE: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It’s possible to </a:t>
            </a:r>
            <a:r>
              <a:rPr lang="en-IN" sz="1900" b="1" dirty="0" smtClean="0">
                <a:solidFill>
                  <a:srgbClr val="7030A0"/>
                </a:solidFill>
              </a:rPr>
              <a:t>enforce</a:t>
            </a:r>
            <a:r>
              <a:rPr lang="en-IN" sz="1900" dirty="0" smtClean="0"/>
              <a:t> a </a:t>
            </a:r>
            <a:r>
              <a:rPr lang="en-IN" sz="1900" b="1" dirty="0" smtClean="0">
                <a:solidFill>
                  <a:srgbClr val="C00000"/>
                </a:solidFill>
              </a:rPr>
              <a:t>field value </a:t>
            </a:r>
            <a:r>
              <a:rPr lang="en-IN" sz="1900" dirty="0" smtClean="0"/>
              <a:t>to be </a:t>
            </a:r>
            <a:r>
              <a:rPr lang="en-IN" sz="1900" b="1" dirty="0" smtClean="0">
                <a:solidFill>
                  <a:srgbClr val="0070C0"/>
                </a:solidFill>
              </a:rPr>
              <a:t>unique</a:t>
            </a:r>
            <a:r>
              <a:rPr lang="en-IN" sz="1900" dirty="0" smtClean="0"/>
              <a:t> across all records.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For example, in previous code example if we change </a:t>
            </a:r>
            <a:r>
              <a:rPr lang="en-IN" sz="1900" b="1" dirty="0" smtClean="0">
                <a:solidFill>
                  <a:srgbClr val="C00000"/>
                </a:solidFill>
              </a:rPr>
              <a:t>name=</a:t>
            </a:r>
            <a:r>
              <a:rPr lang="en-IN" sz="19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1900" b="1" dirty="0" smtClean="0">
                <a:solidFill>
                  <a:srgbClr val="C00000"/>
                </a:solidFill>
              </a:rPr>
              <a:t>(</a:t>
            </a:r>
            <a:r>
              <a:rPr lang="en-IN" sz="19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900" b="1" dirty="0" smtClean="0">
                <a:solidFill>
                  <a:srgbClr val="C00000"/>
                </a:solidFill>
              </a:rPr>
              <a:t>=30)</a:t>
            </a:r>
            <a:r>
              <a:rPr lang="en-IN" sz="1900" dirty="0" smtClean="0"/>
              <a:t> to </a:t>
            </a:r>
            <a:r>
              <a:rPr lang="en-IN" sz="1900" b="1" dirty="0" smtClean="0">
                <a:solidFill>
                  <a:srgbClr val="C00000"/>
                </a:solidFill>
              </a:rPr>
              <a:t>name=</a:t>
            </a:r>
            <a:r>
              <a:rPr lang="en-IN" sz="19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1900" b="1" dirty="0" smtClean="0">
                <a:solidFill>
                  <a:srgbClr val="C00000"/>
                </a:solidFill>
              </a:rPr>
              <a:t>(</a:t>
            </a:r>
            <a:r>
              <a:rPr lang="en-IN" sz="19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900" b="1" dirty="0" smtClean="0">
                <a:solidFill>
                  <a:srgbClr val="C00000"/>
                </a:solidFill>
              </a:rPr>
              <a:t>=30, </a:t>
            </a:r>
            <a:r>
              <a:rPr lang="en-IN" sz="1900" b="1" dirty="0" smtClean="0">
                <a:solidFill>
                  <a:srgbClr val="0070C0"/>
                </a:solidFill>
              </a:rPr>
              <a:t>unique=True</a:t>
            </a:r>
            <a:r>
              <a:rPr lang="en-IN" sz="1900" b="1" dirty="0" smtClean="0">
                <a:solidFill>
                  <a:srgbClr val="C00000"/>
                </a:solidFill>
              </a:rPr>
              <a:t>) </a:t>
            </a:r>
            <a:r>
              <a:rPr lang="en-IN" sz="1900" dirty="0" smtClean="0"/>
              <a:t>it tells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to ensure all </a:t>
            </a:r>
            <a:r>
              <a:rPr lang="en-IN" sz="1900" b="1" dirty="0" smtClean="0">
                <a:solidFill>
                  <a:srgbClr val="C00000"/>
                </a:solidFill>
              </a:rPr>
              <a:t>Pizza</a:t>
            </a:r>
            <a:r>
              <a:rPr lang="en-IN" sz="1900" dirty="0" smtClean="0"/>
              <a:t> records have a </a:t>
            </a:r>
            <a:r>
              <a:rPr lang="en-IN" sz="1900" b="1" dirty="0" smtClean="0">
                <a:solidFill>
                  <a:srgbClr val="C00000"/>
                </a:solidFill>
              </a:rPr>
              <a:t>unique</a:t>
            </a:r>
            <a:r>
              <a:rPr lang="en-IN" sz="1900" dirty="0" smtClean="0"/>
              <a:t> name value.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unique</a:t>
            </a:r>
            <a:r>
              <a:rPr lang="en-IN" sz="1900" dirty="0" smtClean="0"/>
              <a:t> option is enforced by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at the database layer (i.e., by adding a </a:t>
            </a:r>
            <a:r>
              <a:rPr lang="en-IN" sz="1900" b="1" dirty="0" smtClean="0">
                <a:solidFill>
                  <a:srgbClr val="0070C0"/>
                </a:solidFill>
              </a:rPr>
              <a:t>DDL UNIQUE SQL </a:t>
            </a:r>
            <a:r>
              <a:rPr lang="en-IN" sz="1900" dirty="0" smtClean="0"/>
              <a:t>constraint), as well as the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/Python</a:t>
            </a:r>
            <a:r>
              <a:rPr lang="en-IN" sz="1900" dirty="0" smtClean="0"/>
              <a:t> layer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Model Field Options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PRIMARY_KEY: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Finally, the </a:t>
            </a:r>
            <a:r>
              <a:rPr lang="en-IN" sz="1900" b="1" dirty="0" err="1" smtClean="0">
                <a:solidFill>
                  <a:srgbClr val="C00000"/>
                </a:solidFill>
              </a:rPr>
              <a:t>primary_key</a:t>
            </a:r>
            <a:r>
              <a:rPr lang="en-IN" sz="1900" dirty="0" smtClean="0"/>
              <a:t> option allows us to define a </a:t>
            </a:r>
            <a:r>
              <a:rPr lang="en-IN" sz="1900" b="1" dirty="0" smtClean="0">
                <a:solidFill>
                  <a:srgbClr val="0070C0"/>
                </a:solidFill>
              </a:rPr>
              <a:t>primary key </a:t>
            </a:r>
            <a:r>
              <a:rPr lang="en-IN" sz="1900" dirty="0" smtClean="0"/>
              <a:t>for a model. 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By default, if no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model field is set with the </a:t>
            </a:r>
            <a:r>
              <a:rPr lang="en-IN" sz="1900" b="1" dirty="0" err="1" smtClean="0">
                <a:solidFill>
                  <a:srgbClr val="C00000"/>
                </a:solidFill>
              </a:rPr>
              <a:t>primary_key</a:t>
            </a:r>
            <a:r>
              <a:rPr lang="en-IN" sz="1900" b="1" dirty="0" smtClean="0">
                <a:solidFill>
                  <a:srgbClr val="C00000"/>
                </a:solidFill>
              </a:rPr>
              <a:t>=True</a:t>
            </a:r>
            <a:r>
              <a:rPr lang="en-IN" sz="1900" dirty="0" smtClean="0"/>
              <a:t> statement,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automatically creates an </a:t>
            </a:r>
            <a:r>
              <a:rPr lang="en-IN" sz="1900" b="1" dirty="0" err="1" smtClean="0">
                <a:solidFill>
                  <a:srgbClr val="0070C0"/>
                </a:solidFill>
              </a:rPr>
              <a:t>AutoField</a:t>
            </a:r>
            <a:r>
              <a:rPr lang="en-IN" sz="1900" dirty="0" smtClean="0"/>
              <a:t> data type named </a:t>
            </a:r>
            <a:r>
              <a:rPr lang="en-IN" sz="1900" b="1" dirty="0" smtClean="0">
                <a:solidFill>
                  <a:srgbClr val="C00000"/>
                </a:solidFill>
              </a:rPr>
              <a:t>id</a:t>
            </a:r>
            <a:r>
              <a:rPr lang="en-IN" sz="1900" dirty="0" smtClean="0"/>
              <a:t> to hold the </a:t>
            </a:r>
            <a:r>
              <a:rPr lang="en-IN" sz="1900" b="1" dirty="0" smtClean="0">
                <a:solidFill>
                  <a:srgbClr val="0070C0"/>
                </a:solidFill>
              </a:rPr>
              <a:t>primary key</a:t>
            </a:r>
            <a:r>
              <a:rPr lang="en-IN" sz="1900" dirty="0" smtClean="0"/>
              <a:t>. 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For e.g.,: </a:t>
            </a:r>
            <a:r>
              <a:rPr lang="en-IN" sz="1900" b="1" dirty="0" smtClean="0">
                <a:solidFill>
                  <a:srgbClr val="C00000"/>
                </a:solidFill>
              </a:rPr>
              <a:t>id = </a:t>
            </a:r>
            <a:r>
              <a:rPr lang="en-IN" sz="1900" b="1" dirty="0" err="1" smtClean="0">
                <a:solidFill>
                  <a:srgbClr val="C00000"/>
                </a:solidFill>
              </a:rPr>
              <a:t>models.AutoField</a:t>
            </a:r>
            <a:r>
              <a:rPr lang="en-IN" sz="1900" b="1" dirty="0" smtClean="0">
                <a:solidFill>
                  <a:srgbClr val="C00000"/>
                </a:solidFill>
              </a:rPr>
              <a:t>(</a:t>
            </a:r>
            <a:r>
              <a:rPr lang="en-IN" sz="1900" b="1" dirty="0" err="1" smtClean="0">
                <a:solidFill>
                  <a:srgbClr val="C00000"/>
                </a:solidFill>
              </a:rPr>
              <a:t>primary_key</a:t>
            </a:r>
            <a:r>
              <a:rPr lang="en-IN" sz="1900" b="1" dirty="0" smtClean="0">
                <a:solidFill>
                  <a:srgbClr val="C00000"/>
                </a:solidFill>
              </a:rPr>
              <a:t>=True)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Model Field Options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Model Field Options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define </a:t>
            </a:r>
            <a:r>
              <a:rPr lang="en-US" sz="2400" b="1" dirty="0" smtClean="0">
                <a:solidFill>
                  <a:srgbClr val="0070C0"/>
                </a:solidFill>
              </a:rPr>
              <a:t>Model fields </a:t>
            </a:r>
            <a:r>
              <a:rPr lang="en-US" sz="2400" dirty="0" smtClean="0"/>
              <a:t>, then we can mention </a:t>
            </a:r>
            <a:r>
              <a:rPr lang="en-IN" sz="2400" dirty="0" smtClean="0"/>
              <a:t>a certain set of </a:t>
            </a:r>
            <a:r>
              <a:rPr lang="en-IN" sz="2400" b="1" dirty="0" smtClean="0">
                <a:solidFill>
                  <a:srgbClr val="7030A0"/>
                </a:solidFill>
              </a:rPr>
              <a:t>field-specific arguments </a:t>
            </a:r>
            <a:r>
              <a:rPr lang="en-IN" sz="2400" dirty="0" smtClean="0"/>
              <a:t>and they are called </a:t>
            </a:r>
            <a:r>
              <a:rPr lang="en-IN" sz="2400" b="1" dirty="0" smtClean="0">
                <a:solidFill>
                  <a:srgbClr val="C00000"/>
                </a:solidFill>
              </a:rPr>
              <a:t>field options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/>
              <a:t>For example</a:t>
            </a:r>
            <a:r>
              <a:rPr lang="en-IN" sz="2400" dirty="0" smtClean="0"/>
              <a:t>, </a:t>
            </a:r>
            <a:r>
              <a:rPr lang="en-IN" sz="2400" b="1" dirty="0" err="1" smtClean="0">
                <a:solidFill>
                  <a:srgbClr val="C00000"/>
                </a:solidFill>
              </a:rPr>
              <a:t>CharField</a:t>
            </a:r>
            <a:r>
              <a:rPr lang="en-IN" sz="2400" dirty="0" smtClean="0"/>
              <a:t> (and it’s subclasses) require a </a:t>
            </a:r>
            <a:r>
              <a:rPr lang="en-IN" sz="2400" b="1" dirty="0" err="1" smtClean="0">
                <a:solidFill>
                  <a:srgbClr val="7030A0"/>
                </a:solidFill>
              </a:rPr>
              <a:t>max_length</a:t>
            </a:r>
            <a:r>
              <a:rPr lang="en-IN" sz="2400" dirty="0" smtClean="0"/>
              <a:t> argument which specifies the size of the VARCHAR database field used to store the data.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Similarly we have a set of other arguments also which we can specify while defining </a:t>
            </a:r>
            <a:r>
              <a:rPr lang="en-IN" sz="2400" b="1" dirty="0" smtClean="0">
                <a:solidFill>
                  <a:srgbClr val="0070C0"/>
                </a:solidFill>
              </a:rPr>
              <a:t>Model fields</a:t>
            </a:r>
          </a:p>
          <a:p>
            <a:pPr lvl="1"/>
            <a:endParaRPr lang="en-IN" sz="17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Model Field Options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MIN_VALUE, MAX_VALUE, MAX_DIGITS, DECIMAL_PLACES: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For fields that use the </a:t>
            </a:r>
            <a:r>
              <a:rPr lang="en-IN" sz="1900" b="1" dirty="0" err="1" smtClean="0">
                <a:solidFill>
                  <a:srgbClr val="C00000"/>
                </a:solidFill>
              </a:rPr>
              <a:t>IntegerField</a:t>
            </a:r>
            <a:r>
              <a:rPr lang="en-IN" sz="1900" dirty="0" smtClean="0"/>
              <a:t> data type,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offers the </a:t>
            </a:r>
            <a:r>
              <a:rPr lang="en-IN" sz="1900" b="1" dirty="0" err="1" smtClean="0">
                <a:solidFill>
                  <a:srgbClr val="7030A0"/>
                </a:solidFill>
              </a:rPr>
              <a:t>min_value</a:t>
            </a:r>
            <a:r>
              <a:rPr lang="en-IN" sz="1900" dirty="0" smtClean="0"/>
              <a:t> and </a:t>
            </a:r>
            <a:r>
              <a:rPr lang="en-IN" sz="1900" b="1" dirty="0" err="1" smtClean="0">
                <a:solidFill>
                  <a:srgbClr val="7030A0"/>
                </a:solidFill>
              </a:rPr>
              <a:t>max_value</a:t>
            </a:r>
            <a:r>
              <a:rPr lang="en-IN" sz="1900" dirty="0" smtClean="0"/>
              <a:t> options to restrict a value to lower/upper bounds.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For </a:t>
            </a:r>
            <a:r>
              <a:rPr lang="en-IN" sz="1900" dirty="0" err="1" smtClean="0"/>
              <a:t>eg</a:t>
            </a:r>
            <a:r>
              <a:rPr lang="en-IN" sz="1900" dirty="0" smtClean="0"/>
              <a:t>: </a:t>
            </a:r>
            <a:r>
              <a:rPr lang="en-IN" sz="1900" b="1" dirty="0" smtClean="0">
                <a:solidFill>
                  <a:srgbClr val="0070C0"/>
                </a:solidFill>
              </a:rPr>
              <a:t>age=</a:t>
            </a:r>
            <a:r>
              <a:rPr lang="en-IN" sz="1900" b="1" dirty="0" err="1" smtClean="0">
                <a:solidFill>
                  <a:srgbClr val="0070C0"/>
                </a:solidFill>
              </a:rPr>
              <a:t>IntegerField</a:t>
            </a:r>
            <a:r>
              <a:rPr lang="en-IN" sz="1900" b="1" dirty="0" smtClean="0">
                <a:solidFill>
                  <a:srgbClr val="0070C0"/>
                </a:solidFill>
              </a:rPr>
              <a:t>(</a:t>
            </a:r>
            <a:r>
              <a:rPr lang="en-IN" sz="1900" b="1" dirty="0" err="1" smtClean="0">
                <a:solidFill>
                  <a:srgbClr val="0070C0"/>
                </a:solidFill>
              </a:rPr>
              <a:t>min_value</a:t>
            </a:r>
            <a:r>
              <a:rPr lang="en-IN" sz="1900" b="1" dirty="0" smtClean="0">
                <a:solidFill>
                  <a:srgbClr val="0070C0"/>
                </a:solidFill>
              </a:rPr>
              <a:t>=18,max_value=125)</a:t>
            </a:r>
            <a:r>
              <a:rPr lang="en-IN" sz="1900" dirty="0" smtClean="0"/>
              <a:t> limits values to a </a:t>
            </a:r>
            <a:r>
              <a:rPr lang="en-IN" sz="1900" b="1" dirty="0" smtClean="0">
                <a:solidFill>
                  <a:srgbClr val="C00000"/>
                </a:solidFill>
              </a:rPr>
              <a:t>18 </a:t>
            </a:r>
            <a:r>
              <a:rPr lang="en-IN" sz="1900" dirty="0" smtClean="0"/>
              <a:t>to </a:t>
            </a:r>
            <a:r>
              <a:rPr lang="en-IN" sz="1900" b="1" dirty="0" smtClean="0">
                <a:solidFill>
                  <a:srgbClr val="C00000"/>
                </a:solidFill>
              </a:rPr>
              <a:t>125</a:t>
            </a:r>
            <a:r>
              <a:rPr lang="en-IN" sz="1900" dirty="0" smtClean="0"/>
              <a:t> range). 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Similarly, for fields with the </a:t>
            </a:r>
            <a:r>
              <a:rPr lang="en-IN" sz="1900" b="1" dirty="0" err="1" smtClean="0">
                <a:solidFill>
                  <a:srgbClr val="C00000"/>
                </a:solidFill>
              </a:rPr>
              <a:t>DecimalField</a:t>
            </a:r>
            <a:r>
              <a:rPr lang="en-IN" sz="1900" dirty="0" smtClean="0"/>
              <a:t> data type,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  <a:r>
              <a:rPr lang="en-IN" sz="1900" dirty="0" smtClean="0"/>
              <a:t>requires us to specify the </a:t>
            </a:r>
            <a:r>
              <a:rPr lang="en-IN" sz="1900" b="1" dirty="0" err="1" smtClean="0">
                <a:solidFill>
                  <a:srgbClr val="7030A0"/>
                </a:solidFill>
              </a:rPr>
              <a:t>max_digits</a:t>
            </a:r>
            <a:r>
              <a:rPr lang="en-IN" sz="1900" dirty="0" smtClean="0"/>
              <a:t> and </a:t>
            </a:r>
            <a:r>
              <a:rPr lang="en-IN" sz="1900" b="1" dirty="0" err="1" smtClean="0">
                <a:solidFill>
                  <a:srgbClr val="7030A0"/>
                </a:solidFill>
              </a:rPr>
              <a:t>decimal_places</a:t>
            </a:r>
            <a:r>
              <a:rPr lang="en-IN" sz="1900" dirty="0" smtClean="0"/>
              <a:t> options to enforce a value’s maximum number of digits and decimal points, respectively.</a:t>
            </a:r>
          </a:p>
          <a:p>
            <a:pPr lvl="1"/>
            <a:endParaRPr lang="en-IN" sz="17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Model Field Options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NULL: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By default, all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model fields are assigned a </a:t>
            </a:r>
            <a:r>
              <a:rPr lang="en-IN" sz="1900" b="1" dirty="0" smtClean="0">
                <a:solidFill>
                  <a:srgbClr val="7030A0"/>
                </a:solidFill>
              </a:rPr>
              <a:t>NOT NULL </a:t>
            </a:r>
            <a:r>
              <a:rPr lang="en-IN" sz="1900" dirty="0" smtClean="0"/>
              <a:t>restriction at the database level.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This means that when we </a:t>
            </a:r>
            <a:r>
              <a:rPr lang="en-IN" sz="1900" b="1" dirty="0" smtClean="0">
                <a:solidFill>
                  <a:srgbClr val="0070C0"/>
                </a:solidFill>
              </a:rPr>
              <a:t>create/update</a:t>
            </a:r>
            <a:r>
              <a:rPr lang="en-IN" sz="1900" dirty="0" smtClean="0"/>
              <a:t> a record with a </a:t>
            </a:r>
            <a:r>
              <a:rPr lang="en-IN" sz="1900" b="1" dirty="0" smtClean="0">
                <a:solidFill>
                  <a:srgbClr val="7030A0"/>
                </a:solidFill>
              </a:rPr>
              <a:t>NOT NULL </a:t>
            </a:r>
            <a:r>
              <a:rPr lang="en-IN" sz="1900" dirty="0" smtClean="0"/>
              <a:t>field on it, a value must be provided for the field or otherwise the database rejects the operation. 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On certain occasions though, it can be necessary to allow </a:t>
            </a:r>
            <a:r>
              <a:rPr lang="en-IN" sz="1900" b="1" dirty="0" smtClean="0">
                <a:solidFill>
                  <a:srgbClr val="0070C0"/>
                </a:solidFill>
              </a:rPr>
              <a:t>empty field values</a:t>
            </a:r>
            <a:r>
              <a:rPr lang="en-IN" sz="1900" dirty="0" smtClean="0"/>
              <a:t> or as they’re known in the database world </a:t>
            </a:r>
            <a:r>
              <a:rPr lang="en-IN" sz="1900" b="1" dirty="0" smtClean="0">
                <a:solidFill>
                  <a:srgbClr val="7030A0"/>
                </a:solidFill>
              </a:rPr>
              <a:t>NULL</a:t>
            </a:r>
            <a:r>
              <a:rPr lang="en-IN" sz="1900" dirty="0" smtClean="0"/>
              <a:t> values. </a:t>
            </a:r>
          </a:p>
          <a:p>
            <a:pPr lvl="1"/>
            <a:endParaRPr lang="en-IN" sz="19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Model Field Options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IN" sz="1900" dirty="0" smtClean="0"/>
              <a:t>To allow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model fields to support </a:t>
            </a:r>
            <a:r>
              <a:rPr lang="en-IN" sz="1900" b="1" dirty="0" smtClean="0">
                <a:solidFill>
                  <a:srgbClr val="7030A0"/>
                </a:solidFill>
              </a:rPr>
              <a:t>NULL</a:t>
            </a:r>
            <a:r>
              <a:rPr lang="en-IN" sz="1900" dirty="0" smtClean="0"/>
              <a:t> values at the database level, we must declare the </a:t>
            </a:r>
            <a:r>
              <a:rPr lang="en-IN" sz="1900" b="1" dirty="0" smtClean="0">
                <a:solidFill>
                  <a:srgbClr val="C00000"/>
                </a:solidFill>
              </a:rPr>
              <a:t>null=True </a:t>
            </a:r>
            <a:r>
              <a:rPr lang="en-IN" sz="1900" dirty="0" smtClean="0"/>
              <a:t>field option (e.g., </a:t>
            </a:r>
            <a:r>
              <a:rPr lang="en-IN" sz="1900" b="1" dirty="0" err="1" smtClean="0">
                <a:solidFill>
                  <a:srgbClr val="C00000"/>
                </a:solidFill>
              </a:rPr>
              <a:t>IntegerField</a:t>
            </a:r>
            <a:r>
              <a:rPr lang="en-IN" sz="1900" b="1" dirty="0" smtClean="0">
                <a:solidFill>
                  <a:srgbClr val="C00000"/>
                </a:solidFill>
              </a:rPr>
              <a:t>(null=True)</a:t>
            </a:r>
            <a:r>
              <a:rPr lang="en-IN" sz="1900" dirty="0" smtClean="0"/>
              <a:t> allows an integer field to be left empty and generates DDL with </a:t>
            </a:r>
            <a:r>
              <a:rPr lang="en-IN" sz="1900" b="1" dirty="0" smtClean="0">
                <a:solidFill>
                  <a:srgbClr val="7030A0"/>
                </a:solidFill>
              </a:rPr>
              <a:t>NULL</a:t>
            </a:r>
            <a:r>
              <a:rPr lang="en-IN" sz="1900" dirty="0" smtClean="0"/>
              <a:t> instead of the default </a:t>
            </a:r>
            <a:r>
              <a:rPr lang="en-IN" sz="1900" b="1" dirty="0" smtClean="0">
                <a:solidFill>
                  <a:srgbClr val="7030A0"/>
                </a:solidFill>
              </a:rPr>
              <a:t>NOT NULL</a:t>
            </a:r>
            <a:r>
              <a:rPr lang="en-IN" sz="1900" dirty="0" smtClean="0"/>
              <a:t>).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endParaRPr lang="en-IN" sz="17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Model Field Options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BLANK: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pPr lvl="1"/>
            <a:r>
              <a:rPr lang="en-IN" sz="1900" dirty="0" smtClean="0"/>
              <a:t>In addition to the </a:t>
            </a:r>
            <a:r>
              <a:rPr lang="en-IN" sz="1900" b="1" dirty="0" smtClean="0">
                <a:solidFill>
                  <a:srgbClr val="7030A0"/>
                </a:solidFill>
              </a:rPr>
              <a:t>null</a:t>
            </a:r>
            <a:r>
              <a:rPr lang="en-IN" sz="1900" dirty="0" smtClean="0"/>
              <a:t> option that’s enforced at the database level and which defaults to </a:t>
            </a:r>
            <a:r>
              <a:rPr lang="en-IN" sz="1900" b="1" dirty="0" smtClean="0">
                <a:solidFill>
                  <a:srgbClr val="C00000"/>
                </a:solidFill>
              </a:rPr>
              <a:t>null=False</a:t>
            </a:r>
            <a:r>
              <a:rPr lang="en-IN" sz="1900" dirty="0" smtClean="0"/>
              <a:t>,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  <a:r>
              <a:rPr lang="en-IN" sz="1900" dirty="0" smtClean="0"/>
              <a:t>also supports the </a:t>
            </a:r>
            <a:r>
              <a:rPr lang="en-IN" sz="1900" b="1" dirty="0" smtClean="0">
                <a:solidFill>
                  <a:srgbClr val="7030A0"/>
                </a:solidFill>
              </a:rPr>
              <a:t>blank</a:t>
            </a:r>
            <a:r>
              <a:rPr lang="en-IN" sz="1900" dirty="0" smtClean="0"/>
              <a:t> option. 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7030A0"/>
                </a:solidFill>
              </a:rPr>
              <a:t>blank</a:t>
            </a:r>
            <a:r>
              <a:rPr lang="en-IN" sz="1900" dirty="0" smtClean="0"/>
              <a:t> option also defaults to </a:t>
            </a:r>
            <a:r>
              <a:rPr lang="en-IN" sz="1900" b="1" dirty="0" smtClean="0">
                <a:solidFill>
                  <a:srgbClr val="C00000"/>
                </a:solidFill>
              </a:rPr>
              <a:t>blank=False</a:t>
            </a:r>
            <a:r>
              <a:rPr lang="en-IN" sz="1900" dirty="0" smtClean="0"/>
              <a:t> on all fields and is used to enforce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/Python </a:t>
            </a:r>
            <a:r>
              <a:rPr lang="en-IN" sz="1900" dirty="0" smtClean="0"/>
              <a:t>validation through forms that work on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 models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If a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model field is declared with </a:t>
            </a:r>
            <a:r>
              <a:rPr lang="en-IN" sz="1900" b="1" dirty="0" smtClean="0">
                <a:solidFill>
                  <a:srgbClr val="C00000"/>
                </a:solidFill>
              </a:rPr>
              <a:t>blank=True</a:t>
            </a:r>
            <a:r>
              <a:rPr lang="en-IN" sz="1900" dirty="0" smtClean="0"/>
              <a:t>,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permits the field to be left </a:t>
            </a:r>
            <a:r>
              <a:rPr lang="en-IN" sz="1900" b="1" dirty="0" smtClean="0">
                <a:solidFill>
                  <a:srgbClr val="0070C0"/>
                </a:solidFill>
              </a:rPr>
              <a:t>blank</a:t>
            </a:r>
            <a:r>
              <a:rPr lang="en-IN" sz="1900" dirty="0" smtClean="0"/>
              <a:t> in a </a:t>
            </a:r>
            <a:r>
              <a:rPr lang="en-IN" sz="1900" b="1" dirty="0" smtClean="0">
                <a:solidFill>
                  <a:srgbClr val="0070C0"/>
                </a:solidFill>
              </a:rPr>
              <a:t>form</a:t>
            </a:r>
            <a:r>
              <a:rPr lang="en-IN" sz="1900" dirty="0" smtClean="0"/>
              <a:t>, otherwise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rejects the </a:t>
            </a:r>
            <a:r>
              <a:rPr lang="en-IN" sz="1900" b="1" dirty="0" smtClean="0">
                <a:solidFill>
                  <a:srgbClr val="0070C0"/>
                </a:solidFill>
              </a:rPr>
              <a:t>form </a:t>
            </a:r>
            <a:r>
              <a:rPr lang="en-IN" sz="1900" dirty="0" smtClean="0"/>
              <a:t>and forces an end user to provide a value for the field.</a:t>
            </a:r>
            <a:endParaRPr lang="en-IN" sz="19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Model Field Options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DEFAULT: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Sometimes it’s helpful to assign </a:t>
            </a:r>
            <a:r>
              <a:rPr lang="en-IN" sz="1900" b="1" dirty="0" smtClean="0">
                <a:solidFill>
                  <a:srgbClr val="0070C0"/>
                </a:solidFill>
              </a:rPr>
              <a:t>predetermined</a:t>
            </a:r>
            <a:r>
              <a:rPr lang="en-IN" sz="1900" dirty="0" smtClean="0"/>
              <a:t> values to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  <a:r>
              <a:rPr lang="en-IN" sz="1900" dirty="0" smtClean="0"/>
              <a:t>model fields.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For example, to avoid </a:t>
            </a:r>
            <a:r>
              <a:rPr lang="en-IN" sz="1900" b="1" dirty="0" smtClean="0">
                <a:solidFill>
                  <a:srgbClr val="7030A0"/>
                </a:solidFill>
              </a:rPr>
              <a:t>empty strings </a:t>
            </a:r>
            <a:r>
              <a:rPr lang="en-IN" sz="1900" dirty="0" smtClean="0"/>
              <a:t>when no value is provided - we can use the </a:t>
            </a:r>
            <a:r>
              <a:rPr lang="en-IN" sz="1900" b="1" dirty="0" smtClean="0">
                <a:solidFill>
                  <a:srgbClr val="7030A0"/>
                </a:solidFill>
              </a:rPr>
              <a:t>default</a:t>
            </a:r>
            <a:r>
              <a:rPr lang="en-IN" sz="1900" dirty="0" smtClean="0"/>
              <a:t> option on a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model field</a:t>
            </a:r>
          </a:p>
          <a:p>
            <a:pPr lvl="1"/>
            <a:endParaRPr lang="en-US" sz="1900" dirty="0" smtClean="0"/>
          </a:p>
          <a:p>
            <a:pPr lvl="1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class </a:t>
            </a:r>
            <a:r>
              <a:rPr lang="en-IN" sz="2000" b="1" dirty="0" err="1" smtClean="0">
                <a:solidFill>
                  <a:srgbClr val="C00000"/>
                </a:solidFill>
              </a:rPr>
              <a:t>SuperMarket</a:t>
            </a:r>
            <a:r>
              <a:rPr lang="en-IN" sz="2000" b="1" dirty="0" smtClean="0">
                <a:solidFill>
                  <a:srgbClr val="C00000"/>
                </a:solidFill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</a:rPr>
              <a:t>models.Model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  <a:br>
              <a:rPr lang="en-IN" sz="2000" b="1" dirty="0" smtClean="0">
                <a:solidFill>
                  <a:srgbClr val="C00000"/>
                </a:solidFill>
              </a:rPr>
            </a:br>
            <a:r>
              <a:rPr lang="en-IN" sz="2000" b="1" dirty="0" smtClean="0">
                <a:solidFill>
                  <a:srgbClr val="C00000"/>
                </a:solidFill>
              </a:rPr>
              <a:t>    name = </a:t>
            </a:r>
            <a:r>
              <a:rPr lang="en-IN" sz="20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2000" b="1" dirty="0" smtClean="0">
                <a:solidFill>
                  <a:srgbClr val="C00000"/>
                </a:solidFill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2000" b="1" dirty="0" smtClean="0">
                <a:solidFill>
                  <a:srgbClr val="C00000"/>
                </a:solidFill>
              </a:rPr>
              <a:t>=30)</a:t>
            </a:r>
            <a:br>
              <a:rPr lang="en-IN" sz="2000" b="1" dirty="0" smtClean="0">
                <a:solidFill>
                  <a:srgbClr val="C00000"/>
                </a:solidFill>
              </a:rPr>
            </a:br>
            <a:r>
              <a:rPr lang="en-IN" sz="2000" b="1" dirty="0" smtClean="0">
                <a:solidFill>
                  <a:srgbClr val="C00000"/>
                </a:solidFill>
              </a:rPr>
              <a:t>    </a:t>
            </a:r>
            <a:r>
              <a:rPr lang="en-IN" sz="2000" b="1" dirty="0" smtClean="0">
                <a:solidFill>
                  <a:srgbClr val="00B050"/>
                </a:solidFill>
              </a:rPr>
              <a:t>city = </a:t>
            </a:r>
            <a:r>
              <a:rPr lang="en-IN" sz="2000" b="1" dirty="0" err="1" smtClean="0">
                <a:solidFill>
                  <a:srgbClr val="00B050"/>
                </a:solidFill>
              </a:rPr>
              <a:t>models.CharField</a:t>
            </a:r>
            <a:r>
              <a:rPr lang="en-IN" sz="2000" b="1" dirty="0" smtClean="0">
                <a:solidFill>
                  <a:srgbClr val="00B050"/>
                </a:solidFill>
              </a:rPr>
              <a:t>(</a:t>
            </a:r>
            <a:r>
              <a:rPr lang="en-IN" sz="2000" b="1" dirty="0" err="1" smtClean="0">
                <a:solidFill>
                  <a:srgbClr val="00B050"/>
                </a:solidFill>
              </a:rPr>
              <a:t>max_length</a:t>
            </a:r>
            <a:r>
              <a:rPr lang="en-IN" sz="2000" b="1" dirty="0" smtClean="0">
                <a:solidFill>
                  <a:srgbClr val="00B050"/>
                </a:solidFill>
              </a:rPr>
              <a:t>=30,default=‘Bhopal’)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    state = </a:t>
            </a:r>
            <a:r>
              <a:rPr lang="en-IN" sz="2000" b="1" dirty="0" err="1" smtClean="0">
                <a:solidFill>
                  <a:srgbClr val="00B050"/>
                </a:solidFill>
              </a:rPr>
              <a:t>models.CharField</a:t>
            </a:r>
            <a:r>
              <a:rPr lang="en-IN" sz="2000" b="1" dirty="0" smtClean="0">
                <a:solidFill>
                  <a:srgbClr val="00B050"/>
                </a:solidFill>
              </a:rPr>
              <a:t>(</a:t>
            </a:r>
            <a:r>
              <a:rPr lang="en-IN" sz="2000" b="1" dirty="0" err="1" smtClean="0">
                <a:solidFill>
                  <a:srgbClr val="00B050"/>
                </a:solidFill>
              </a:rPr>
              <a:t>max_length</a:t>
            </a:r>
            <a:r>
              <a:rPr lang="en-IN" sz="2000" b="1" dirty="0" smtClean="0">
                <a:solidFill>
                  <a:srgbClr val="00B050"/>
                </a:solidFill>
              </a:rPr>
              <a:t>=2,default=‘MP')</a:t>
            </a:r>
            <a:endParaRPr lang="en-IN" sz="1900" b="1" dirty="0" smtClean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Model Field Options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CHOICES:</a:t>
            </a:r>
          </a:p>
          <a:p>
            <a:pPr lvl="1"/>
            <a:r>
              <a:rPr lang="en-IN" sz="1900" dirty="0" smtClean="0"/>
              <a:t>We also can restrict a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model field to a </a:t>
            </a:r>
            <a:r>
              <a:rPr lang="en-IN" sz="1900" b="1" dirty="0" smtClean="0">
                <a:solidFill>
                  <a:srgbClr val="7030A0"/>
                </a:solidFill>
              </a:rPr>
              <a:t>list of values </a:t>
            </a:r>
            <a:r>
              <a:rPr lang="en-IN" sz="1900" dirty="0" smtClean="0"/>
              <a:t>with the </a:t>
            </a:r>
            <a:r>
              <a:rPr lang="en-IN" sz="1900" b="1" dirty="0" smtClean="0">
                <a:solidFill>
                  <a:srgbClr val="C00000"/>
                </a:solidFill>
              </a:rPr>
              <a:t>choices</a:t>
            </a:r>
            <a:r>
              <a:rPr lang="en-IN" sz="1900" dirty="0" smtClean="0"/>
              <a:t> option to limit the values and reduce  errors.</a:t>
            </a:r>
            <a:endParaRPr lang="en-US" sz="1900" dirty="0" smtClean="0"/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For </a:t>
            </a:r>
            <a:r>
              <a:rPr lang="en-US" sz="1900" dirty="0" err="1" smtClean="0"/>
              <a:t>eg</a:t>
            </a:r>
            <a:r>
              <a:rPr lang="en-US" sz="1900" dirty="0" smtClean="0"/>
              <a:t>:</a:t>
            </a:r>
            <a:endParaRPr lang="en-IN" sz="2400" dirty="0" smtClean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PIZZA_SIZES = (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        ('</a:t>
            </a:r>
            <a:r>
              <a:rPr lang="en-IN" sz="1400" b="1" dirty="0" err="1" smtClean="0">
                <a:solidFill>
                  <a:srgbClr val="C00000"/>
                </a:solidFill>
              </a:rPr>
              <a:t>S','Small</a:t>
            </a:r>
            <a:r>
              <a:rPr lang="en-IN" sz="1400" b="1" dirty="0" smtClean="0">
                <a:solidFill>
                  <a:srgbClr val="C00000"/>
                </a:solidFill>
              </a:rPr>
              <a:t>'),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        ('</a:t>
            </a:r>
            <a:r>
              <a:rPr lang="en-IN" sz="1400" b="1" dirty="0" err="1" smtClean="0">
                <a:solidFill>
                  <a:srgbClr val="C00000"/>
                </a:solidFill>
              </a:rPr>
              <a:t>M','Medium</a:t>
            </a:r>
            <a:r>
              <a:rPr lang="en-IN" sz="1400" b="1" dirty="0" smtClean="0">
                <a:solidFill>
                  <a:srgbClr val="C00000"/>
                </a:solidFill>
              </a:rPr>
              <a:t>'),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        ('</a:t>
            </a:r>
            <a:r>
              <a:rPr lang="en-IN" sz="1400" b="1" dirty="0" err="1" smtClean="0">
                <a:solidFill>
                  <a:srgbClr val="C00000"/>
                </a:solidFill>
              </a:rPr>
              <a:t>L','Large</a:t>
            </a:r>
            <a:r>
              <a:rPr lang="en-IN" sz="1400" b="1" dirty="0" smtClean="0">
                <a:solidFill>
                  <a:srgbClr val="C00000"/>
                </a:solidFill>
              </a:rPr>
              <a:t>'),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        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Pizza(</a:t>
            </a:r>
            <a:r>
              <a:rPr lang="en-IN" sz="1400" b="1" dirty="0" err="1" smtClean="0">
                <a:solidFill>
                  <a:srgbClr val="C00000"/>
                </a:solidFill>
              </a:rPr>
              <a:t>models.Model</a:t>
            </a:r>
            <a:r>
              <a:rPr lang="en-IN" sz="1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name = </a:t>
            </a:r>
            <a:r>
              <a:rPr lang="en-IN" sz="14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1400" b="1" dirty="0" smtClean="0">
                <a:solidFill>
                  <a:srgbClr val="C00000"/>
                </a:solidFill>
              </a:rPr>
              <a:t>(</a:t>
            </a:r>
            <a:r>
              <a:rPr lang="en-IN" sz="14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400" b="1" dirty="0" smtClean="0">
                <a:solidFill>
                  <a:srgbClr val="C00000"/>
                </a:solidFill>
              </a:rPr>
              <a:t>=30)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description = </a:t>
            </a:r>
            <a:r>
              <a:rPr lang="en-IN" sz="14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1400" b="1" dirty="0" smtClean="0">
                <a:solidFill>
                  <a:srgbClr val="C00000"/>
                </a:solidFill>
              </a:rPr>
              <a:t>(</a:t>
            </a:r>
            <a:r>
              <a:rPr lang="en-IN" sz="14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400" b="1" dirty="0" smtClean="0">
                <a:solidFill>
                  <a:srgbClr val="C00000"/>
                </a:solidFill>
              </a:rPr>
              <a:t>=100)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size = </a:t>
            </a:r>
            <a:r>
              <a:rPr lang="en-IN" sz="14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1400" b="1" dirty="0" smtClean="0">
                <a:solidFill>
                  <a:srgbClr val="C00000"/>
                </a:solidFill>
              </a:rPr>
              <a:t>(choices=</a:t>
            </a:r>
            <a:r>
              <a:rPr lang="en-IN" sz="1400" b="1" dirty="0" err="1" smtClean="0">
                <a:solidFill>
                  <a:srgbClr val="C00000"/>
                </a:solidFill>
              </a:rPr>
              <a:t>PIZZA_SIZES,max_length</a:t>
            </a:r>
            <a:r>
              <a:rPr lang="en-IN" sz="1400" b="1" dirty="0" smtClean="0">
                <a:solidFill>
                  <a:srgbClr val="C00000"/>
                </a:solidFill>
              </a:rPr>
              <a:t>=1)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7143</TotalTime>
  <Words>673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Today’s Agenda</vt:lpstr>
      <vt:lpstr>Model Field Options</vt:lpstr>
      <vt:lpstr>Model Field Options</vt:lpstr>
      <vt:lpstr>Model Field Options</vt:lpstr>
      <vt:lpstr>Model Field Options</vt:lpstr>
      <vt:lpstr>Model Field Options</vt:lpstr>
      <vt:lpstr>Model Field Options</vt:lpstr>
      <vt:lpstr>Model Field Options</vt:lpstr>
      <vt:lpstr>Model Field Options</vt:lpstr>
      <vt:lpstr>Model Field Options</vt:lpstr>
      <vt:lpstr>Model Field Options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614</cp:revision>
  <dcterms:created xsi:type="dcterms:W3CDTF">2015-12-21T13:46:48Z</dcterms:created>
  <dcterms:modified xsi:type="dcterms:W3CDTF">2019-05-17T07:35:00Z</dcterms:modified>
</cp:coreProperties>
</file>