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702" r:id="rId4"/>
    <p:sldId id="807" r:id="rId5"/>
    <p:sldId id="818" r:id="rId6"/>
    <p:sldId id="821" r:id="rId7"/>
    <p:sldId id="822" r:id="rId8"/>
    <p:sldId id="823" r:id="rId9"/>
    <p:sldId id="824" r:id="rId10"/>
    <p:sldId id="827" r:id="rId11"/>
    <p:sldId id="833" r:id="rId12"/>
    <p:sldId id="843" r:id="rId13"/>
    <p:sldId id="844" r:id="rId14"/>
    <p:sldId id="847" r:id="rId15"/>
    <p:sldId id="848" r:id="rId16"/>
    <p:sldId id="853" r:id="rId17"/>
    <p:sldId id="854" r:id="rId18"/>
    <p:sldId id="855" r:id="rId19"/>
    <p:sldId id="867" r:id="rId20"/>
    <p:sldId id="857" r:id="rId21"/>
    <p:sldId id="858" r:id="rId22"/>
    <p:sldId id="859" r:id="rId23"/>
    <p:sldId id="873" r:id="rId24"/>
    <p:sldId id="872" r:id="rId25"/>
    <p:sldId id="874" r:id="rId26"/>
    <p:sldId id="868" r:id="rId27"/>
    <p:sldId id="870" r:id="rId28"/>
    <p:sldId id="869" r:id="rId29"/>
    <p:sldId id="871" r:id="rId30"/>
    <p:sldId id="875" r:id="rId31"/>
    <p:sldId id="876" r:id="rId32"/>
    <p:sldId id="877" r:id="rId33"/>
    <p:sldId id="878" r:id="rId34"/>
    <p:sldId id="879" r:id="rId35"/>
    <p:sldId id="880" r:id="rId36"/>
    <p:sldId id="862" r:id="rId37"/>
    <p:sldId id="865" r:id="rId38"/>
    <p:sldId id="866" r:id="rId39"/>
    <p:sldId id="881" r:id="rId40"/>
    <p:sldId id="88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31-05-2019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31-05-2019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31-05-2019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31-05-2019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27.0.0.1:8000/search_book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27.0.0.1:8000/search_book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FULL STACK WEB DEVELOPMENT WITH DJANGO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create a </a:t>
            </a:r>
            <a:r>
              <a:rPr lang="en-US" sz="2400" b="1" dirty="0" smtClean="0">
                <a:solidFill>
                  <a:srgbClr val="C00000"/>
                </a:solidFill>
              </a:rPr>
              <a:t>Book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Model </a:t>
            </a:r>
            <a:r>
              <a:rPr lang="en-US" sz="2400" dirty="0" smtClean="0"/>
              <a:t>to represent </a:t>
            </a:r>
            <a:r>
              <a:rPr lang="en-US" sz="2400" b="1" dirty="0" smtClean="0">
                <a:solidFill>
                  <a:srgbClr val="C00000"/>
                </a:solidFill>
              </a:rPr>
              <a:t>Book</a:t>
            </a:r>
            <a:r>
              <a:rPr lang="en-US" sz="2400" dirty="0" smtClean="0"/>
              <a:t> table in the </a:t>
            </a:r>
            <a:r>
              <a:rPr lang="en-US" sz="2400" b="1" dirty="0" smtClean="0">
                <a:solidFill>
                  <a:srgbClr val="7030A0"/>
                </a:solidFill>
              </a:rPr>
              <a:t>database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Following is the structure we want for our </a:t>
            </a:r>
            <a:r>
              <a:rPr lang="en-US" sz="2400" b="1" dirty="0" smtClean="0">
                <a:solidFill>
                  <a:srgbClr val="C00000"/>
                </a:solidFill>
              </a:rPr>
              <a:t>Book</a:t>
            </a:r>
            <a:r>
              <a:rPr lang="en-US" sz="2400" dirty="0" smtClean="0"/>
              <a:t> table 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7" y="3643314"/>
          <a:ext cx="8215368" cy="2500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456"/>
                <a:gridCol w="2738456"/>
                <a:gridCol w="2738456"/>
              </a:tblGrid>
              <a:tr h="3908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Column</a:t>
                      </a:r>
                      <a:r>
                        <a:rPr lang="en-US" sz="1400" baseline="0" dirty="0" smtClean="0"/>
                        <a:t> 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Type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IN" sz="1400" dirty="0"/>
                    </a:p>
                  </a:txBody>
                  <a:tcPr/>
                </a:tc>
              </a:tr>
              <a:tr h="390844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Book_id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 store unique book id</a:t>
                      </a:r>
                      <a:endParaRPr lang="en-IN" sz="1400" dirty="0"/>
                    </a:p>
                  </a:txBody>
                  <a:tcPr/>
                </a:tc>
              </a:tr>
              <a:tr h="390844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Book_name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Varchar2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 store name of the book</a:t>
                      </a:r>
                      <a:endParaRPr lang="en-IN" sz="1400" dirty="0"/>
                    </a:p>
                  </a:txBody>
                  <a:tcPr/>
                </a:tc>
              </a:tr>
              <a:tr h="390844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Book_price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 store price of the book</a:t>
                      </a:r>
                      <a:endParaRPr lang="en-IN" sz="1400" dirty="0"/>
                    </a:p>
                  </a:txBody>
                  <a:tcPr/>
                </a:tc>
              </a:tr>
              <a:tr h="54611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Subject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Varchar2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 store subject</a:t>
                      </a:r>
                      <a:r>
                        <a:rPr lang="en-US" sz="1400" baseline="0" dirty="0" smtClean="0"/>
                        <a:t> name of the book</a:t>
                      </a:r>
                      <a:endParaRPr lang="en-IN" sz="1400" dirty="0"/>
                    </a:p>
                  </a:txBody>
                  <a:tcPr/>
                </a:tc>
              </a:tr>
              <a:tr h="390844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Pub_date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</a:t>
                      </a:r>
                      <a:r>
                        <a:rPr lang="en-US" sz="1400" baseline="0" dirty="0" smtClean="0"/>
                        <a:t> store date of publishing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/>
            <a:r>
              <a:rPr lang="en-IN" sz="1900" dirty="0" smtClean="0"/>
              <a:t>Open the </a:t>
            </a:r>
            <a:r>
              <a:rPr lang="en-IN" sz="1900" b="1" dirty="0" smtClean="0">
                <a:solidFill>
                  <a:srgbClr val="C00000"/>
                </a:solidFill>
              </a:rPr>
              <a:t>models.py</a:t>
            </a:r>
            <a:r>
              <a:rPr lang="en-IN" sz="1900" dirty="0" smtClean="0"/>
              <a:t> file in our </a:t>
            </a:r>
            <a:r>
              <a:rPr lang="en-IN" sz="1900" b="1" dirty="0" smtClean="0">
                <a:solidFill>
                  <a:srgbClr val="C00000"/>
                </a:solidFill>
              </a:rPr>
              <a:t>formdemoapp1</a:t>
            </a:r>
            <a:r>
              <a:rPr lang="en-IN" sz="1900" dirty="0" smtClean="0"/>
              <a:t> folder and add the following model code:</a:t>
            </a:r>
            <a:endParaRPr lang="en-US" sz="1900" dirty="0" smtClean="0"/>
          </a:p>
          <a:p>
            <a:pPr>
              <a:buNone/>
            </a:pPr>
            <a:endParaRPr lang="en-IN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800" b="1" u="sng" dirty="0" smtClean="0">
                <a:solidFill>
                  <a:srgbClr val="002060"/>
                </a:solidFill>
              </a:rPr>
              <a:t>formdemoapp1/models.py</a:t>
            </a:r>
            <a:endParaRPr lang="en-IN" sz="1800" b="1" u="sng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IN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from </a:t>
            </a:r>
            <a:r>
              <a:rPr lang="en-IN" sz="1800" b="1" dirty="0" err="1" smtClean="0">
                <a:solidFill>
                  <a:srgbClr val="C00000"/>
                </a:solidFill>
              </a:rPr>
              <a:t>django.db</a:t>
            </a:r>
            <a:r>
              <a:rPr lang="en-IN" sz="1800" b="1" dirty="0" smtClean="0">
                <a:solidFill>
                  <a:srgbClr val="C00000"/>
                </a:solidFill>
              </a:rPr>
              <a:t> import models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Book(</a:t>
            </a:r>
            <a:r>
              <a:rPr lang="en-IN" sz="1800" b="1" dirty="0" err="1" smtClean="0">
                <a:solidFill>
                  <a:srgbClr val="C00000"/>
                </a:solidFill>
              </a:rPr>
              <a:t>models.Model</a:t>
            </a:r>
            <a:r>
              <a:rPr lang="en-IN" sz="18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book_id</a:t>
            </a:r>
            <a:r>
              <a:rPr lang="en-IN" sz="1800" b="1" dirty="0" smtClean="0">
                <a:solidFill>
                  <a:srgbClr val="C00000"/>
                </a:solidFill>
              </a:rPr>
              <a:t>=</a:t>
            </a:r>
            <a:r>
              <a:rPr lang="en-IN" sz="1800" b="1" dirty="0" err="1" smtClean="0">
                <a:solidFill>
                  <a:srgbClr val="C00000"/>
                </a:solidFill>
              </a:rPr>
              <a:t>models.IntegerField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book_name</a:t>
            </a:r>
            <a:r>
              <a:rPr lang="en-IN" sz="1800" b="1" dirty="0" smtClean="0">
                <a:solidFill>
                  <a:srgbClr val="C00000"/>
                </a:solidFill>
              </a:rPr>
              <a:t>=</a:t>
            </a:r>
            <a:r>
              <a:rPr lang="en-IN" sz="1800" b="1" dirty="0" err="1" smtClean="0">
                <a:solidFill>
                  <a:srgbClr val="C00000"/>
                </a:solidFill>
              </a:rPr>
              <a:t>models.TextField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book_price</a:t>
            </a:r>
            <a:r>
              <a:rPr lang="en-IN" sz="1800" b="1" dirty="0" smtClean="0">
                <a:solidFill>
                  <a:srgbClr val="C00000"/>
                </a:solidFill>
              </a:rPr>
              <a:t>=</a:t>
            </a:r>
            <a:r>
              <a:rPr lang="en-IN" sz="1800" b="1" dirty="0" err="1" smtClean="0">
                <a:solidFill>
                  <a:srgbClr val="C00000"/>
                </a:solidFill>
              </a:rPr>
              <a:t>models.FloatField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subject=</a:t>
            </a:r>
            <a:r>
              <a:rPr lang="en-IN" sz="1800" b="1" dirty="0" err="1" smtClean="0">
                <a:solidFill>
                  <a:srgbClr val="C00000"/>
                </a:solidFill>
              </a:rPr>
              <a:t>models.CharField</a:t>
            </a:r>
            <a:r>
              <a:rPr lang="en-IN" sz="1800" b="1" dirty="0" smtClean="0">
                <a:solidFill>
                  <a:srgbClr val="C00000"/>
                </a:solidFill>
              </a:rPr>
              <a:t>(</a:t>
            </a:r>
            <a:r>
              <a:rPr lang="en-IN" sz="1800" b="1" dirty="0" err="1" smtClean="0">
                <a:solidFill>
                  <a:srgbClr val="C00000"/>
                </a:solidFill>
              </a:rPr>
              <a:t>max_length</a:t>
            </a:r>
            <a:r>
              <a:rPr lang="en-IN" sz="1800" b="1" dirty="0" smtClean="0">
                <a:solidFill>
                  <a:srgbClr val="C00000"/>
                </a:solidFill>
              </a:rPr>
              <a:t>=30)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pub_date</a:t>
            </a:r>
            <a:r>
              <a:rPr lang="en-IN" sz="1800" b="1" dirty="0" smtClean="0">
                <a:solidFill>
                  <a:srgbClr val="C00000"/>
                </a:solidFill>
              </a:rPr>
              <a:t>=</a:t>
            </a:r>
            <a:r>
              <a:rPr lang="en-IN" sz="1800" b="1" dirty="0" err="1" smtClean="0">
                <a:solidFill>
                  <a:srgbClr val="C00000"/>
                </a:solidFill>
              </a:rPr>
              <a:t>models.DateField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endParaRPr lang="en-US" sz="2400" dirty="0" smtClean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Now that we’ve created the </a:t>
            </a:r>
            <a:r>
              <a:rPr lang="en-IN" sz="2400" b="1" dirty="0" smtClean="0">
                <a:solidFill>
                  <a:srgbClr val="C00000"/>
                </a:solidFill>
              </a:rPr>
              <a:t>Book</a:t>
            </a:r>
            <a:r>
              <a:rPr lang="en-IN" sz="2400" dirty="0" smtClean="0"/>
              <a:t> model, we should now sync it with the </a:t>
            </a:r>
            <a:r>
              <a:rPr lang="en-IN" sz="2400" b="1" dirty="0" smtClean="0">
                <a:solidFill>
                  <a:srgbClr val="C00000"/>
                </a:solidFill>
              </a:rPr>
              <a:t>database</a:t>
            </a:r>
            <a:r>
              <a:rPr lang="en-IN" sz="2400" dirty="0" smtClean="0"/>
              <a:t> using </a:t>
            </a:r>
            <a:r>
              <a:rPr lang="en-IN" sz="2400" b="1" dirty="0" smtClean="0">
                <a:solidFill>
                  <a:srgbClr val="7030A0"/>
                </a:solidFill>
              </a:rPr>
              <a:t>migrations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Make sure the </a:t>
            </a:r>
            <a:r>
              <a:rPr lang="en-IN" sz="2400" b="1" dirty="0" smtClean="0">
                <a:solidFill>
                  <a:srgbClr val="7030A0"/>
                </a:solidFill>
              </a:rPr>
              <a:t>virtual environment </a:t>
            </a:r>
            <a:r>
              <a:rPr lang="en-IN" sz="2400" dirty="0" smtClean="0"/>
              <a:t>is running and then change into the </a:t>
            </a:r>
            <a:r>
              <a:rPr lang="en-IN" sz="2400" b="1" dirty="0" smtClean="0">
                <a:solidFill>
                  <a:srgbClr val="C00000"/>
                </a:solidFill>
              </a:rPr>
              <a:t>formdemoproj1</a:t>
            </a:r>
            <a:r>
              <a:rPr lang="en-IN" sz="2400" dirty="0" smtClean="0"/>
              <a:t> directory. </a:t>
            </a:r>
          </a:p>
          <a:p>
            <a:endParaRPr lang="en-IN" sz="2400" dirty="0" smtClean="0"/>
          </a:p>
          <a:p>
            <a:r>
              <a:rPr lang="en-IN" sz="2400" dirty="0" smtClean="0"/>
              <a:t>From the VS command prompt, run:</a:t>
            </a:r>
            <a:endParaRPr lang="en-US" sz="2400" dirty="0" smtClean="0"/>
          </a:p>
          <a:p>
            <a:pPr lvl="1"/>
            <a:r>
              <a:rPr lang="en-IN" sz="1900" b="1" dirty="0" smtClean="0">
                <a:solidFill>
                  <a:srgbClr val="C00000"/>
                </a:solidFill>
              </a:rPr>
              <a:t>python manage.py </a:t>
            </a:r>
            <a:r>
              <a:rPr lang="en-IN" sz="1900" b="1" dirty="0" err="1" smtClean="0">
                <a:solidFill>
                  <a:srgbClr val="C00000"/>
                </a:solidFill>
              </a:rPr>
              <a:t>makemigrations</a:t>
            </a:r>
            <a:r>
              <a:rPr lang="en-IN" sz="1900" b="1" dirty="0" smtClean="0">
                <a:solidFill>
                  <a:srgbClr val="C00000"/>
                </a:solidFill>
              </a:rPr>
              <a:t> formdemoapp1</a:t>
            </a:r>
          </a:p>
          <a:p>
            <a:pPr fontAlgn="base"/>
            <a:r>
              <a:rPr lang="en-IN" sz="2400" dirty="0" smtClean="0"/>
              <a:t>Hit enter, and then run:</a:t>
            </a:r>
          </a:p>
          <a:p>
            <a:pPr lvl="1"/>
            <a:r>
              <a:rPr lang="en-IN" sz="1900" b="1" dirty="0" smtClean="0">
                <a:solidFill>
                  <a:srgbClr val="C00000"/>
                </a:solidFill>
              </a:rPr>
              <a:t>python manage.py migrate formdemoapp1</a:t>
            </a:r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pic>
        <p:nvPicPr>
          <p:cNvPr id="7" name="Content Placeholder 6" descr="djangoscreen6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3788" cy="5286411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200" dirty="0" smtClean="0"/>
              <a:t>After we have synced the model with the database , our next task is to </a:t>
            </a:r>
            <a:r>
              <a:rPr lang="en-US" sz="2200" b="1" dirty="0" smtClean="0">
                <a:solidFill>
                  <a:srgbClr val="7030A0"/>
                </a:solidFill>
              </a:rPr>
              <a:t>add</a:t>
            </a:r>
            <a:r>
              <a:rPr lang="en-US" sz="2200" dirty="0" smtClean="0"/>
              <a:t> some book objects to the database using </a:t>
            </a:r>
            <a:r>
              <a:rPr lang="en-US" sz="2200" b="1" dirty="0" err="1" smtClean="0">
                <a:solidFill>
                  <a:srgbClr val="7030A0"/>
                </a:solidFill>
              </a:rPr>
              <a:t>Django’s</a:t>
            </a:r>
            <a:r>
              <a:rPr lang="en-US" sz="2200" b="1" dirty="0" smtClean="0">
                <a:solidFill>
                  <a:srgbClr val="7030A0"/>
                </a:solidFill>
              </a:rPr>
              <a:t> database API</a:t>
            </a:r>
            <a:endParaRPr lang="en-US" sz="2200" dirty="0" smtClean="0"/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200" b="1" u="sng" dirty="0" smtClean="0">
                <a:solidFill>
                  <a:srgbClr val="002060"/>
                </a:solidFill>
              </a:rPr>
              <a:t>Adding Records In The DB:</a:t>
            </a:r>
          </a:p>
          <a:p>
            <a:pPr fontAlgn="base"/>
            <a:endParaRPr lang="en-US" sz="2200" dirty="0" smtClean="0"/>
          </a:p>
          <a:p>
            <a:pPr fontAlgn="base"/>
            <a:r>
              <a:rPr lang="en-US" sz="2200" dirty="0" smtClean="0"/>
              <a:t>For adding records in the database through our </a:t>
            </a:r>
            <a:r>
              <a:rPr lang="en-US" sz="2200" b="1" dirty="0" smtClean="0">
                <a:solidFill>
                  <a:srgbClr val="7030A0"/>
                </a:solidFill>
              </a:rPr>
              <a:t>view</a:t>
            </a:r>
            <a:r>
              <a:rPr lang="en-US" sz="2200" dirty="0" smtClean="0"/>
              <a:t> function , we have to take following steps:</a:t>
            </a:r>
          </a:p>
          <a:p>
            <a:pPr fontAlgn="base"/>
            <a:endParaRPr lang="en-US" sz="2200" dirty="0" smtClean="0"/>
          </a:p>
          <a:p>
            <a:pPr lvl="1" fontAlgn="base"/>
            <a:r>
              <a:rPr lang="en-US" sz="1700" dirty="0" smtClean="0"/>
              <a:t>Import the </a:t>
            </a:r>
            <a:r>
              <a:rPr lang="en-US" sz="1700" b="1" dirty="0" smtClean="0">
                <a:solidFill>
                  <a:srgbClr val="0070C0"/>
                </a:solidFill>
              </a:rPr>
              <a:t>required model</a:t>
            </a:r>
          </a:p>
          <a:p>
            <a:pPr fontAlgn="base"/>
            <a:endParaRPr lang="en-US" sz="2200" dirty="0" smtClean="0"/>
          </a:p>
          <a:p>
            <a:pPr lvl="1" fontAlgn="base"/>
            <a:r>
              <a:rPr lang="en-US" sz="1700" dirty="0" smtClean="0"/>
              <a:t>Create an </a:t>
            </a:r>
            <a:r>
              <a:rPr lang="en-US" sz="1700" b="1" dirty="0" smtClean="0">
                <a:solidFill>
                  <a:srgbClr val="0070C0"/>
                </a:solidFill>
              </a:rPr>
              <a:t>instance of the model </a:t>
            </a:r>
            <a:r>
              <a:rPr lang="en-US" sz="1700" dirty="0" smtClean="0"/>
              <a:t>class and then </a:t>
            </a:r>
            <a:r>
              <a:rPr lang="en-US" sz="1700" b="1" dirty="0" smtClean="0">
                <a:solidFill>
                  <a:srgbClr val="0070C0"/>
                </a:solidFill>
              </a:rPr>
              <a:t>initialize it </a:t>
            </a:r>
            <a:r>
              <a:rPr lang="en-US" sz="1700" dirty="0" smtClean="0"/>
              <a:t>by passing the data as </a:t>
            </a:r>
            <a:r>
              <a:rPr lang="en-US" sz="1700" b="1" dirty="0" smtClean="0">
                <a:solidFill>
                  <a:srgbClr val="0070C0"/>
                </a:solidFill>
              </a:rPr>
              <a:t>key-value</a:t>
            </a:r>
            <a:r>
              <a:rPr lang="en-US" sz="1700" dirty="0" smtClean="0"/>
              <a:t> pair where </a:t>
            </a:r>
            <a:r>
              <a:rPr lang="en-US" sz="1700" b="1" dirty="0" smtClean="0">
                <a:solidFill>
                  <a:srgbClr val="0070C0"/>
                </a:solidFill>
              </a:rPr>
              <a:t>key name </a:t>
            </a:r>
            <a:r>
              <a:rPr lang="en-US" sz="1700" dirty="0" smtClean="0"/>
              <a:t>will be </a:t>
            </a:r>
            <a:r>
              <a:rPr lang="en-US" sz="1700" b="1" dirty="0" smtClean="0">
                <a:solidFill>
                  <a:srgbClr val="C00000"/>
                </a:solidFill>
              </a:rPr>
              <a:t>column name </a:t>
            </a:r>
            <a:r>
              <a:rPr lang="en-US" sz="1700" dirty="0" smtClean="0"/>
              <a:t>as set in the model class</a:t>
            </a:r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700" dirty="0" smtClean="0"/>
              <a:t>and </a:t>
            </a:r>
            <a:r>
              <a:rPr lang="en-US" sz="1700" b="1" dirty="0" smtClean="0">
                <a:solidFill>
                  <a:srgbClr val="0070C0"/>
                </a:solidFill>
              </a:rPr>
              <a:t>value</a:t>
            </a:r>
            <a:r>
              <a:rPr lang="en-US" sz="1700" dirty="0" smtClean="0"/>
              <a:t> will be the </a:t>
            </a:r>
            <a:r>
              <a:rPr lang="en-US" sz="1700" b="1" dirty="0" smtClean="0">
                <a:solidFill>
                  <a:srgbClr val="C00000"/>
                </a:solidFill>
              </a:rPr>
              <a:t>data</a:t>
            </a:r>
            <a:r>
              <a:rPr lang="en-US" sz="1700" dirty="0" smtClean="0"/>
              <a:t> we have passed.</a:t>
            </a:r>
          </a:p>
          <a:p>
            <a:pPr fontAlgn="base"/>
            <a:endParaRPr lang="en-US" sz="2200" dirty="0" smtClean="0"/>
          </a:p>
          <a:p>
            <a:pPr lvl="1" fontAlgn="base"/>
            <a:r>
              <a:rPr lang="en-US" sz="1700" dirty="0" smtClean="0"/>
              <a:t>Call the </a:t>
            </a:r>
            <a:r>
              <a:rPr lang="en-US" sz="1700" b="1" dirty="0" smtClean="0">
                <a:solidFill>
                  <a:srgbClr val="C00000"/>
                </a:solidFill>
              </a:rPr>
              <a:t>save( ) </a:t>
            </a:r>
            <a:r>
              <a:rPr lang="en-US" sz="1700" dirty="0" smtClean="0"/>
              <a:t>method using the model object. This method is inherited from the class </a:t>
            </a:r>
            <a:r>
              <a:rPr lang="en-US" sz="1700" b="1" dirty="0" err="1" smtClean="0">
                <a:solidFill>
                  <a:srgbClr val="C00000"/>
                </a:solidFill>
              </a:rPr>
              <a:t>models.Model</a:t>
            </a:r>
            <a:r>
              <a:rPr lang="en-US" sz="1700" b="1" dirty="0" smtClean="0">
                <a:solidFill>
                  <a:srgbClr val="C00000"/>
                </a:solidFill>
              </a:rPr>
              <a:t> </a:t>
            </a:r>
            <a:r>
              <a:rPr lang="en-US" sz="1700" dirty="0" smtClean="0"/>
              <a:t> in our </a:t>
            </a:r>
            <a:r>
              <a:rPr lang="en-US" sz="1700" b="1" dirty="0" smtClean="0">
                <a:solidFill>
                  <a:srgbClr val="0070C0"/>
                </a:solidFill>
              </a:rPr>
              <a:t>model</a:t>
            </a:r>
            <a:r>
              <a:rPr lang="en-US" sz="1700" dirty="0" smtClean="0"/>
              <a:t> class.</a:t>
            </a:r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300" dirty="0" smtClean="0"/>
              <a:t>Based on our previous discussion , let’s add  records to the </a:t>
            </a:r>
            <a:r>
              <a:rPr lang="en-US" sz="2300" b="1" dirty="0" smtClean="0">
                <a:solidFill>
                  <a:srgbClr val="C00000"/>
                </a:solidFill>
              </a:rPr>
              <a:t>database </a:t>
            </a:r>
            <a:r>
              <a:rPr lang="en-US" sz="2300" dirty="0" smtClean="0"/>
              <a:t>using our </a:t>
            </a:r>
            <a:r>
              <a:rPr lang="en-US" sz="2300" b="1" dirty="0" smtClean="0">
                <a:solidFill>
                  <a:srgbClr val="C00000"/>
                </a:solidFill>
              </a:rPr>
              <a:t>Book</a:t>
            </a:r>
            <a:r>
              <a:rPr lang="en-US" sz="2300" dirty="0" smtClean="0"/>
              <a:t> model.</a:t>
            </a:r>
          </a:p>
          <a:p>
            <a:endParaRPr lang="en-US" sz="2300" dirty="0" smtClean="0"/>
          </a:p>
          <a:p>
            <a:r>
              <a:rPr lang="en-US" sz="2300" dirty="0" smtClean="0"/>
              <a:t>Following are the steps needed :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Go to </a:t>
            </a:r>
            <a:r>
              <a:rPr lang="en-US" sz="1800" b="1" dirty="0" smtClean="0">
                <a:solidFill>
                  <a:srgbClr val="C00000"/>
                </a:solidFill>
              </a:rPr>
              <a:t>views.py</a:t>
            </a:r>
            <a:r>
              <a:rPr lang="en-US" sz="1800" dirty="0" smtClean="0"/>
              <a:t> and create a view named </a:t>
            </a:r>
            <a:r>
              <a:rPr lang="en-US" sz="1800" b="1" dirty="0" err="1" smtClean="0">
                <a:solidFill>
                  <a:srgbClr val="C00000"/>
                </a:solidFill>
              </a:rPr>
              <a:t>addBooksView</a:t>
            </a:r>
            <a:r>
              <a:rPr lang="en-US" sz="1800" b="1" dirty="0" smtClean="0">
                <a:solidFill>
                  <a:srgbClr val="C00000"/>
                </a:solidFill>
              </a:rPr>
              <a:t>()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The function </a:t>
            </a:r>
            <a:r>
              <a:rPr lang="en-US" sz="1800" b="1" dirty="0" err="1" smtClean="0">
                <a:solidFill>
                  <a:srgbClr val="C00000"/>
                </a:solidFill>
              </a:rPr>
              <a:t>addBooksView</a:t>
            </a:r>
            <a:r>
              <a:rPr lang="en-US" sz="1800" b="1" dirty="0" smtClean="0">
                <a:solidFill>
                  <a:srgbClr val="C00000"/>
                </a:solidFill>
              </a:rPr>
              <a:t>() </a:t>
            </a:r>
            <a:r>
              <a:rPr lang="en-US" sz="1800" dirty="0" smtClean="0"/>
              <a:t>will add 6 book records to the database with the following values:</a:t>
            </a:r>
          </a:p>
          <a:p>
            <a:pPr lvl="1"/>
            <a:endParaRPr lang="en-IN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It will then </a:t>
            </a:r>
            <a:r>
              <a:rPr lang="en-US" sz="1800" b="1" dirty="0" smtClean="0">
                <a:solidFill>
                  <a:srgbClr val="7030A0"/>
                </a:solidFill>
              </a:rPr>
              <a:t>retrieve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number of books </a:t>
            </a:r>
            <a:r>
              <a:rPr lang="en-US" sz="1800" dirty="0" smtClean="0"/>
              <a:t>in the database and </a:t>
            </a:r>
            <a:r>
              <a:rPr lang="en-US" sz="1800" b="1" dirty="0" smtClean="0">
                <a:solidFill>
                  <a:srgbClr val="7030A0"/>
                </a:solidFill>
              </a:rPr>
              <a:t>redirect</a:t>
            </a:r>
            <a:r>
              <a:rPr lang="en-US" sz="1800" dirty="0" smtClean="0"/>
              <a:t> the request to the template </a:t>
            </a:r>
            <a:r>
              <a:rPr lang="en-US" sz="1800" b="1" dirty="0" smtClean="0">
                <a:solidFill>
                  <a:srgbClr val="C00000"/>
                </a:solidFill>
              </a:rPr>
              <a:t>addbook_result.html</a:t>
            </a:r>
            <a:r>
              <a:rPr lang="en-US" sz="1800" dirty="0" smtClean="0"/>
              <a:t> along with the </a:t>
            </a:r>
            <a:r>
              <a:rPr lang="en-US" sz="1800" b="1" dirty="0" smtClean="0">
                <a:solidFill>
                  <a:srgbClr val="0070C0"/>
                </a:solidFill>
              </a:rPr>
              <a:t>book count</a:t>
            </a:r>
          </a:p>
          <a:p>
            <a:pPr lvl="1"/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43" y="1428736"/>
          <a:ext cx="8858310" cy="314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071"/>
                <a:gridCol w="2013253"/>
                <a:gridCol w="1771662"/>
                <a:gridCol w="1771662"/>
                <a:gridCol w="1771662"/>
              </a:tblGrid>
              <a:tr h="4490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book_id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book_name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book_price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pub_date</a:t>
                      </a:r>
                      <a:endParaRPr lang="en-IN" dirty="0"/>
                    </a:p>
                  </a:txBody>
                  <a:tcPr/>
                </a:tc>
              </a:tr>
              <a:tr h="44903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101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Let Us C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250.0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2001-01-15</a:t>
                      </a:r>
                      <a:endParaRPr lang="en-IN" sz="1200" b="1" dirty="0"/>
                    </a:p>
                  </a:txBody>
                  <a:tcPr/>
                </a:tc>
              </a:tr>
              <a:tr h="44903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102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Mastering Python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450.0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Python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2014-10-21</a:t>
                      </a:r>
                      <a:endParaRPr lang="en-IN" sz="1200" b="1" dirty="0"/>
                    </a:p>
                  </a:txBody>
                  <a:tcPr/>
                </a:tc>
              </a:tr>
              <a:tr h="44903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103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Python Projects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350.0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Python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2016-04-09</a:t>
                      </a:r>
                      <a:endParaRPr lang="en-IN" sz="1200" b="1" dirty="0"/>
                    </a:p>
                  </a:txBody>
                  <a:tcPr/>
                </a:tc>
              </a:tr>
              <a:tr h="44903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104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Let Us C++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350.0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C++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2006-04-19</a:t>
                      </a:r>
                      <a:endParaRPr lang="en-IN" sz="1200" b="1" dirty="0"/>
                    </a:p>
                  </a:txBody>
                  <a:tcPr/>
                </a:tc>
              </a:tr>
              <a:tr h="44903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105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Mastering C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340.0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2014-12-22</a:t>
                      </a:r>
                      <a:endParaRPr lang="en-IN" sz="1200" b="1" dirty="0"/>
                    </a:p>
                  </a:txBody>
                  <a:tcPr/>
                </a:tc>
              </a:tr>
              <a:tr h="44903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106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Learning Java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650.0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Java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2018-11-19</a:t>
                      </a:r>
                      <a:endParaRPr lang="en-IN" sz="12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u="sng" dirty="0" smtClean="0">
                <a:solidFill>
                  <a:srgbClr val="7030A0"/>
                </a:solidFill>
              </a:rPr>
              <a:t>views.py</a:t>
            </a:r>
            <a:endParaRPr lang="en-IN" sz="16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from </a:t>
            </a:r>
            <a:r>
              <a:rPr lang="en-IN" sz="1600" b="1" dirty="0" err="1" smtClean="0">
                <a:solidFill>
                  <a:srgbClr val="C00000"/>
                </a:solidFill>
              </a:rPr>
              <a:t>django.shortcuts</a:t>
            </a:r>
            <a:r>
              <a:rPr lang="en-IN" sz="1600" b="1" dirty="0" smtClean="0">
                <a:solidFill>
                  <a:srgbClr val="C00000"/>
                </a:solidFill>
              </a:rPr>
              <a:t> import render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from </a:t>
            </a:r>
            <a:r>
              <a:rPr lang="en-IN" sz="1600" b="1" dirty="0" err="1" smtClean="0">
                <a:solidFill>
                  <a:srgbClr val="C00000"/>
                </a:solidFill>
              </a:rPr>
              <a:t>django.http</a:t>
            </a:r>
            <a:r>
              <a:rPr lang="en-IN" sz="1600" b="1" dirty="0" smtClean="0">
                <a:solidFill>
                  <a:srgbClr val="C00000"/>
                </a:solidFill>
              </a:rPr>
              <a:t> import </a:t>
            </a:r>
            <a:r>
              <a:rPr lang="en-IN" sz="1600" b="1" dirty="0" err="1" smtClean="0">
                <a:solidFill>
                  <a:srgbClr val="C00000"/>
                </a:solidFill>
              </a:rPr>
              <a:t>HttpResponse</a:t>
            </a:r>
            <a:endParaRPr lang="en-IN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from formdemoapp1.models import Book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def </a:t>
            </a:r>
            <a:r>
              <a:rPr lang="en-IN" sz="1600" b="1" dirty="0" err="1" smtClean="0">
                <a:solidFill>
                  <a:srgbClr val="C00000"/>
                </a:solidFill>
              </a:rPr>
              <a:t>addBooksView</a:t>
            </a:r>
            <a:r>
              <a:rPr lang="en-IN" sz="1600" b="1" dirty="0" smtClean="0">
                <a:solidFill>
                  <a:srgbClr val="C00000"/>
                </a:solidFill>
              </a:rPr>
              <a:t>(request):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book1=Book(</a:t>
            </a:r>
            <a:r>
              <a:rPr lang="en-IN" sz="1600" b="1" dirty="0" err="1" smtClean="0">
                <a:solidFill>
                  <a:srgbClr val="C00000"/>
                </a:solidFill>
              </a:rPr>
              <a:t>book_id</a:t>
            </a:r>
            <a:r>
              <a:rPr lang="en-IN" sz="1600" b="1" dirty="0" smtClean="0">
                <a:solidFill>
                  <a:srgbClr val="C00000"/>
                </a:solidFill>
              </a:rPr>
              <a:t>=101,book_name="Let Us 	</a:t>
            </a:r>
            <a:r>
              <a:rPr lang="en-IN" sz="1600" b="1" dirty="0" err="1" smtClean="0">
                <a:solidFill>
                  <a:srgbClr val="C00000"/>
                </a:solidFill>
              </a:rPr>
              <a:t>C",book_price</a:t>
            </a:r>
            <a:r>
              <a:rPr lang="en-IN" sz="1600" b="1" dirty="0" smtClean="0">
                <a:solidFill>
                  <a:srgbClr val="C00000"/>
                </a:solidFill>
              </a:rPr>
              <a:t>=250.0,subject="</a:t>
            </a:r>
            <a:r>
              <a:rPr lang="en-IN" sz="1600" b="1" dirty="0" err="1" smtClean="0">
                <a:solidFill>
                  <a:srgbClr val="C00000"/>
                </a:solidFill>
              </a:rPr>
              <a:t>C",pub_date</a:t>
            </a:r>
            <a:r>
              <a:rPr lang="en-IN" sz="1600" b="1" dirty="0" smtClean="0">
                <a:solidFill>
                  <a:srgbClr val="C00000"/>
                </a:solidFill>
              </a:rPr>
              <a:t>="2001-01-15")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book1.save()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book2=Book(</a:t>
            </a:r>
            <a:r>
              <a:rPr lang="en-IN" sz="1600" b="1" dirty="0" err="1" smtClean="0">
                <a:solidFill>
                  <a:srgbClr val="C00000"/>
                </a:solidFill>
              </a:rPr>
              <a:t>book_id</a:t>
            </a:r>
            <a:r>
              <a:rPr lang="en-IN" sz="1600" b="1" dirty="0" smtClean="0">
                <a:solidFill>
                  <a:srgbClr val="C00000"/>
                </a:solidFill>
              </a:rPr>
              <a:t>=102,book_name="Mastering 	</a:t>
            </a:r>
            <a:r>
              <a:rPr lang="en-IN" sz="1600" b="1" dirty="0" err="1" smtClean="0">
                <a:solidFill>
                  <a:srgbClr val="C00000"/>
                </a:solidFill>
              </a:rPr>
              <a:t>Python",book_price</a:t>
            </a:r>
            <a:r>
              <a:rPr lang="en-IN" sz="1600" b="1" dirty="0" smtClean="0">
                <a:solidFill>
                  <a:srgbClr val="C00000"/>
                </a:solidFill>
              </a:rPr>
              <a:t>=450.0,subject="</a:t>
            </a:r>
            <a:r>
              <a:rPr lang="en-IN" sz="1600" b="1" dirty="0" err="1" smtClean="0">
                <a:solidFill>
                  <a:srgbClr val="C00000"/>
                </a:solidFill>
              </a:rPr>
              <a:t>Python",pub_date</a:t>
            </a:r>
            <a:r>
              <a:rPr lang="en-IN" sz="1600" b="1" dirty="0" smtClean="0">
                <a:solidFill>
                  <a:srgbClr val="C00000"/>
                </a:solidFill>
              </a:rPr>
              <a:t>="2014-10-21")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book2.save()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book3=Book(</a:t>
            </a:r>
            <a:r>
              <a:rPr lang="en-IN" sz="1600" b="1" dirty="0" err="1" smtClean="0">
                <a:solidFill>
                  <a:srgbClr val="C00000"/>
                </a:solidFill>
              </a:rPr>
              <a:t>book_id</a:t>
            </a:r>
            <a:r>
              <a:rPr lang="en-IN" sz="1600" b="1" dirty="0" smtClean="0">
                <a:solidFill>
                  <a:srgbClr val="C00000"/>
                </a:solidFill>
              </a:rPr>
              <a:t>=103,book_name="Python 	</a:t>
            </a:r>
            <a:r>
              <a:rPr lang="en-IN" sz="1600" b="1" dirty="0" err="1" smtClean="0">
                <a:solidFill>
                  <a:srgbClr val="C00000"/>
                </a:solidFill>
              </a:rPr>
              <a:t>Projects",book_price</a:t>
            </a:r>
            <a:r>
              <a:rPr lang="en-IN" sz="1600" b="1" dirty="0" smtClean="0">
                <a:solidFill>
                  <a:srgbClr val="C00000"/>
                </a:solidFill>
              </a:rPr>
              <a:t>=350.0,subject="</a:t>
            </a:r>
            <a:r>
              <a:rPr lang="en-IN" sz="1600" b="1" dirty="0" err="1" smtClean="0">
                <a:solidFill>
                  <a:srgbClr val="C00000"/>
                </a:solidFill>
              </a:rPr>
              <a:t>Python",pub_date</a:t>
            </a:r>
            <a:r>
              <a:rPr lang="en-IN" sz="1600" b="1" dirty="0" smtClean="0">
                <a:solidFill>
                  <a:srgbClr val="C00000"/>
                </a:solidFill>
              </a:rPr>
              <a:t>="2016-04-09")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book3.save()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book4=Book(</a:t>
            </a:r>
            <a:r>
              <a:rPr lang="en-IN" sz="1600" b="1" dirty="0" err="1" smtClean="0">
                <a:solidFill>
                  <a:srgbClr val="C00000"/>
                </a:solidFill>
              </a:rPr>
              <a:t>book_id</a:t>
            </a:r>
            <a:r>
              <a:rPr lang="en-IN" sz="1600" b="1" dirty="0" smtClean="0">
                <a:solidFill>
                  <a:srgbClr val="C00000"/>
                </a:solidFill>
              </a:rPr>
              <a:t>=104,book_name="Let Us 	C++",</a:t>
            </a:r>
            <a:r>
              <a:rPr lang="en-IN" sz="1600" b="1" dirty="0" err="1" smtClean="0">
                <a:solidFill>
                  <a:srgbClr val="C00000"/>
                </a:solidFill>
              </a:rPr>
              <a:t>book_price</a:t>
            </a:r>
            <a:r>
              <a:rPr lang="en-IN" sz="1600" b="1" dirty="0" smtClean="0">
                <a:solidFill>
                  <a:srgbClr val="C00000"/>
                </a:solidFill>
              </a:rPr>
              <a:t>=350.0,subject="C++",</a:t>
            </a:r>
            <a:r>
              <a:rPr lang="en-IN" sz="1600" b="1" dirty="0" err="1" smtClean="0">
                <a:solidFill>
                  <a:srgbClr val="C00000"/>
                </a:solidFill>
              </a:rPr>
              <a:t>pub_date</a:t>
            </a:r>
            <a:r>
              <a:rPr lang="en-IN" sz="1600" b="1" dirty="0" smtClean="0">
                <a:solidFill>
                  <a:srgbClr val="C00000"/>
                </a:solidFill>
              </a:rPr>
              <a:t>="2006-04-19")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book4.save()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dirty="0" smtClean="0"/>
              <a:t>	</a:t>
            </a:r>
            <a:r>
              <a:rPr lang="en-IN" sz="1600" b="1" dirty="0" smtClean="0">
                <a:solidFill>
                  <a:srgbClr val="C00000"/>
                </a:solidFill>
              </a:rPr>
              <a:t>book5=Book(</a:t>
            </a:r>
            <a:r>
              <a:rPr lang="en-IN" sz="1600" b="1" dirty="0" err="1" smtClean="0">
                <a:solidFill>
                  <a:srgbClr val="C00000"/>
                </a:solidFill>
              </a:rPr>
              <a:t>book_id</a:t>
            </a:r>
            <a:r>
              <a:rPr lang="en-IN" sz="1600" b="1" dirty="0" smtClean="0">
                <a:solidFill>
                  <a:srgbClr val="C00000"/>
                </a:solidFill>
              </a:rPr>
              <a:t>=105,book_name="Mastering 	</a:t>
            </a:r>
            <a:r>
              <a:rPr lang="en-IN" sz="1600" b="1" dirty="0" err="1" smtClean="0">
                <a:solidFill>
                  <a:srgbClr val="C00000"/>
                </a:solidFill>
              </a:rPr>
              <a:t>C",book_price</a:t>
            </a:r>
            <a:r>
              <a:rPr lang="en-IN" sz="1600" b="1" dirty="0" smtClean="0">
                <a:solidFill>
                  <a:srgbClr val="C00000"/>
                </a:solidFill>
              </a:rPr>
              <a:t>=340.0,subject="</a:t>
            </a:r>
            <a:r>
              <a:rPr lang="en-IN" sz="1600" b="1" dirty="0" err="1" smtClean="0">
                <a:solidFill>
                  <a:srgbClr val="C00000"/>
                </a:solidFill>
              </a:rPr>
              <a:t>C",pub_date</a:t>
            </a:r>
            <a:r>
              <a:rPr lang="en-IN" sz="1600" b="1" dirty="0" smtClean="0">
                <a:solidFill>
                  <a:srgbClr val="C00000"/>
                </a:solidFill>
              </a:rPr>
              <a:t>="2014-12-22")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book5.save()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book6=Book(</a:t>
            </a:r>
            <a:r>
              <a:rPr lang="en-IN" sz="1600" b="1" dirty="0" err="1" smtClean="0">
                <a:solidFill>
                  <a:srgbClr val="C00000"/>
                </a:solidFill>
              </a:rPr>
              <a:t>book_id</a:t>
            </a:r>
            <a:r>
              <a:rPr lang="en-IN" sz="1600" b="1" dirty="0" smtClean="0">
                <a:solidFill>
                  <a:srgbClr val="C00000"/>
                </a:solidFill>
              </a:rPr>
              <a:t>=106,book_name="Learning 	</a:t>
            </a:r>
            <a:r>
              <a:rPr lang="en-IN" sz="1600" b="1" dirty="0" err="1" smtClean="0">
                <a:solidFill>
                  <a:srgbClr val="C00000"/>
                </a:solidFill>
              </a:rPr>
              <a:t>Java",book_price</a:t>
            </a:r>
            <a:r>
              <a:rPr lang="en-IN" sz="1600" b="1" dirty="0" smtClean="0">
                <a:solidFill>
                  <a:srgbClr val="C00000"/>
                </a:solidFill>
              </a:rPr>
              <a:t>=650.0,subject="</a:t>
            </a:r>
            <a:r>
              <a:rPr lang="en-IN" sz="1600" b="1" dirty="0" err="1" smtClean="0">
                <a:solidFill>
                  <a:srgbClr val="C00000"/>
                </a:solidFill>
              </a:rPr>
              <a:t>Java",pub_date</a:t>
            </a:r>
            <a:r>
              <a:rPr lang="en-IN" sz="1600" b="1" dirty="0" smtClean="0">
                <a:solidFill>
                  <a:srgbClr val="C00000"/>
                </a:solidFill>
              </a:rPr>
              <a:t>="2018-11-19")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book6.save()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</a:t>
            </a:r>
            <a:r>
              <a:rPr lang="en-IN" sz="1600" b="1" dirty="0" err="1" smtClean="0">
                <a:solidFill>
                  <a:srgbClr val="C00000"/>
                </a:solidFill>
              </a:rPr>
              <a:t>total_books</a:t>
            </a:r>
            <a:r>
              <a:rPr lang="en-IN" sz="1600" b="1" dirty="0" smtClean="0">
                <a:solidFill>
                  <a:srgbClr val="C00000"/>
                </a:solidFill>
              </a:rPr>
              <a:t>=</a:t>
            </a:r>
            <a:r>
              <a:rPr lang="en-IN" sz="1600" b="1" dirty="0" err="1" smtClean="0">
                <a:solidFill>
                  <a:srgbClr val="C00000"/>
                </a:solidFill>
              </a:rPr>
              <a:t>Book.objects.count</a:t>
            </a:r>
            <a:r>
              <a:rPr lang="en-IN" sz="16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context={'</a:t>
            </a:r>
            <a:r>
              <a:rPr lang="en-IN" sz="1600" b="1" dirty="0" err="1" smtClean="0">
                <a:solidFill>
                  <a:srgbClr val="C00000"/>
                </a:solidFill>
              </a:rPr>
              <a:t>count':total_books</a:t>
            </a:r>
            <a:r>
              <a:rPr lang="en-IN" sz="1600" b="1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return render(request,"formdemoapp1/</a:t>
            </a:r>
            <a:r>
              <a:rPr lang="en-IN" sz="1600" b="1" dirty="0" err="1" smtClean="0">
                <a:solidFill>
                  <a:srgbClr val="C00000"/>
                </a:solidFill>
              </a:rPr>
              <a:t>addbook_result.html",context</a:t>
            </a:r>
            <a:r>
              <a:rPr lang="en-IN" sz="16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IN" sz="16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/>
              <a:t>Developing Our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Getting User Input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Handling HTML Forms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Now we will have to code </a:t>
            </a:r>
            <a:r>
              <a:rPr lang="en-US" sz="2400" b="1" dirty="0" smtClean="0">
                <a:solidFill>
                  <a:srgbClr val="C00000"/>
                </a:solidFill>
              </a:rPr>
              <a:t>addbooks_result.html </a:t>
            </a:r>
            <a:r>
              <a:rPr lang="en-US" sz="2400" dirty="0" smtClean="0"/>
              <a:t>pages in </a:t>
            </a:r>
            <a:r>
              <a:rPr lang="en-US" sz="2400" b="1" dirty="0" smtClean="0">
                <a:solidFill>
                  <a:srgbClr val="C00000"/>
                </a:solidFill>
              </a:rPr>
              <a:t>templates</a:t>
            </a:r>
            <a:r>
              <a:rPr lang="en-US" sz="2400" dirty="0" smtClean="0"/>
              <a:t> directory.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This page will be loaded when the user visits </a:t>
            </a:r>
            <a:r>
              <a:rPr lang="en-US" sz="2400" b="1" dirty="0" smtClean="0">
                <a:solidFill>
                  <a:srgbClr val="C00000"/>
                </a:solidFill>
              </a:rPr>
              <a:t>/</a:t>
            </a:r>
            <a:r>
              <a:rPr lang="en-US" sz="2400" b="1" dirty="0" err="1" smtClean="0">
                <a:solidFill>
                  <a:srgbClr val="C00000"/>
                </a:solidFill>
              </a:rPr>
              <a:t>add_books</a:t>
            </a:r>
            <a:r>
              <a:rPr lang="en-US" sz="2400" b="1" dirty="0" smtClean="0">
                <a:solidFill>
                  <a:srgbClr val="C00000"/>
                </a:solidFill>
              </a:rPr>
              <a:t>/ </a:t>
            </a:r>
            <a:r>
              <a:rPr lang="en-US" sz="2400" dirty="0" smtClean="0"/>
              <a:t>page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and simply show the message that </a:t>
            </a:r>
            <a:r>
              <a:rPr lang="en-US" sz="2400" b="1" dirty="0" smtClean="0">
                <a:solidFill>
                  <a:srgbClr val="00B050"/>
                </a:solidFill>
              </a:rPr>
              <a:t>books have been added to the database</a:t>
            </a:r>
            <a:r>
              <a:rPr lang="en-US" sz="2400" dirty="0" smtClean="0"/>
              <a:t> along with the </a:t>
            </a:r>
            <a:r>
              <a:rPr lang="en-US" sz="2400" b="1" dirty="0" smtClean="0">
                <a:solidFill>
                  <a:srgbClr val="00B050"/>
                </a:solidFill>
              </a:rPr>
              <a:t>total number of books </a:t>
            </a:r>
            <a:endParaRPr lang="en-IN" sz="1900" b="1" dirty="0" smtClean="0">
              <a:solidFill>
                <a:srgbClr val="00B050"/>
              </a:solidFill>
            </a:endParaRPr>
          </a:p>
          <a:p>
            <a:pPr lvl="1" fontAlgn="base">
              <a:buNone/>
            </a:pPr>
            <a:endParaRPr lang="en-US" sz="19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 fontAlgn="base"/>
            <a:endParaRPr lang="en-US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Following is the desired output of </a:t>
            </a:r>
            <a:r>
              <a:rPr lang="en-US" sz="2400" b="1" dirty="0" smtClean="0">
                <a:solidFill>
                  <a:srgbClr val="C00000"/>
                </a:solidFill>
              </a:rPr>
              <a:t>addbooks_result.html</a:t>
            </a:r>
            <a:endParaRPr lang="en-IN" sz="1900" b="1" dirty="0" smtClean="0">
              <a:solidFill>
                <a:srgbClr val="00B050"/>
              </a:solidFill>
            </a:endParaRPr>
          </a:p>
          <a:p>
            <a:pPr lvl="1" fontAlgn="base">
              <a:buNone/>
            </a:pPr>
            <a:endParaRPr lang="en-US" sz="19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 fontAlgn="base"/>
            <a:endParaRPr lang="en-US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6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285992"/>
            <a:ext cx="9001156" cy="4572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Following is the code of </a:t>
            </a:r>
            <a:r>
              <a:rPr lang="en-US" sz="2400" b="1" dirty="0" smtClean="0">
                <a:solidFill>
                  <a:srgbClr val="C00000"/>
                </a:solidFill>
              </a:rPr>
              <a:t>addbooks_result.html</a:t>
            </a:r>
            <a:r>
              <a:rPr lang="en-US" sz="2400" dirty="0" smtClean="0"/>
              <a:t>:</a:t>
            </a:r>
            <a:endParaRPr lang="en-IN" sz="19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&lt;!DOCTYPE html&gt;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&lt;html </a:t>
            </a:r>
            <a:r>
              <a:rPr lang="en-IN" sz="2000" b="1" dirty="0" err="1" smtClean="0">
                <a:solidFill>
                  <a:srgbClr val="C00000"/>
                </a:solidFill>
              </a:rPr>
              <a:t>lang</a:t>
            </a:r>
            <a:r>
              <a:rPr lang="en-IN" sz="2000" b="1" dirty="0" smtClean="0">
                <a:solidFill>
                  <a:srgbClr val="C00000"/>
                </a:solidFill>
              </a:rPr>
              <a:t>="en"&gt;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&lt;head&gt;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&lt;title&gt;Books Inserted!&lt;/title&gt;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&lt;/head&gt;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&lt;body&gt;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&lt;h2&gt;Books Successfully Added!&lt;/h2&gt;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Total {{count}} book{{</a:t>
            </a:r>
            <a:r>
              <a:rPr lang="en-IN" sz="2000" b="1" dirty="0" err="1" smtClean="0">
                <a:solidFill>
                  <a:srgbClr val="7030A0"/>
                </a:solidFill>
              </a:rPr>
              <a:t>count|pluralize</a:t>
            </a:r>
            <a:r>
              <a:rPr lang="en-IN" sz="2000" b="1" dirty="0" smtClean="0">
                <a:solidFill>
                  <a:srgbClr val="7030A0"/>
                </a:solidFill>
              </a:rPr>
              <a:t>}} added to the database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&lt;/body&gt;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&lt;/html&gt;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 fontAlgn="base"/>
            <a:endParaRPr lang="en-US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Also we will have to configure the </a:t>
            </a:r>
            <a:r>
              <a:rPr lang="en-US" sz="2400" dirty="0" err="1" smtClean="0"/>
              <a:t>url</a:t>
            </a:r>
            <a:r>
              <a:rPr lang="en-US" sz="2400" dirty="0" smtClean="0"/>
              <a:t> at 2 places , in the </a:t>
            </a:r>
            <a:r>
              <a:rPr lang="en-US" sz="2400" b="1" dirty="0" smtClean="0">
                <a:solidFill>
                  <a:srgbClr val="C00000"/>
                </a:solidFill>
              </a:rPr>
              <a:t>urls.py</a:t>
            </a:r>
            <a:r>
              <a:rPr lang="en-US" sz="2400" dirty="0" smtClean="0"/>
              <a:t> at the </a:t>
            </a:r>
            <a:r>
              <a:rPr lang="en-US" sz="2400" b="1" dirty="0" smtClean="0">
                <a:solidFill>
                  <a:srgbClr val="7030A0"/>
                </a:solidFill>
              </a:rPr>
              <a:t>project level </a:t>
            </a:r>
            <a:r>
              <a:rPr lang="en-US" sz="2400" dirty="0" smtClean="0"/>
              <a:t>as well as in the </a:t>
            </a:r>
            <a:r>
              <a:rPr lang="en-US" sz="2400" b="1" dirty="0" smtClean="0">
                <a:solidFill>
                  <a:srgbClr val="C00000"/>
                </a:solidFill>
              </a:rPr>
              <a:t>urls.py </a:t>
            </a:r>
            <a:r>
              <a:rPr lang="en-US" sz="2400" dirty="0" smtClean="0"/>
              <a:t>at the </a:t>
            </a:r>
            <a:r>
              <a:rPr lang="en-US" sz="2400" b="1" dirty="0" smtClean="0">
                <a:solidFill>
                  <a:srgbClr val="7030A0"/>
                </a:solidFill>
              </a:rPr>
              <a:t>app level.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 smtClean="0"/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7030A0"/>
                </a:solidFill>
              </a:rPr>
              <a:t>VS Code </a:t>
            </a:r>
            <a:r>
              <a:rPr lang="en-IN" sz="2400" dirty="0" smtClean="0"/>
              <a:t>create a new file called </a:t>
            </a:r>
            <a:r>
              <a:rPr lang="en-IN" sz="2400" b="1" dirty="0" smtClean="0">
                <a:solidFill>
                  <a:srgbClr val="C00000"/>
                </a:solidFill>
              </a:rPr>
              <a:t>urls.py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C00000"/>
                </a:solidFill>
              </a:rPr>
              <a:t>formdemoapp1</a:t>
            </a:r>
            <a:r>
              <a:rPr lang="en-IN" sz="2400" dirty="0" smtClean="0"/>
              <a:t> folder and write the following code in it.</a:t>
            </a:r>
          </a:p>
          <a:p>
            <a:pPr fontAlgn="base"/>
            <a:endParaRPr lang="en-US" sz="2400" b="1" u="sng" dirty="0" smtClean="0"/>
          </a:p>
          <a:p>
            <a:pPr fontAlgn="base"/>
            <a:r>
              <a:rPr lang="en-US" sz="2400" b="1" u="sng" dirty="0" smtClean="0">
                <a:solidFill>
                  <a:srgbClr val="C00000"/>
                </a:solidFill>
              </a:rPr>
              <a:t>Code </a:t>
            </a:r>
            <a:r>
              <a:rPr lang="en-US" sz="2400" b="1" u="sng" dirty="0" smtClean="0">
                <a:solidFill>
                  <a:srgbClr val="7030A0"/>
                </a:solidFill>
              </a:rPr>
              <a:t>(formdemoapp1/urls.py)</a:t>
            </a:r>
            <a:r>
              <a:rPr lang="en-US" sz="2400" b="1" u="sng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django.urls</a:t>
            </a:r>
            <a:r>
              <a:rPr lang="en-IN" sz="2000" b="1" dirty="0" smtClean="0">
                <a:solidFill>
                  <a:srgbClr val="002060"/>
                </a:solidFill>
              </a:rPr>
              <a:t> import path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. import views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002060"/>
                </a:solidFill>
              </a:rPr>
              <a:t>urlpatterns</a:t>
            </a:r>
            <a:r>
              <a:rPr lang="en-IN" sz="2000" b="1" dirty="0" smtClean="0">
                <a:solidFill>
                  <a:srgbClr val="002060"/>
                </a:solidFill>
              </a:rPr>
              <a:t> = [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path('</a:t>
            </a:r>
            <a:r>
              <a:rPr lang="en-IN" sz="2000" b="1" dirty="0" err="1" smtClean="0">
                <a:solidFill>
                  <a:srgbClr val="002060"/>
                </a:solidFill>
              </a:rPr>
              <a:t>add_books</a:t>
            </a:r>
            <a:r>
              <a:rPr lang="en-IN" sz="2000" b="1" dirty="0" smtClean="0">
                <a:solidFill>
                  <a:srgbClr val="002060"/>
                </a:solidFill>
              </a:rPr>
              <a:t>/',</a:t>
            </a:r>
            <a:r>
              <a:rPr lang="en-IN" sz="2000" b="1" dirty="0" err="1" smtClean="0">
                <a:solidFill>
                  <a:srgbClr val="002060"/>
                </a:solidFill>
              </a:rPr>
              <a:t>views.addBooksView,name</a:t>
            </a:r>
            <a:r>
              <a:rPr lang="en-IN" sz="2000" b="1" dirty="0" smtClean="0">
                <a:solidFill>
                  <a:srgbClr val="002060"/>
                </a:solidFill>
              </a:rPr>
              <a:t>='add'),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/>
            </a:r>
            <a:br>
              <a:rPr lang="en-IN" sz="2000" b="1" dirty="0" smtClean="0">
                <a:solidFill>
                  <a:srgbClr val="002060"/>
                </a:solidFill>
              </a:rPr>
            </a:br>
            <a:endParaRPr lang="en-IN" sz="20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7030A0"/>
                </a:solidFill>
              </a:rPr>
              <a:t>VS Code </a:t>
            </a:r>
            <a:r>
              <a:rPr lang="en-IN" sz="2400" dirty="0" smtClean="0"/>
              <a:t>open the file called </a:t>
            </a:r>
            <a:r>
              <a:rPr lang="en-IN" sz="2400" b="1" dirty="0" smtClean="0">
                <a:solidFill>
                  <a:srgbClr val="C00000"/>
                </a:solidFill>
              </a:rPr>
              <a:t>urls.py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C00000"/>
                </a:solidFill>
              </a:rPr>
              <a:t>formdemoproj1</a:t>
            </a:r>
            <a:r>
              <a:rPr lang="en-IN" sz="2400" dirty="0" smtClean="0"/>
              <a:t> folder and update the code in it as shown below in green.</a:t>
            </a:r>
          </a:p>
          <a:p>
            <a:pPr fontAlgn="base"/>
            <a:endParaRPr lang="en-US" sz="2400" b="1" u="sng" dirty="0" smtClean="0"/>
          </a:p>
          <a:p>
            <a:pPr fontAlgn="base"/>
            <a:r>
              <a:rPr lang="en-US" sz="2400" b="1" u="sng" dirty="0" smtClean="0">
                <a:solidFill>
                  <a:srgbClr val="C00000"/>
                </a:solidFill>
              </a:rPr>
              <a:t>Code </a:t>
            </a:r>
            <a:r>
              <a:rPr lang="en-US" sz="2400" b="1" u="sng" dirty="0" smtClean="0">
                <a:solidFill>
                  <a:srgbClr val="7030A0"/>
                </a:solidFill>
              </a:rPr>
              <a:t>(formdemoproj1/urls.py)</a:t>
            </a:r>
            <a:r>
              <a:rPr lang="en-US" sz="2400" b="1" u="sng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django.contrib</a:t>
            </a:r>
            <a:r>
              <a:rPr lang="en-IN" sz="2000" b="1" dirty="0" smtClean="0">
                <a:solidFill>
                  <a:srgbClr val="002060"/>
                </a:solidFill>
              </a:rPr>
              <a:t> import admin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django.urls</a:t>
            </a:r>
            <a:r>
              <a:rPr lang="en-IN" sz="2000" b="1" dirty="0" smtClean="0">
                <a:solidFill>
                  <a:srgbClr val="002060"/>
                </a:solidFill>
              </a:rPr>
              <a:t> import </a:t>
            </a:r>
            <a:r>
              <a:rPr lang="en-IN" sz="2000" b="1" dirty="0" err="1" smtClean="0">
                <a:solidFill>
                  <a:srgbClr val="002060"/>
                </a:solidFill>
              </a:rPr>
              <a:t>path,</a:t>
            </a:r>
            <a:r>
              <a:rPr lang="en-IN" sz="2000" b="1" dirty="0" err="1" smtClean="0">
                <a:solidFill>
                  <a:srgbClr val="00B050"/>
                </a:solidFill>
              </a:rPr>
              <a:t>include</a:t>
            </a:r>
            <a:endParaRPr lang="en-IN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002060"/>
                </a:solidFill>
              </a:rPr>
              <a:t>urlpatterns</a:t>
            </a:r>
            <a:r>
              <a:rPr lang="en-IN" sz="2000" b="1" dirty="0" smtClean="0">
                <a:solidFill>
                  <a:srgbClr val="002060"/>
                </a:solidFill>
              </a:rPr>
              <a:t> = [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path('admin/', </a:t>
            </a:r>
            <a:r>
              <a:rPr lang="en-IN" sz="2000" b="1" dirty="0" err="1" smtClean="0">
                <a:solidFill>
                  <a:srgbClr val="002060"/>
                </a:solidFill>
              </a:rPr>
              <a:t>admin.site.urls</a:t>
            </a:r>
            <a:r>
              <a:rPr lang="en-IN" sz="2000" b="1" dirty="0" smtClean="0">
                <a:solidFill>
                  <a:srgbClr val="002060"/>
                </a:solidFill>
              </a:rPr>
              <a:t>),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path('',include</a:t>
            </a:r>
            <a:r>
              <a:rPr lang="en-IN" sz="2000" b="1" dirty="0" smtClean="0">
                <a:solidFill>
                  <a:srgbClr val="00B050"/>
                </a:solidFill>
              </a:rPr>
              <a:t>('formdemoapp1.urls</a:t>
            </a:r>
            <a:r>
              <a:rPr lang="en-IN" sz="2000" b="1" dirty="0" smtClean="0">
                <a:solidFill>
                  <a:srgbClr val="00B050"/>
                </a:solidFill>
              </a:rPr>
              <a:t>'))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]</a:t>
            </a:r>
          </a:p>
          <a:p>
            <a:pPr>
              <a:buNone/>
            </a:pP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 smtClean="0"/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Now that we have added the books to the database we must design an </a:t>
            </a:r>
            <a:r>
              <a:rPr lang="en-US" sz="2400" b="1" dirty="0" smtClean="0">
                <a:solidFill>
                  <a:srgbClr val="0070C0"/>
                </a:solidFill>
              </a:rPr>
              <a:t>HTML form </a:t>
            </a:r>
            <a:r>
              <a:rPr lang="en-US" sz="2400" dirty="0" smtClean="0"/>
              <a:t>so that user can type the subject name in it for </a:t>
            </a:r>
            <a:r>
              <a:rPr lang="en-US" sz="2400" b="1" dirty="0" smtClean="0">
                <a:solidFill>
                  <a:srgbClr val="7030A0"/>
                </a:solidFill>
              </a:rPr>
              <a:t>searching books</a:t>
            </a:r>
            <a:r>
              <a:rPr lang="en-US" sz="2400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We will also have to tie-up this form to a </a:t>
            </a:r>
            <a:r>
              <a:rPr lang="en-US" sz="2400" b="1" dirty="0" smtClean="0">
                <a:solidFill>
                  <a:srgbClr val="7030A0"/>
                </a:solidFill>
              </a:rPr>
              <a:t>view function </a:t>
            </a:r>
            <a:r>
              <a:rPr lang="en-US" sz="2400" dirty="0" smtClean="0"/>
              <a:t>for rendering it to the user.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>
              <a:buNone/>
            </a:pPr>
            <a:endParaRPr lang="en-IN" sz="19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 fontAlgn="base"/>
            <a:endParaRPr lang="en-US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To create the HTML form , do the following steps:</a:t>
            </a:r>
          </a:p>
          <a:p>
            <a:pPr fontAlgn="base"/>
            <a:endParaRPr lang="en-US" sz="2400" dirty="0" smtClean="0"/>
          </a:p>
          <a:p>
            <a:pPr lvl="1" fontAlgn="base"/>
            <a:r>
              <a:rPr lang="en-US" sz="1900" dirty="0" smtClean="0"/>
              <a:t>Go to the </a:t>
            </a:r>
            <a:r>
              <a:rPr lang="en-US" sz="1900" b="1" dirty="0" smtClean="0">
                <a:solidFill>
                  <a:srgbClr val="C00000"/>
                </a:solidFill>
              </a:rPr>
              <a:t>html </a:t>
            </a:r>
            <a:r>
              <a:rPr lang="en-US" sz="1900" dirty="0" smtClean="0"/>
              <a:t>file </a:t>
            </a:r>
            <a:r>
              <a:rPr lang="en-US" sz="1900" b="1" dirty="0" smtClean="0">
                <a:solidFill>
                  <a:srgbClr val="C00000"/>
                </a:solidFill>
              </a:rPr>
              <a:t>search_form.html</a:t>
            </a:r>
            <a:r>
              <a:rPr lang="en-US" sz="1900" dirty="0" smtClean="0"/>
              <a:t> and write the following simple HTML code in it: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&lt;html&gt;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&lt;head&gt;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&lt;title&gt;Search&lt;/title&gt;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&lt;/head&gt;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&lt;body&gt;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&lt;form action="/search/" method="get"&gt;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Enter Subject Name:&lt;input type="text" name="subject"&gt;&lt;</a:t>
            </a:r>
            <a:r>
              <a:rPr lang="en-IN" sz="1600" b="1" dirty="0" err="1" smtClean="0">
                <a:solidFill>
                  <a:srgbClr val="C00000"/>
                </a:solidFill>
              </a:rPr>
              <a:t>br</a:t>
            </a:r>
            <a:r>
              <a:rPr lang="en-IN" sz="16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&lt;input type="submit" value="Search"&gt;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&lt;/form&gt;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&lt;/body&gt;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&lt;/html&gt;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>
              <a:buNone/>
            </a:pPr>
            <a:endParaRPr lang="en-IN" sz="19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 fontAlgn="base"/>
            <a:endParaRPr lang="en-US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Now to connect </a:t>
            </a:r>
            <a:r>
              <a:rPr lang="en-US" sz="2400" b="1" dirty="0" smtClean="0">
                <a:solidFill>
                  <a:srgbClr val="C00000"/>
                </a:solidFill>
              </a:rPr>
              <a:t>search_form.html</a:t>
            </a:r>
            <a:r>
              <a:rPr lang="en-US" sz="2400" dirty="0" smtClean="0"/>
              <a:t> to a </a:t>
            </a:r>
            <a:r>
              <a:rPr lang="en-US" sz="2400" b="1" dirty="0" smtClean="0">
                <a:solidFill>
                  <a:srgbClr val="C00000"/>
                </a:solidFill>
              </a:rPr>
              <a:t>view</a:t>
            </a:r>
            <a:r>
              <a:rPr lang="en-US" sz="2400" dirty="0" smtClean="0"/>
              <a:t> function do the following:</a:t>
            </a: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In the </a:t>
            </a:r>
            <a:r>
              <a:rPr lang="en-US" sz="1900" b="1" dirty="0" smtClean="0">
                <a:solidFill>
                  <a:srgbClr val="C00000"/>
                </a:solidFill>
              </a:rPr>
              <a:t>views.py</a:t>
            </a:r>
            <a:r>
              <a:rPr lang="en-US" sz="1900" dirty="0" smtClean="0"/>
              <a:t> , create a function called </a:t>
            </a:r>
            <a:r>
              <a:rPr lang="en-US" sz="1900" b="1" dirty="0" err="1" smtClean="0">
                <a:solidFill>
                  <a:srgbClr val="C00000"/>
                </a:solidFill>
              </a:rPr>
              <a:t>searchFormView</a:t>
            </a:r>
            <a:r>
              <a:rPr lang="en-US" sz="1900" b="1" dirty="0" smtClean="0">
                <a:solidFill>
                  <a:srgbClr val="C00000"/>
                </a:solidFill>
              </a:rPr>
              <a:t>()</a:t>
            </a: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Write the following code in it</a:t>
            </a:r>
          </a:p>
          <a:p>
            <a:pPr fontAlgn="base"/>
            <a:endParaRPr lang="en-US" sz="2400" dirty="0" smtClean="0"/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def </a:t>
            </a:r>
            <a:r>
              <a:rPr lang="en-IN" sz="2000" b="1" dirty="0" err="1" smtClean="0">
                <a:solidFill>
                  <a:srgbClr val="C00000"/>
                </a:solidFill>
              </a:rPr>
              <a:t>searchFormView</a:t>
            </a:r>
            <a:r>
              <a:rPr lang="en-IN" sz="2000" b="1" dirty="0" smtClean="0">
                <a:solidFill>
                  <a:srgbClr val="C00000"/>
                </a:solidFill>
              </a:rPr>
              <a:t>(request):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return render(request, 'formdemoapp1/search_form.html')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This code simply renders </a:t>
            </a:r>
            <a:r>
              <a:rPr lang="en-US" sz="2400" b="1" dirty="0" smtClean="0">
                <a:solidFill>
                  <a:srgbClr val="C00000"/>
                </a:solidFill>
              </a:rPr>
              <a:t>search_form.html </a:t>
            </a:r>
            <a:r>
              <a:rPr lang="en-US" sz="2400" dirty="0" smtClean="0"/>
              <a:t>as soon as the user types </a:t>
            </a:r>
            <a:r>
              <a:rPr lang="en-US" sz="2400" b="1" dirty="0" smtClean="0">
                <a:solidFill>
                  <a:srgbClr val="0070C0"/>
                </a:solidFill>
              </a:rPr>
              <a:t>/</a:t>
            </a:r>
            <a:r>
              <a:rPr lang="en-US" sz="2400" b="1" dirty="0" err="1" smtClean="0">
                <a:solidFill>
                  <a:srgbClr val="0070C0"/>
                </a:solidFill>
              </a:rPr>
              <a:t>search_books</a:t>
            </a:r>
            <a:r>
              <a:rPr lang="en-US" sz="2400" b="1" dirty="0" smtClean="0">
                <a:solidFill>
                  <a:srgbClr val="0070C0"/>
                </a:solidFill>
              </a:rPr>
              <a:t>/ </a:t>
            </a:r>
            <a:r>
              <a:rPr lang="en-US" sz="2400" dirty="0" smtClean="0"/>
              <a:t>in the </a:t>
            </a:r>
            <a:r>
              <a:rPr lang="en-US" sz="2400" dirty="0" err="1" smtClean="0"/>
              <a:t>url</a:t>
            </a:r>
            <a:endParaRPr lang="en-US" sz="2400" dirty="0" smtClean="0"/>
          </a:p>
          <a:p>
            <a:pPr lvl="1" fontAlgn="base"/>
            <a:endParaRPr lang="en-US" sz="1900" dirty="0" smtClean="0"/>
          </a:p>
          <a:p>
            <a:pPr fontAlgn="base"/>
            <a:endParaRPr lang="en-US" sz="2400" dirty="0" smtClean="0"/>
          </a:p>
          <a:p>
            <a:pPr fontAlgn="base">
              <a:buNone/>
            </a:pPr>
            <a:endParaRPr lang="en-IN" sz="19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 fontAlgn="base"/>
            <a:endParaRPr lang="en-US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Now we need to create a </a:t>
            </a:r>
            <a:r>
              <a:rPr lang="en-IN" sz="2400" b="1" dirty="0" smtClean="0">
                <a:solidFill>
                  <a:srgbClr val="7030A0"/>
                </a:solidFill>
              </a:rPr>
              <a:t>URL conf </a:t>
            </a:r>
            <a:r>
              <a:rPr lang="en-IN" sz="2400" dirty="0" smtClean="0"/>
              <a:t>so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can find our new view. 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To do this follow the below mentioned steps</a:t>
            </a:r>
            <a:endParaRPr lang="en-IN" sz="2400" dirty="0" smtClean="0"/>
          </a:p>
          <a:p>
            <a:pPr lvl="1" fontAlgn="base"/>
            <a:r>
              <a:rPr lang="en-IN" sz="1900" dirty="0" smtClean="0"/>
              <a:t>Open the </a:t>
            </a:r>
            <a:r>
              <a:rPr lang="en-IN" sz="1900" b="1" dirty="0" smtClean="0">
                <a:solidFill>
                  <a:srgbClr val="C00000"/>
                </a:solidFill>
              </a:rPr>
              <a:t>urls.py</a:t>
            </a:r>
            <a:r>
              <a:rPr lang="en-IN" sz="1900" dirty="0" smtClean="0"/>
              <a:t> in the </a:t>
            </a:r>
            <a:r>
              <a:rPr lang="en-IN" sz="1900" b="1" dirty="0" smtClean="0">
                <a:solidFill>
                  <a:srgbClr val="C00000"/>
                </a:solidFill>
              </a:rPr>
              <a:t>formdemoapp1</a:t>
            </a:r>
            <a:r>
              <a:rPr lang="en-IN" sz="1900" dirty="0" smtClean="0"/>
              <a:t> folder </a:t>
            </a:r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Add the following </a:t>
            </a:r>
            <a:r>
              <a:rPr lang="en-IN" sz="1900" b="1" dirty="0" smtClean="0">
                <a:solidFill>
                  <a:srgbClr val="0070C0"/>
                </a:solidFill>
              </a:rPr>
              <a:t>URL pattern </a:t>
            </a:r>
            <a:r>
              <a:rPr lang="en-IN" sz="1900" dirty="0" smtClean="0"/>
              <a:t>to this new </a:t>
            </a:r>
            <a:r>
              <a:rPr lang="en-IN" sz="1900" b="1" dirty="0" smtClean="0">
                <a:solidFill>
                  <a:srgbClr val="C00000"/>
                </a:solidFill>
              </a:rPr>
              <a:t>urls.py</a:t>
            </a:r>
            <a:r>
              <a:rPr lang="en-IN" sz="1900" dirty="0" smtClean="0"/>
              <a:t>:</a:t>
            </a:r>
            <a:endParaRPr lang="en-US" sz="1400" dirty="0" smtClean="0"/>
          </a:p>
          <a:p>
            <a:pPr>
              <a:buNone/>
            </a:pPr>
            <a:endParaRPr lang="en-IN" sz="1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from </a:t>
            </a:r>
            <a:r>
              <a:rPr lang="en-IN" sz="1400" b="1" dirty="0" err="1" smtClean="0">
                <a:solidFill>
                  <a:srgbClr val="002060"/>
                </a:solidFill>
              </a:rPr>
              <a:t>django.urls</a:t>
            </a:r>
            <a:r>
              <a:rPr lang="en-IN" sz="1400" b="1" dirty="0" smtClean="0">
                <a:solidFill>
                  <a:srgbClr val="002060"/>
                </a:solidFill>
              </a:rPr>
              <a:t> import path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from . import views</a:t>
            </a:r>
          </a:p>
          <a:p>
            <a:pPr>
              <a:buNone/>
            </a:pPr>
            <a:r>
              <a:rPr lang="en-IN" sz="1400" b="1" dirty="0" err="1" smtClean="0">
                <a:solidFill>
                  <a:srgbClr val="002060"/>
                </a:solidFill>
              </a:rPr>
              <a:t>urlpatterns</a:t>
            </a:r>
            <a:r>
              <a:rPr lang="en-IN" sz="1400" b="1" dirty="0" smtClean="0">
                <a:solidFill>
                  <a:srgbClr val="002060"/>
                </a:solidFill>
              </a:rPr>
              <a:t> = [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path('</a:t>
            </a:r>
            <a:r>
              <a:rPr lang="en-IN" sz="1400" b="1" dirty="0" err="1" smtClean="0">
                <a:solidFill>
                  <a:srgbClr val="002060"/>
                </a:solidFill>
              </a:rPr>
              <a:t>add_books</a:t>
            </a:r>
            <a:r>
              <a:rPr lang="en-IN" sz="1400" b="1" dirty="0" smtClean="0">
                <a:solidFill>
                  <a:srgbClr val="002060"/>
                </a:solidFill>
              </a:rPr>
              <a:t>/',</a:t>
            </a:r>
            <a:r>
              <a:rPr lang="en-IN" sz="1400" b="1" dirty="0" err="1" smtClean="0">
                <a:solidFill>
                  <a:srgbClr val="002060"/>
                </a:solidFill>
              </a:rPr>
              <a:t>views.addBooksView,name</a:t>
            </a:r>
            <a:r>
              <a:rPr lang="en-IN" sz="1400" b="1" dirty="0" smtClean="0">
                <a:solidFill>
                  <a:srgbClr val="002060"/>
                </a:solidFill>
              </a:rPr>
              <a:t>='add'),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00B050"/>
                </a:solidFill>
              </a:rPr>
              <a:t>path('</a:t>
            </a:r>
            <a:r>
              <a:rPr lang="en-IN" sz="1400" b="1" dirty="0" err="1" smtClean="0">
                <a:solidFill>
                  <a:srgbClr val="00B050"/>
                </a:solidFill>
              </a:rPr>
              <a:t>search_books</a:t>
            </a:r>
            <a:r>
              <a:rPr lang="en-IN" sz="1400" b="1" dirty="0" smtClean="0">
                <a:solidFill>
                  <a:srgbClr val="00B050"/>
                </a:solidFill>
              </a:rPr>
              <a:t>/',</a:t>
            </a:r>
            <a:r>
              <a:rPr lang="en-IN" sz="1400" b="1" dirty="0" err="1" smtClean="0">
                <a:solidFill>
                  <a:srgbClr val="00B050"/>
                </a:solidFill>
              </a:rPr>
              <a:t>views.searchFormView,name</a:t>
            </a:r>
            <a:r>
              <a:rPr lang="en-IN" sz="1400" b="1" dirty="0" smtClean="0">
                <a:solidFill>
                  <a:srgbClr val="00B050"/>
                </a:solidFill>
              </a:rPr>
              <a:t>=</a:t>
            </a:r>
            <a:r>
              <a:rPr lang="en-IN" sz="1400" b="1" dirty="0" err="1" smtClean="0">
                <a:solidFill>
                  <a:srgbClr val="00B050"/>
                </a:solidFill>
              </a:rPr>
              <a:t>searchform</a:t>
            </a:r>
            <a:r>
              <a:rPr lang="en-IN" sz="1400" b="1" dirty="0" smtClean="0">
                <a:solidFill>
                  <a:srgbClr val="00B050"/>
                </a:solidFill>
              </a:rPr>
              <a:t>'),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]</a:t>
            </a:r>
            <a:endParaRPr lang="en-IN" sz="1400" b="1" dirty="0" smtClean="0">
              <a:solidFill>
                <a:srgbClr val="002060"/>
              </a:solidFill>
            </a:endParaRPr>
          </a:p>
          <a:p>
            <a:pPr fontAlgn="base"/>
            <a:endParaRPr lang="en-US" sz="2400" dirty="0" smtClean="0"/>
          </a:p>
          <a:p>
            <a:pPr fontAlgn="base">
              <a:buNone/>
            </a:pPr>
            <a:endParaRPr lang="en-IN" sz="19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 fontAlgn="base"/>
            <a:endParaRPr lang="en-US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Information About Submitted</a:t>
            </a:r>
            <a:br>
              <a:rPr lang="en-US" sz="2800" b="1" dirty="0" smtClean="0"/>
            </a:br>
            <a:r>
              <a:rPr lang="en-US" sz="2800" b="1" dirty="0" smtClean="0"/>
              <a:t>Data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Beyond basic metadata about the request, </a:t>
            </a:r>
            <a:r>
              <a:rPr lang="en-IN" sz="2400" b="1" dirty="0" err="1" smtClean="0">
                <a:solidFill>
                  <a:srgbClr val="C00000"/>
                </a:solidFill>
              </a:rPr>
              <a:t>HttpRequest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object has two attributes that contain information submitted by the user: </a:t>
            </a:r>
            <a:r>
              <a:rPr lang="en-IN" sz="2400" b="1" dirty="0" err="1" smtClean="0">
                <a:solidFill>
                  <a:srgbClr val="C00000"/>
                </a:solidFill>
              </a:rPr>
              <a:t>request.GET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request.POST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Both of these are </a:t>
            </a:r>
            <a:r>
              <a:rPr lang="en-IN" sz="2400" b="1" dirty="0" smtClean="0">
                <a:solidFill>
                  <a:srgbClr val="7030A0"/>
                </a:solidFill>
              </a:rPr>
              <a:t>dictionary-like</a:t>
            </a:r>
            <a:r>
              <a:rPr lang="en-IN" sz="2400" dirty="0" smtClean="0"/>
              <a:t> objects that give us access to </a:t>
            </a:r>
            <a:r>
              <a:rPr lang="en-IN" sz="2400" b="1" dirty="0" smtClean="0">
                <a:solidFill>
                  <a:srgbClr val="C00000"/>
                </a:solidFill>
              </a:rPr>
              <a:t>GET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POST</a:t>
            </a:r>
            <a:r>
              <a:rPr lang="en-IN" sz="2400" dirty="0" smtClean="0"/>
              <a:t> data.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POST</a:t>
            </a:r>
            <a:r>
              <a:rPr lang="en-IN" sz="2400" dirty="0" smtClean="0"/>
              <a:t> data generally is submitted from an </a:t>
            </a:r>
            <a:r>
              <a:rPr lang="en-IN" sz="2400" b="1" dirty="0" smtClean="0">
                <a:solidFill>
                  <a:srgbClr val="0070C0"/>
                </a:solidFill>
              </a:rPr>
              <a:t>HTML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&lt;form&gt;</a:t>
            </a:r>
            <a:r>
              <a:rPr lang="en-IN" sz="2400" dirty="0" smtClean="0"/>
              <a:t>, while </a:t>
            </a:r>
            <a:r>
              <a:rPr lang="en-IN" sz="2400" b="1" dirty="0" smtClean="0">
                <a:solidFill>
                  <a:srgbClr val="C00000"/>
                </a:solidFill>
              </a:rPr>
              <a:t>GET</a:t>
            </a:r>
            <a:r>
              <a:rPr lang="en-IN" sz="2400" dirty="0" smtClean="0"/>
              <a:t> data can come from a </a:t>
            </a:r>
            <a:r>
              <a:rPr lang="en-IN" sz="2400" b="1" dirty="0" smtClean="0">
                <a:solidFill>
                  <a:srgbClr val="0070C0"/>
                </a:solidFill>
              </a:rPr>
              <a:t>&lt;form&gt; </a:t>
            </a:r>
            <a:r>
              <a:rPr lang="en-IN" sz="2400" dirty="0" smtClean="0"/>
              <a:t>or the </a:t>
            </a:r>
            <a:r>
              <a:rPr lang="en-IN" sz="2400" b="1" dirty="0" smtClean="0">
                <a:solidFill>
                  <a:srgbClr val="7030A0"/>
                </a:solidFill>
              </a:rPr>
              <a:t>query string</a:t>
            </a:r>
            <a:r>
              <a:rPr lang="en-IN" sz="2400" dirty="0" smtClean="0"/>
              <a:t> in the page’s URL.</a:t>
            </a:r>
            <a:endParaRPr lang="en-IN" sz="18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If we run the app and type the </a:t>
            </a:r>
            <a:r>
              <a:rPr lang="en-US" sz="2400" dirty="0" err="1" smtClean="0"/>
              <a:t>url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http://127.0.0.1:8000/search_books</a:t>
            </a:r>
            <a:r>
              <a:rPr lang="en-US" sz="2400" dirty="0" smtClean="0"/>
              <a:t> then we will get the following output</a:t>
            </a:r>
            <a:endParaRPr lang="en-US" sz="1400" dirty="0" smtClean="0"/>
          </a:p>
          <a:p>
            <a:pPr>
              <a:buNone/>
            </a:pPr>
            <a:endParaRPr lang="en-IN" sz="1400" b="1" dirty="0" smtClean="0">
              <a:solidFill>
                <a:srgbClr val="002060"/>
              </a:solidFill>
            </a:endParaRPr>
          </a:p>
          <a:p>
            <a:pPr fontAlgn="base"/>
            <a:endParaRPr lang="en-US" sz="2400" dirty="0" smtClean="0"/>
          </a:p>
          <a:p>
            <a:pPr fontAlgn="base">
              <a:buNone/>
            </a:pPr>
            <a:endParaRPr lang="en-IN" sz="19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 fontAlgn="base"/>
            <a:endParaRPr lang="en-US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D:\Online Courses\Django\djangoscreen97.png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42844" y="2643182"/>
            <a:ext cx="8858312" cy="42148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Now to make the search button functional we must associate it with a view function . 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This function will do the following:</a:t>
            </a:r>
          </a:p>
          <a:p>
            <a:pPr fontAlgn="base"/>
            <a:endParaRPr lang="en-US" sz="2400" dirty="0" smtClean="0"/>
          </a:p>
          <a:p>
            <a:pPr lvl="1" fontAlgn="base"/>
            <a:r>
              <a:rPr lang="en-US" sz="1900" dirty="0" smtClean="0"/>
              <a:t>Check whether the key subject is having a value or not</a:t>
            </a: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If it is present then using </a:t>
            </a:r>
            <a:r>
              <a:rPr lang="en-US" sz="1900" dirty="0" err="1" smtClean="0"/>
              <a:t>Django’s</a:t>
            </a:r>
            <a:r>
              <a:rPr lang="en-US" sz="1900" dirty="0" smtClean="0"/>
              <a:t> Database API retrieve all the books of the given subject</a:t>
            </a: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If it is not present then display the message Please submit a search term.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1400" dirty="0" smtClean="0"/>
          </a:p>
          <a:p>
            <a:pPr>
              <a:buNone/>
            </a:pPr>
            <a:endParaRPr lang="en-IN" sz="1400" b="1" dirty="0" smtClean="0">
              <a:solidFill>
                <a:srgbClr val="002060"/>
              </a:solidFill>
            </a:endParaRPr>
          </a:p>
          <a:p>
            <a:pPr fontAlgn="base"/>
            <a:endParaRPr lang="en-US" sz="2400" dirty="0" smtClean="0"/>
          </a:p>
          <a:p>
            <a:pPr fontAlgn="base">
              <a:buNone/>
            </a:pPr>
            <a:endParaRPr lang="en-IN" sz="19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 fontAlgn="base"/>
            <a:endParaRPr lang="en-US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def </a:t>
            </a:r>
            <a:r>
              <a:rPr lang="en-IN" sz="1800" b="1" dirty="0" err="1" smtClean="0">
                <a:solidFill>
                  <a:srgbClr val="C00000"/>
                </a:solidFill>
              </a:rPr>
              <a:t>searchView</a:t>
            </a:r>
            <a:r>
              <a:rPr lang="en-IN" sz="1800" b="1" dirty="0" smtClean="0">
                <a:solidFill>
                  <a:srgbClr val="C00000"/>
                </a:solidFill>
              </a:rPr>
              <a:t>(request):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if </a:t>
            </a:r>
            <a:r>
              <a:rPr lang="en-IN" sz="1800" b="1" dirty="0" err="1" smtClean="0">
                <a:solidFill>
                  <a:srgbClr val="C00000"/>
                </a:solidFill>
              </a:rPr>
              <a:t>request.GET</a:t>
            </a:r>
            <a:r>
              <a:rPr lang="en-IN" sz="1800" b="1" dirty="0" smtClean="0">
                <a:solidFill>
                  <a:srgbClr val="C00000"/>
                </a:solidFill>
              </a:rPr>
              <a:t>['subject']!="":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C00000"/>
                </a:solidFill>
              </a:rPr>
              <a:t>subj</a:t>
            </a:r>
            <a:r>
              <a:rPr lang="en-IN" sz="1800" b="1" dirty="0" smtClean="0">
                <a:solidFill>
                  <a:srgbClr val="C00000"/>
                </a:solidFill>
              </a:rPr>
              <a:t> = </a:t>
            </a:r>
            <a:r>
              <a:rPr lang="en-IN" sz="1800" b="1" dirty="0" err="1" smtClean="0">
                <a:solidFill>
                  <a:srgbClr val="C00000"/>
                </a:solidFill>
              </a:rPr>
              <a:t>request.GET</a:t>
            </a:r>
            <a:r>
              <a:rPr lang="en-IN" sz="1800" b="1" dirty="0" smtClean="0">
                <a:solidFill>
                  <a:srgbClr val="C00000"/>
                </a:solidFill>
              </a:rPr>
              <a:t>['subject']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books = </a:t>
            </a:r>
            <a:r>
              <a:rPr lang="en-IN" sz="1800" b="1" dirty="0" err="1" smtClean="0">
                <a:solidFill>
                  <a:srgbClr val="C00000"/>
                </a:solidFill>
              </a:rPr>
              <a:t>Book.objects.filter</a:t>
            </a:r>
            <a:r>
              <a:rPr lang="en-IN" sz="1800" b="1" dirty="0" smtClean="0">
                <a:solidFill>
                  <a:srgbClr val="C00000"/>
                </a:solidFill>
              </a:rPr>
              <a:t>(</a:t>
            </a:r>
            <a:r>
              <a:rPr lang="en-IN" sz="1800" b="1" dirty="0" err="1" smtClean="0">
                <a:solidFill>
                  <a:srgbClr val="C00000"/>
                </a:solidFill>
              </a:rPr>
              <a:t>subject__icontains</a:t>
            </a:r>
            <a:r>
              <a:rPr lang="en-IN" sz="1800" b="1" dirty="0" smtClean="0">
                <a:solidFill>
                  <a:srgbClr val="C00000"/>
                </a:solidFill>
              </a:rPr>
              <a:t>=</a:t>
            </a:r>
            <a:r>
              <a:rPr lang="en-IN" sz="1800" b="1" dirty="0" err="1" smtClean="0">
                <a:solidFill>
                  <a:srgbClr val="C00000"/>
                </a:solidFill>
              </a:rPr>
              <a:t>subj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return render(request, 'formdemoapp1/search_result.html',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{'books': books, 'query': </a:t>
            </a:r>
            <a:r>
              <a:rPr lang="en-IN" sz="1800" b="1" dirty="0" err="1" smtClean="0">
                <a:solidFill>
                  <a:srgbClr val="C00000"/>
                </a:solidFill>
              </a:rPr>
              <a:t>subj</a:t>
            </a:r>
            <a:r>
              <a:rPr lang="en-IN" sz="1800" b="1" dirty="0" smtClean="0">
                <a:solidFill>
                  <a:srgbClr val="C00000"/>
                </a:solidFill>
              </a:rPr>
              <a:t>})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else: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return </a:t>
            </a:r>
            <a:r>
              <a:rPr lang="en-IN" sz="1800" b="1" dirty="0" err="1" smtClean="0">
                <a:solidFill>
                  <a:srgbClr val="C00000"/>
                </a:solidFill>
              </a:rPr>
              <a:t>HttpResponse</a:t>
            </a:r>
            <a:r>
              <a:rPr lang="en-IN" sz="1800" b="1" dirty="0" smtClean="0">
                <a:solidFill>
                  <a:srgbClr val="C00000"/>
                </a:solidFill>
              </a:rPr>
              <a:t>('Please submit a search term.')</a:t>
            </a:r>
          </a:p>
          <a:p>
            <a:pPr fontAlgn="base">
              <a:buNone/>
            </a:pPr>
            <a:endParaRPr lang="en-US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1400" b="1" dirty="0" smtClean="0">
              <a:solidFill>
                <a:srgbClr val="002060"/>
              </a:solidFill>
            </a:endParaRPr>
          </a:p>
          <a:p>
            <a:pPr fontAlgn="base"/>
            <a:endParaRPr lang="en-US" sz="2400" dirty="0" smtClean="0"/>
          </a:p>
          <a:p>
            <a:pPr fontAlgn="base">
              <a:buNone/>
            </a:pPr>
            <a:endParaRPr lang="en-IN" sz="19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 fontAlgn="base"/>
            <a:endParaRPr lang="en-US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Now we will have to code </a:t>
            </a:r>
            <a:r>
              <a:rPr lang="en-US" sz="2400" b="1" dirty="0" smtClean="0">
                <a:solidFill>
                  <a:srgbClr val="C00000"/>
                </a:solidFill>
              </a:rPr>
              <a:t>search_result.html </a:t>
            </a:r>
            <a:r>
              <a:rPr lang="en-US" sz="2400" dirty="0" smtClean="0"/>
              <a:t>page in </a:t>
            </a:r>
            <a:r>
              <a:rPr lang="en-US" sz="2400" b="1" dirty="0" smtClean="0">
                <a:solidFill>
                  <a:srgbClr val="C00000"/>
                </a:solidFill>
              </a:rPr>
              <a:t>templates</a:t>
            </a:r>
            <a:r>
              <a:rPr lang="en-US" sz="2400" dirty="0" smtClean="0"/>
              <a:t> directory.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This page will be loaded when the user clicks the </a:t>
            </a:r>
            <a:r>
              <a:rPr lang="en-US" sz="2400" b="1" dirty="0" smtClean="0">
                <a:solidFill>
                  <a:srgbClr val="C00000"/>
                </a:solidFill>
              </a:rPr>
              <a:t>search button</a:t>
            </a:r>
            <a:r>
              <a:rPr lang="en-US" sz="2400" dirty="0" smtClean="0"/>
              <a:t> and shows the </a:t>
            </a:r>
            <a:r>
              <a:rPr lang="en-US" sz="2400" b="1" dirty="0" smtClean="0">
                <a:solidFill>
                  <a:srgbClr val="7030A0"/>
                </a:solidFill>
              </a:rPr>
              <a:t>names of all the books </a:t>
            </a:r>
            <a:r>
              <a:rPr lang="en-US" sz="2400" dirty="0" smtClean="0"/>
              <a:t>belonging to that </a:t>
            </a:r>
            <a:r>
              <a:rPr lang="en-US" sz="2400" b="1" dirty="0" smtClean="0">
                <a:solidFill>
                  <a:srgbClr val="7030A0"/>
                </a:solidFill>
              </a:rPr>
              <a:t>subject</a:t>
            </a:r>
            <a:r>
              <a:rPr lang="en-US" sz="2400" dirty="0" smtClean="0"/>
              <a:t> entered.</a:t>
            </a:r>
            <a:endParaRPr lang="en-IN" sz="1900" b="1" dirty="0" smtClean="0">
              <a:solidFill>
                <a:srgbClr val="00B050"/>
              </a:solidFill>
            </a:endParaRPr>
          </a:p>
          <a:p>
            <a:pPr lvl="1" fontAlgn="base">
              <a:buNone/>
            </a:pPr>
            <a:endParaRPr lang="en-US" sz="19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 fontAlgn="base"/>
            <a:endParaRPr lang="en-US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Following is the desired output of </a:t>
            </a:r>
            <a:r>
              <a:rPr lang="en-US" sz="2400" b="1" dirty="0" smtClean="0">
                <a:solidFill>
                  <a:srgbClr val="C00000"/>
                </a:solidFill>
              </a:rPr>
              <a:t>search_result.html </a:t>
            </a:r>
            <a:r>
              <a:rPr lang="en-US" sz="2400" dirty="0" smtClean="0"/>
              <a:t>assuming that the user has entered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in the search box</a:t>
            </a:r>
            <a:endParaRPr lang="en-IN" sz="1900" dirty="0" smtClean="0"/>
          </a:p>
          <a:p>
            <a:pPr lvl="1" fontAlgn="base">
              <a:buNone/>
            </a:pPr>
            <a:endParaRPr lang="en-US" sz="19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 fontAlgn="base"/>
            <a:endParaRPr lang="en-US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6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786058"/>
            <a:ext cx="8858312" cy="4071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sz="2400" dirty="0" smtClean="0"/>
              <a:t>Following is the code of </a:t>
            </a:r>
            <a:r>
              <a:rPr lang="en-US" sz="2400" b="1" dirty="0" smtClean="0">
                <a:solidFill>
                  <a:srgbClr val="C00000"/>
                </a:solidFill>
              </a:rPr>
              <a:t>search_result.html</a:t>
            </a:r>
            <a:r>
              <a:rPr lang="en-US" sz="2400" dirty="0" smtClean="0"/>
              <a:t>:</a:t>
            </a:r>
            <a:endParaRPr lang="en-IN" sz="19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&lt;html&gt; 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&lt;head&gt; 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&lt;title&gt;Book Search&lt;/title&gt; 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&lt;/head&gt; 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&lt;body&gt; 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&lt;p&gt;You searched for: &lt;strong&gt;{{ query }}&lt;/strong&gt;&lt;/p&gt;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{% if books %} 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&lt;p&gt;Found {{ </a:t>
            </a:r>
            <a:r>
              <a:rPr lang="en-IN" sz="1500" b="1" dirty="0" err="1" smtClean="0">
                <a:solidFill>
                  <a:srgbClr val="C00000"/>
                </a:solidFill>
              </a:rPr>
              <a:t>books|length</a:t>
            </a:r>
            <a:r>
              <a:rPr lang="en-IN" sz="1500" b="1" dirty="0" smtClean="0">
                <a:solidFill>
                  <a:srgbClr val="C00000"/>
                </a:solidFill>
              </a:rPr>
              <a:t> }} book{{ </a:t>
            </a:r>
            <a:r>
              <a:rPr lang="en-IN" sz="1500" b="1" dirty="0" err="1" smtClean="0">
                <a:solidFill>
                  <a:srgbClr val="C00000"/>
                </a:solidFill>
              </a:rPr>
              <a:t>books|pluralize</a:t>
            </a:r>
            <a:r>
              <a:rPr lang="en-IN" sz="1500" b="1" dirty="0" smtClean="0">
                <a:solidFill>
                  <a:srgbClr val="C00000"/>
                </a:solidFill>
              </a:rPr>
              <a:t> }}.&lt;/p&gt;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&lt;</a:t>
            </a:r>
            <a:r>
              <a:rPr lang="en-IN" sz="1500" b="1" dirty="0" err="1" smtClean="0">
                <a:solidFill>
                  <a:srgbClr val="C00000"/>
                </a:solidFill>
              </a:rPr>
              <a:t>ul</a:t>
            </a:r>
            <a:r>
              <a:rPr lang="en-IN" sz="1500" b="1" dirty="0" smtClean="0">
                <a:solidFill>
                  <a:srgbClr val="C00000"/>
                </a:solidFill>
              </a:rPr>
              <a:t>&gt; 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{% for book in books %} 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&lt;</a:t>
            </a:r>
            <a:r>
              <a:rPr lang="en-IN" sz="1500" b="1" dirty="0" err="1" smtClean="0">
                <a:solidFill>
                  <a:srgbClr val="C00000"/>
                </a:solidFill>
              </a:rPr>
              <a:t>li</a:t>
            </a:r>
            <a:r>
              <a:rPr lang="en-IN" sz="1500" b="1" dirty="0" smtClean="0">
                <a:solidFill>
                  <a:srgbClr val="C00000"/>
                </a:solidFill>
              </a:rPr>
              <a:t>&gt;{{ </a:t>
            </a:r>
            <a:r>
              <a:rPr lang="en-IN" sz="1500" b="1" dirty="0" err="1" smtClean="0">
                <a:solidFill>
                  <a:srgbClr val="C00000"/>
                </a:solidFill>
              </a:rPr>
              <a:t>book.book_name</a:t>
            </a:r>
            <a:r>
              <a:rPr lang="en-IN" sz="1500" b="1" dirty="0" smtClean="0">
                <a:solidFill>
                  <a:srgbClr val="C00000"/>
                </a:solidFill>
              </a:rPr>
              <a:t> }}&lt;/</a:t>
            </a:r>
            <a:r>
              <a:rPr lang="en-IN" sz="1500" b="1" dirty="0" err="1" smtClean="0">
                <a:solidFill>
                  <a:srgbClr val="C00000"/>
                </a:solidFill>
              </a:rPr>
              <a:t>li</a:t>
            </a:r>
            <a:r>
              <a:rPr lang="en-IN" sz="1500" b="1" dirty="0" smtClean="0">
                <a:solidFill>
                  <a:srgbClr val="C00000"/>
                </a:solidFill>
              </a:rPr>
              <a:t>&gt; 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{% </a:t>
            </a:r>
            <a:r>
              <a:rPr lang="en-IN" sz="1500" b="1" dirty="0" err="1" smtClean="0">
                <a:solidFill>
                  <a:srgbClr val="C00000"/>
                </a:solidFill>
              </a:rPr>
              <a:t>endfor</a:t>
            </a:r>
            <a:r>
              <a:rPr lang="en-IN" sz="1500" b="1" dirty="0" smtClean="0">
                <a:solidFill>
                  <a:srgbClr val="C00000"/>
                </a:solidFill>
              </a:rPr>
              <a:t> %} 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&lt;/</a:t>
            </a:r>
            <a:r>
              <a:rPr lang="en-IN" sz="1500" b="1" dirty="0" err="1" smtClean="0">
                <a:solidFill>
                  <a:srgbClr val="C00000"/>
                </a:solidFill>
              </a:rPr>
              <a:t>ul</a:t>
            </a:r>
            <a:r>
              <a:rPr lang="en-IN" sz="1500" b="1" dirty="0" smtClean="0">
                <a:solidFill>
                  <a:srgbClr val="C00000"/>
                </a:solidFill>
              </a:rPr>
              <a:t>&gt; 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{% else %} 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&lt;p&gt;No books matched your search criteria.&lt;/p&gt; 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{% </a:t>
            </a:r>
            <a:r>
              <a:rPr lang="en-IN" sz="1500" b="1" dirty="0" err="1" smtClean="0">
                <a:solidFill>
                  <a:srgbClr val="C00000"/>
                </a:solidFill>
              </a:rPr>
              <a:t>endif</a:t>
            </a:r>
            <a:r>
              <a:rPr lang="en-IN" sz="1500" b="1" dirty="0" smtClean="0">
                <a:solidFill>
                  <a:srgbClr val="C00000"/>
                </a:solidFill>
              </a:rPr>
              <a:t> %} 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&lt;/body&gt;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&lt;/html&gt;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 fontAlgn="base"/>
            <a:endParaRPr lang="en-US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Finally before running the app we must update the </a:t>
            </a:r>
            <a:r>
              <a:rPr lang="en-US" sz="2400" b="1" dirty="0" smtClean="0">
                <a:solidFill>
                  <a:srgbClr val="C00000"/>
                </a:solidFill>
              </a:rPr>
              <a:t>urls.py </a:t>
            </a:r>
            <a:r>
              <a:rPr lang="en-US" sz="2400" dirty="0" smtClean="0"/>
              <a:t>file in the </a:t>
            </a:r>
            <a:r>
              <a:rPr lang="en-US" sz="2400" b="1" dirty="0" smtClean="0">
                <a:solidFill>
                  <a:srgbClr val="C00000"/>
                </a:solidFill>
              </a:rPr>
              <a:t>formdemoapp1 </a:t>
            </a:r>
            <a:r>
              <a:rPr lang="en-US" sz="2400" dirty="0" smtClean="0"/>
              <a:t>folder and make an entry for the </a:t>
            </a:r>
            <a:r>
              <a:rPr lang="en-US" sz="2400" b="1" dirty="0" err="1" smtClean="0">
                <a:solidFill>
                  <a:srgbClr val="C00000"/>
                </a:solidFill>
              </a:rPr>
              <a:t>searchView</a:t>
            </a:r>
            <a:r>
              <a:rPr lang="en-US" sz="2400" b="1" dirty="0" smtClean="0">
                <a:solidFill>
                  <a:srgbClr val="C00000"/>
                </a:solidFill>
              </a:rPr>
              <a:t>() </a:t>
            </a:r>
            <a:r>
              <a:rPr lang="en-US" sz="2400" dirty="0" smtClean="0"/>
              <a:t>function</a:t>
            </a:r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from </a:t>
            </a:r>
            <a:r>
              <a:rPr lang="en-IN" sz="1800" b="1" dirty="0" err="1" smtClean="0">
                <a:solidFill>
                  <a:srgbClr val="002060"/>
                </a:solidFill>
              </a:rPr>
              <a:t>django.urls</a:t>
            </a:r>
            <a:r>
              <a:rPr lang="en-IN" sz="1800" b="1" dirty="0" smtClean="0">
                <a:solidFill>
                  <a:srgbClr val="002060"/>
                </a:solidFill>
              </a:rPr>
              <a:t> import path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from . import views</a:t>
            </a:r>
          </a:p>
          <a:p>
            <a:pPr>
              <a:buNone/>
            </a:pPr>
            <a:r>
              <a:rPr lang="en-IN" sz="1800" b="1" dirty="0" err="1" smtClean="0">
                <a:solidFill>
                  <a:srgbClr val="002060"/>
                </a:solidFill>
              </a:rPr>
              <a:t>urlpatterns</a:t>
            </a:r>
            <a:r>
              <a:rPr lang="en-IN" sz="1800" b="1" dirty="0" smtClean="0">
                <a:solidFill>
                  <a:srgbClr val="002060"/>
                </a:solidFill>
              </a:rPr>
              <a:t> = [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path('</a:t>
            </a:r>
            <a:r>
              <a:rPr lang="en-IN" sz="1800" b="1" dirty="0" err="1" smtClean="0">
                <a:solidFill>
                  <a:srgbClr val="002060"/>
                </a:solidFill>
              </a:rPr>
              <a:t>add_books</a:t>
            </a:r>
            <a:r>
              <a:rPr lang="en-IN" sz="1800" b="1" dirty="0" smtClean="0">
                <a:solidFill>
                  <a:srgbClr val="002060"/>
                </a:solidFill>
              </a:rPr>
              <a:t>/',</a:t>
            </a:r>
            <a:r>
              <a:rPr lang="en-IN" sz="1800" b="1" dirty="0" err="1" smtClean="0">
                <a:solidFill>
                  <a:srgbClr val="002060"/>
                </a:solidFill>
              </a:rPr>
              <a:t>views.addBooksView,name</a:t>
            </a:r>
            <a:r>
              <a:rPr lang="en-IN" sz="1800" b="1" dirty="0" smtClean="0">
                <a:solidFill>
                  <a:srgbClr val="002060"/>
                </a:solidFill>
              </a:rPr>
              <a:t>='add'),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path('</a:t>
            </a:r>
            <a:r>
              <a:rPr lang="en-IN" sz="1800" b="1" dirty="0" err="1" smtClean="0">
                <a:solidFill>
                  <a:srgbClr val="002060"/>
                </a:solidFill>
              </a:rPr>
              <a:t>search_books</a:t>
            </a:r>
            <a:r>
              <a:rPr lang="en-IN" sz="1800" b="1" dirty="0" smtClean="0">
                <a:solidFill>
                  <a:srgbClr val="002060"/>
                </a:solidFill>
              </a:rPr>
              <a:t>/',</a:t>
            </a:r>
            <a:r>
              <a:rPr lang="en-IN" sz="1800" b="1" dirty="0" err="1" smtClean="0">
                <a:solidFill>
                  <a:srgbClr val="002060"/>
                </a:solidFill>
              </a:rPr>
              <a:t>views.searchFormView,name</a:t>
            </a:r>
            <a:r>
              <a:rPr lang="en-IN" sz="1800" b="1" dirty="0" smtClean="0">
                <a:solidFill>
                  <a:srgbClr val="002060"/>
                </a:solidFill>
              </a:rPr>
              <a:t>='</a:t>
            </a:r>
            <a:r>
              <a:rPr lang="en-IN" sz="1800" b="1" smtClean="0">
                <a:solidFill>
                  <a:srgbClr val="002060"/>
                </a:solidFill>
              </a:rPr>
              <a:t>searchform'),</a:t>
            </a:r>
            <a:endParaRPr lang="en-IN" sz="1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00B050"/>
                </a:solidFill>
              </a:rPr>
              <a:t>path('search/',</a:t>
            </a:r>
            <a:r>
              <a:rPr lang="en-IN" sz="1800" b="1" dirty="0" err="1" smtClean="0">
                <a:solidFill>
                  <a:srgbClr val="00B050"/>
                </a:solidFill>
              </a:rPr>
              <a:t>views.searchView,name</a:t>
            </a:r>
            <a:r>
              <a:rPr lang="en-IN" sz="1800" b="1" dirty="0" smtClean="0">
                <a:solidFill>
                  <a:srgbClr val="00B050"/>
                </a:solidFill>
              </a:rPr>
              <a:t>=search'),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]</a:t>
            </a:r>
          </a:p>
          <a:p>
            <a:pPr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Running The Server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sz="1900" dirty="0" smtClean="0"/>
              <a:t>To run our new </a:t>
            </a:r>
            <a:r>
              <a:rPr lang="en-IN" sz="1900" b="1" dirty="0" smtClean="0">
                <a:solidFill>
                  <a:srgbClr val="C00000"/>
                </a:solidFill>
              </a:rPr>
              <a:t>formdemoapp1</a:t>
            </a:r>
            <a:r>
              <a:rPr lang="en-IN" sz="1900" dirty="0" smtClean="0"/>
              <a:t> , go to the folder </a:t>
            </a:r>
            <a:r>
              <a:rPr lang="en-IN" sz="1900" b="1" dirty="0" smtClean="0">
                <a:solidFill>
                  <a:srgbClr val="C00000"/>
                </a:solidFill>
              </a:rPr>
              <a:t>formdemoproj1 </a:t>
            </a:r>
            <a:r>
              <a:rPr lang="en-IN" sz="1900" dirty="0" smtClean="0"/>
              <a:t>by using </a:t>
            </a:r>
            <a:r>
              <a:rPr lang="en-IN" sz="1900" b="1" dirty="0" err="1" smtClean="0">
                <a:solidFill>
                  <a:srgbClr val="C00000"/>
                </a:solidFill>
              </a:rPr>
              <a:t>cd</a:t>
            </a:r>
            <a:r>
              <a:rPr lang="en-IN" sz="1900" dirty="0" smtClean="0"/>
              <a:t> command and type the </a:t>
            </a:r>
            <a:r>
              <a:rPr lang="en-IN" sz="1900" b="1" dirty="0" err="1" smtClean="0">
                <a:solidFill>
                  <a:srgbClr val="C00000"/>
                </a:solidFill>
              </a:rPr>
              <a:t>runserver</a:t>
            </a:r>
            <a:r>
              <a:rPr lang="en-IN" sz="1900" dirty="0" smtClean="0"/>
              <a:t> command in </a:t>
            </a:r>
            <a:r>
              <a:rPr lang="en-IN" sz="1900" b="1" dirty="0" smtClean="0">
                <a:solidFill>
                  <a:srgbClr val="7030A0"/>
                </a:solidFill>
              </a:rPr>
              <a:t>VS Code terminal </a:t>
            </a:r>
          </a:p>
          <a:p>
            <a:pPr lvl="1" fontAlgn="base"/>
            <a:endParaRPr lang="en-IN" sz="1900" dirty="0" smtClean="0"/>
          </a:p>
          <a:p>
            <a:pPr lvl="2" fontAlgn="base"/>
            <a:r>
              <a:rPr lang="en-US" sz="1700" b="1" dirty="0" err="1" smtClean="0">
                <a:solidFill>
                  <a:srgbClr val="00B050"/>
                </a:solidFill>
              </a:rPr>
              <a:t>cd</a:t>
            </a:r>
            <a:r>
              <a:rPr lang="en-US" sz="1700" b="1" dirty="0" smtClean="0">
                <a:solidFill>
                  <a:srgbClr val="00B050"/>
                </a:solidFill>
              </a:rPr>
              <a:t> formdemoproj1</a:t>
            </a:r>
            <a:endParaRPr lang="en-IN" sz="1700" b="1" dirty="0" smtClean="0">
              <a:solidFill>
                <a:srgbClr val="00B050"/>
              </a:solidFill>
            </a:endParaRPr>
          </a:p>
          <a:p>
            <a:pPr lvl="2" fontAlgn="base"/>
            <a:r>
              <a:rPr lang="en-IN" sz="1700" b="1" dirty="0" smtClean="0">
                <a:solidFill>
                  <a:srgbClr val="00B050"/>
                </a:solidFill>
              </a:rPr>
              <a:t>python manage.py </a:t>
            </a:r>
            <a:r>
              <a:rPr lang="en-IN" sz="1700" b="1" dirty="0" err="1" smtClean="0">
                <a:solidFill>
                  <a:srgbClr val="00B050"/>
                </a:solidFill>
              </a:rPr>
              <a:t>runserver</a:t>
            </a:r>
            <a:r>
              <a:rPr lang="en-IN" sz="1700" b="1" dirty="0" smtClean="0">
                <a:solidFill>
                  <a:srgbClr val="00B050"/>
                </a:solidFill>
              </a:rPr>
              <a:t>. </a:t>
            </a:r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The server runs and we’ll see output like the following output in the </a:t>
            </a:r>
            <a:r>
              <a:rPr lang="en-IN" sz="1900" b="1" dirty="0" smtClean="0">
                <a:solidFill>
                  <a:srgbClr val="C00000"/>
                </a:solidFill>
              </a:rPr>
              <a:t>terminal window</a:t>
            </a:r>
            <a:r>
              <a:rPr lang="en-IN" sz="1900" dirty="0" smtClean="0"/>
              <a:t>:</a:t>
            </a:r>
            <a:endParaRPr lang="en-US" sz="1400" b="1" dirty="0" smtClean="0">
              <a:solidFill>
                <a:srgbClr val="C00000"/>
              </a:solidFill>
            </a:endParaRPr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500571"/>
            <a:ext cx="8858312" cy="2357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Opening The Page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err="1" smtClean="0">
                <a:solidFill>
                  <a:srgbClr val="0070C0"/>
                </a:solidFill>
              </a:rPr>
              <a:t>Ctrl+click</a:t>
            </a:r>
            <a:r>
              <a:rPr lang="en-IN" sz="2000" dirty="0" smtClean="0"/>
              <a:t> the </a:t>
            </a:r>
            <a:r>
              <a:rPr lang="en-IN" sz="2000" b="1" dirty="0" smtClean="0">
                <a:solidFill>
                  <a:srgbClr val="002060"/>
                </a:solidFill>
              </a:rPr>
              <a:t>http://127.0.0.1:8000/add_books</a:t>
            </a:r>
            <a:r>
              <a:rPr lang="en-IN" sz="2000" dirty="0" smtClean="0"/>
              <a:t> URL in the terminal </a:t>
            </a:r>
          </a:p>
          <a:p>
            <a:pPr fontAlgn="base">
              <a:buNone/>
            </a:pPr>
            <a:r>
              <a:rPr lang="en-IN" sz="2000" dirty="0" smtClean="0"/>
              <a:t>Output window to open default browser to that address. This will load the </a:t>
            </a:r>
          </a:p>
          <a:p>
            <a:pPr fontAlgn="base">
              <a:buNone/>
            </a:pPr>
            <a:r>
              <a:rPr lang="en-IN" sz="2000" dirty="0" smtClean="0"/>
              <a:t>page </a:t>
            </a:r>
            <a:r>
              <a:rPr lang="en-IN" sz="2000" b="1" dirty="0" smtClean="0">
                <a:solidFill>
                  <a:srgbClr val="C00000"/>
                </a:solidFill>
              </a:rPr>
              <a:t>addbook_result.html</a:t>
            </a:r>
            <a:r>
              <a:rPr lang="en-IN" sz="2000" dirty="0" smtClean="0"/>
              <a:t> with the following output</a:t>
            </a:r>
            <a:endParaRPr lang="en-IN" sz="2000" b="1" dirty="0" smtClean="0">
              <a:solidFill>
                <a:srgbClr val="0070C0"/>
              </a:solidFill>
            </a:endParaRPr>
          </a:p>
          <a:p>
            <a:pPr lvl="1" fontAlgn="base"/>
            <a:endParaRPr lang="en-IN" sz="20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6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928934"/>
            <a:ext cx="9001156" cy="3929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Opening The Page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dirty="0" smtClean="0"/>
              <a:t>Now we have to open the </a:t>
            </a:r>
            <a:r>
              <a:rPr lang="en-IN" sz="2000" dirty="0" err="1" smtClean="0"/>
              <a:t>seacrh</a:t>
            </a:r>
            <a:r>
              <a:rPr lang="en-IN" sz="2000" dirty="0" smtClean="0"/>
              <a:t> page , so we type the </a:t>
            </a:r>
            <a:r>
              <a:rPr lang="en-IN" sz="2000" dirty="0" err="1" smtClean="0"/>
              <a:t>url</a:t>
            </a:r>
            <a:r>
              <a:rPr lang="en-IN" sz="2000" dirty="0" smtClean="0"/>
              <a:t> </a:t>
            </a:r>
          </a:p>
          <a:p>
            <a:pPr fontAlgn="base">
              <a:buNone/>
            </a:pPr>
            <a:r>
              <a:rPr lang="en-IN" sz="2000" b="1" u="sng" dirty="0" smtClean="0">
                <a:solidFill>
                  <a:srgbClr val="0070C0"/>
                </a:solidFill>
                <a:hlinkClick r:id="rId2"/>
              </a:rPr>
              <a:t>http://127.0.0.1:8000/search_books</a:t>
            </a:r>
            <a:r>
              <a:rPr lang="en-IN" sz="2000" b="1" u="sng" dirty="0" smtClean="0">
                <a:solidFill>
                  <a:srgbClr val="0070C0"/>
                </a:solidFill>
              </a:rPr>
              <a:t> </a:t>
            </a:r>
            <a:r>
              <a:rPr lang="en-IN" sz="2000" dirty="0" smtClean="0"/>
              <a:t>which will open the search </a:t>
            </a:r>
          </a:p>
          <a:p>
            <a:pPr fontAlgn="base">
              <a:buNone/>
            </a:pPr>
            <a:r>
              <a:rPr lang="en-IN" sz="2000" dirty="0" smtClean="0"/>
              <a:t>page</a:t>
            </a:r>
          </a:p>
          <a:p>
            <a:pPr lvl="1" fontAlgn="base"/>
            <a:endParaRPr lang="en-IN" sz="20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D:\Online Courses\Django\djangoscreen97.png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0" y="3071810"/>
            <a:ext cx="9001155" cy="37861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Form Handling In </a:t>
            </a:r>
            <a:r>
              <a:rPr lang="en-US" sz="2800" b="1" dirty="0" err="1" smtClean="0"/>
              <a:t>Django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As we know all the </a:t>
            </a:r>
            <a:r>
              <a:rPr lang="en-IN" sz="2400" b="1" dirty="0" smtClean="0">
                <a:solidFill>
                  <a:srgbClr val="7030A0"/>
                </a:solidFill>
              </a:rPr>
              <a:t>user input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0070C0"/>
                </a:solidFill>
              </a:rPr>
              <a:t>HTML</a:t>
            </a:r>
            <a:r>
              <a:rPr lang="en-IN" sz="2400" dirty="0" smtClean="0"/>
              <a:t> is always handled using </a:t>
            </a:r>
            <a:r>
              <a:rPr lang="en-IN" sz="2400" b="1" dirty="0" smtClean="0">
                <a:solidFill>
                  <a:srgbClr val="0070C0"/>
                </a:solidFill>
              </a:rPr>
              <a:t>HTML forms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provides us 2 ways to deal with </a:t>
            </a:r>
            <a:r>
              <a:rPr lang="en-IN" sz="2400" b="1" dirty="0" smtClean="0">
                <a:solidFill>
                  <a:srgbClr val="0070C0"/>
                </a:solidFill>
              </a:rPr>
              <a:t>forms </a:t>
            </a:r>
            <a:r>
              <a:rPr lang="en-IN" sz="2400" dirty="0" smtClean="0"/>
              <a:t>in our </a:t>
            </a:r>
            <a:r>
              <a:rPr lang="en-IN" sz="2400" dirty="0" err="1" smtClean="0"/>
              <a:t>Django</a:t>
            </a:r>
            <a:r>
              <a:rPr lang="en-IN" sz="2400" dirty="0" smtClean="0"/>
              <a:t> app:</a:t>
            </a:r>
          </a:p>
          <a:p>
            <a:endParaRPr lang="en-IN" sz="2400" dirty="0" smtClean="0"/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1. By writing </a:t>
            </a:r>
            <a:r>
              <a:rPr lang="en-IN" sz="1900" b="1" dirty="0" smtClean="0">
                <a:solidFill>
                  <a:srgbClr val="C00000"/>
                </a:solidFill>
              </a:rPr>
              <a:t>&lt;form&gt; </a:t>
            </a:r>
            <a:r>
              <a:rPr lang="en-IN" sz="1900" b="1" dirty="0" smtClean="0">
                <a:solidFill>
                  <a:srgbClr val="002060"/>
                </a:solidFill>
              </a:rPr>
              <a:t>tag </a:t>
            </a: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2. By using </a:t>
            </a:r>
            <a:r>
              <a:rPr lang="en-IN" sz="1900" b="1" dirty="0" err="1" smtClean="0">
                <a:solidFill>
                  <a:srgbClr val="0070C0"/>
                </a:solidFill>
              </a:rPr>
              <a:t>Django's</a:t>
            </a:r>
            <a:r>
              <a:rPr lang="en-IN" sz="1900" b="1" dirty="0" smtClean="0">
                <a:solidFill>
                  <a:srgbClr val="0070C0"/>
                </a:solidFill>
              </a:rPr>
              <a:t> form library </a:t>
            </a:r>
            <a:r>
              <a:rPr lang="en-IN" sz="1900" b="1" dirty="0" smtClean="0">
                <a:solidFill>
                  <a:srgbClr val="002060"/>
                </a:solidFill>
              </a:rPr>
              <a:t>called </a:t>
            </a:r>
            <a:r>
              <a:rPr lang="en-IN" sz="1900" b="1" dirty="0" err="1" smtClean="0">
                <a:solidFill>
                  <a:srgbClr val="C00000"/>
                </a:solidFill>
              </a:rPr>
              <a:t>django.forms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Initially we will use the first approach and build a sample app , and then we will use the </a:t>
            </a:r>
            <a:r>
              <a:rPr lang="en-IN" sz="2400" b="1" dirty="0" err="1" smtClean="0">
                <a:solidFill>
                  <a:srgbClr val="0070C0"/>
                </a:solidFill>
              </a:rPr>
              <a:t>Django</a:t>
            </a:r>
            <a:r>
              <a:rPr lang="en-IN" sz="2400" b="1" dirty="0" smtClean="0">
                <a:solidFill>
                  <a:srgbClr val="0070C0"/>
                </a:solidFill>
              </a:rPr>
              <a:t> forms library</a:t>
            </a:r>
            <a:endParaRPr lang="en-IN" sz="18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Opening The Page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dirty="0" smtClean="0"/>
              <a:t>Finally when we will enter subject name as </a:t>
            </a:r>
            <a:r>
              <a:rPr lang="en-IN" sz="2000" b="1" dirty="0" smtClean="0">
                <a:solidFill>
                  <a:srgbClr val="C00000"/>
                </a:solidFill>
              </a:rPr>
              <a:t>Python</a:t>
            </a:r>
            <a:r>
              <a:rPr lang="en-IN" sz="2000" dirty="0" smtClean="0"/>
              <a:t> and click the </a:t>
            </a:r>
            <a:r>
              <a:rPr lang="en-IN" sz="2000" b="1" dirty="0" smtClean="0">
                <a:solidFill>
                  <a:srgbClr val="C00000"/>
                </a:solidFill>
              </a:rPr>
              <a:t>search</a:t>
            </a:r>
            <a:r>
              <a:rPr lang="en-IN" sz="2000" dirty="0" smtClean="0"/>
              <a:t> </a:t>
            </a:r>
          </a:p>
          <a:p>
            <a:pPr fontAlgn="base">
              <a:buNone/>
            </a:pPr>
            <a:r>
              <a:rPr lang="en-IN" sz="2000" dirty="0" smtClean="0"/>
              <a:t>button , it will open the  </a:t>
            </a:r>
            <a:r>
              <a:rPr lang="en-IN" sz="2000" b="1" dirty="0" smtClean="0">
                <a:solidFill>
                  <a:srgbClr val="C00000"/>
                </a:solidFill>
              </a:rPr>
              <a:t>search_result.html</a:t>
            </a:r>
            <a:r>
              <a:rPr lang="en-IN" sz="2000" dirty="0" smtClean="0"/>
              <a:t> page , which will show the </a:t>
            </a:r>
          </a:p>
          <a:p>
            <a:pPr fontAlgn="base">
              <a:buNone/>
            </a:pPr>
            <a:r>
              <a:rPr lang="en-IN" sz="2000" dirty="0" smtClean="0"/>
              <a:t>following output</a:t>
            </a:r>
          </a:p>
          <a:p>
            <a:pPr lvl="1" fontAlgn="base"/>
            <a:endParaRPr lang="en-IN" sz="20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D:\Online Courses\Django\djangoscreen97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2844" y="2786058"/>
            <a:ext cx="8858311" cy="4071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Form Handling In </a:t>
            </a:r>
            <a:r>
              <a:rPr lang="en-US" sz="2800" b="1" dirty="0" err="1" smtClean="0"/>
              <a:t>Django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Continuing the ongoing example of books, let’s create an app  that lets users </a:t>
            </a:r>
            <a:r>
              <a:rPr lang="en-IN" sz="2400" b="1" dirty="0" smtClean="0">
                <a:solidFill>
                  <a:srgbClr val="0070C0"/>
                </a:solidFill>
              </a:rPr>
              <a:t>search</a:t>
            </a:r>
            <a:r>
              <a:rPr lang="en-IN" sz="2400" dirty="0" smtClean="0"/>
              <a:t> our </a:t>
            </a:r>
            <a:r>
              <a:rPr lang="en-IN" sz="2400" b="1" dirty="0" smtClean="0">
                <a:solidFill>
                  <a:srgbClr val="0070C0"/>
                </a:solidFill>
              </a:rPr>
              <a:t>book database </a:t>
            </a:r>
            <a:r>
              <a:rPr lang="en-IN" sz="2400" dirty="0" smtClean="0"/>
              <a:t>by </a:t>
            </a:r>
            <a:r>
              <a:rPr lang="en-IN" sz="2400" b="1" dirty="0" smtClean="0">
                <a:solidFill>
                  <a:srgbClr val="0070C0"/>
                </a:solidFill>
              </a:rPr>
              <a:t>subject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Generally, there are </a:t>
            </a:r>
            <a:r>
              <a:rPr lang="en-IN" sz="2400" b="1" dirty="0" smtClean="0">
                <a:solidFill>
                  <a:srgbClr val="7030A0"/>
                </a:solidFill>
              </a:rPr>
              <a:t>two parts </a:t>
            </a:r>
            <a:r>
              <a:rPr lang="en-IN" sz="2400" dirty="0" smtClean="0"/>
              <a:t>to developing a </a:t>
            </a:r>
            <a:r>
              <a:rPr lang="en-IN" sz="2400" b="1" dirty="0" smtClean="0">
                <a:solidFill>
                  <a:srgbClr val="C00000"/>
                </a:solidFill>
              </a:rPr>
              <a:t>form</a:t>
            </a:r>
            <a:r>
              <a:rPr lang="en-IN" sz="2400" dirty="0" smtClean="0"/>
              <a:t>:</a:t>
            </a:r>
          </a:p>
          <a:p>
            <a:endParaRPr lang="en-US" sz="2400" dirty="0" smtClean="0"/>
          </a:p>
          <a:p>
            <a:pPr lvl="1"/>
            <a:r>
              <a:rPr lang="en-IN" sz="1900" b="1" dirty="0" smtClean="0"/>
              <a:t>the </a:t>
            </a:r>
            <a:r>
              <a:rPr lang="en-IN" sz="1900" b="1" dirty="0" smtClean="0">
                <a:solidFill>
                  <a:srgbClr val="C00000"/>
                </a:solidFill>
              </a:rPr>
              <a:t>HTML user interface </a:t>
            </a:r>
            <a:r>
              <a:rPr lang="en-IN" sz="1900" b="1" dirty="0" smtClean="0"/>
              <a:t>and 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b="1" dirty="0" smtClean="0"/>
              <a:t>the </a:t>
            </a:r>
            <a:r>
              <a:rPr lang="en-IN" sz="1900" b="1" dirty="0" smtClean="0">
                <a:solidFill>
                  <a:srgbClr val="C00000"/>
                </a:solidFill>
              </a:rPr>
              <a:t>backend view code </a:t>
            </a:r>
            <a:r>
              <a:rPr lang="en-IN" sz="1900" b="1" dirty="0" smtClean="0"/>
              <a:t>that processes the submitted data.</a:t>
            </a:r>
            <a:endParaRPr lang="en-IN" sz="1300" b="1" dirty="0" smtClean="0">
              <a:solidFill>
                <a:srgbClr val="0070C0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Let us begin the app by performing the usual initial steps as listed in the next slide </a:t>
            </a:r>
          </a:p>
          <a:p>
            <a:endParaRPr lang="en-IN" sz="2400" dirty="0" smtClean="0"/>
          </a:p>
          <a:p>
            <a:pPr lvl="1"/>
            <a:endParaRPr lang="en-IN" sz="19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Create a folder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myeleventhvsdjangoproject</a:t>
            </a:r>
            <a:r>
              <a:rPr lang="en-US" sz="2400" dirty="0" smtClean="0"/>
              <a:t> in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djangoexamples</a:t>
            </a:r>
            <a:r>
              <a:rPr lang="en-US" sz="2400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Load it in the </a:t>
            </a:r>
            <a:r>
              <a:rPr lang="en-US" sz="2400" b="1" dirty="0" smtClean="0">
                <a:solidFill>
                  <a:srgbClr val="7030A0"/>
                </a:solidFill>
              </a:rPr>
              <a:t>VS CODE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Create a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b="1" dirty="0" smtClean="0">
                <a:solidFill>
                  <a:srgbClr val="C00000"/>
                </a:solidFill>
              </a:rPr>
              <a:t> project </a:t>
            </a:r>
            <a:r>
              <a:rPr lang="en-US" sz="2400" dirty="0" smtClean="0"/>
              <a:t>called </a:t>
            </a:r>
            <a:r>
              <a:rPr lang="en-US" sz="2400" b="1" dirty="0" smtClean="0">
                <a:solidFill>
                  <a:srgbClr val="C00000"/>
                </a:solidFill>
              </a:rPr>
              <a:t>formdemoproj1</a:t>
            </a:r>
            <a:r>
              <a:rPr lang="en-US" sz="2400" dirty="0" smtClean="0"/>
              <a:t> by using the command:</a:t>
            </a:r>
          </a:p>
          <a:p>
            <a:pPr lvl="1" fontAlgn="base"/>
            <a:r>
              <a:rPr lang="en-US" sz="1900" dirty="0" smtClean="0"/>
              <a:t> </a:t>
            </a:r>
            <a:r>
              <a:rPr lang="en-US" sz="1900" b="1" dirty="0" err="1" smtClean="0">
                <a:solidFill>
                  <a:srgbClr val="C00000"/>
                </a:solidFill>
              </a:rPr>
              <a:t>django</a:t>
            </a:r>
            <a:r>
              <a:rPr lang="en-US" sz="1900" b="1" dirty="0" smtClean="0">
                <a:solidFill>
                  <a:srgbClr val="C00000"/>
                </a:solidFill>
              </a:rPr>
              <a:t>-admin </a:t>
            </a:r>
            <a:r>
              <a:rPr lang="en-US" sz="1900" b="1" dirty="0" err="1" smtClean="0">
                <a:solidFill>
                  <a:srgbClr val="C00000"/>
                </a:solidFill>
              </a:rPr>
              <a:t>startproject</a:t>
            </a:r>
            <a:r>
              <a:rPr lang="en-US" sz="1900" b="1" dirty="0" smtClean="0">
                <a:solidFill>
                  <a:srgbClr val="C00000"/>
                </a:solidFill>
              </a:rPr>
              <a:t> formdemoproj1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This will create the </a:t>
            </a:r>
            <a:r>
              <a:rPr lang="en-US" sz="2400" b="1" dirty="0" smtClean="0">
                <a:solidFill>
                  <a:srgbClr val="7030A0"/>
                </a:solidFill>
              </a:rPr>
              <a:t>outer project folder </a:t>
            </a:r>
            <a:r>
              <a:rPr lang="en-US" sz="2400" dirty="0" smtClean="0"/>
              <a:t>called </a:t>
            </a:r>
            <a:r>
              <a:rPr lang="en-US" sz="2400" b="1" dirty="0" smtClean="0">
                <a:solidFill>
                  <a:srgbClr val="C00000"/>
                </a:solidFill>
              </a:rPr>
              <a:t>formdemoproj1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7030A0"/>
                </a:solidFill>
              </a:rPr>
              <a:t>inner app folder </a:t>
            </a:r>
            <a:r>
              <a:rPr lang="en-US" sz="2400" dirty="0" smtClean="0"/>
              <a:t>also by the same name</a:t>
            </a:r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 fontAlgn="base"/>
            <a:endParaRPr lang="en-US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Now go to the </a:t>
            </a:r>
            <a:r>
              <a:rPr lang="en-US" sz="2400" b="1" dirty="0" smtClean="0">
                <a:solidFill>
                  <a:srgbClr val="7030A0"/>
                </a:solidFill>
              </a:rPr>
              <a:t>outer project folder </a:t>
            </a:r>
            <a:r>
              <a:rPr lang="en-US" sz="2400" b="1" dirty="0" smtClean="0">
                <a:solidFill>
                  <a:srgbClr val="C00000"/>
                </a:solidFill>
              </a:rPr>
              <a:t>formdemoproj1 </a:t>
            </a:r>
            <a:r>
              <a:rPr lang="en-US" sz="2400" dirty="0" smtClean="0"/>
              <a:t>and create an app called </a:t>
            </a:r>
            <a:r>
              <a:rPr lang="en-US" sz="2400" b="1" dirty="0" smtClean="0">
                <a:solidFill>
                  <a:srgbClr val="C00000"/>
                </a:solidFill>
              </a:rPr>
              <a:t>formdemoapp1</a:t>
            </a:r>
            <a:r>
              <a:rPr lang="en-US" sz="2400" dirty="0" smtClean="0"/>
              <a:t> by using the command:</a:t>
            </a:r>
          </a:p>
          <a:p>
            <a:pPr lvl="1" fontAlgn="base"/>
            <a:r>
              <a:rPr lang="en-US" sz="1900" b="1" dirty="0" err="1" smtClean="0">
                <a:solidFill>
                  <a:srgbClr val="C00000"/>
                </a:solidFill>
              </a:rPr>
              <a:t>django</a:t>
            </a:r>
            <a:r>
              <a:rPr lang="en-US" sz="1900" b="1" dirty="0" smtClean="0">
                <a:solidFill>
                  <a:srgbClr val="C00000"/>
                </a:solidFill>
              </a:rPr>
              <a:t>-admin </a:t>
            </a:r>
            <a:r>
              <a:rPr lang="en-US" sz="1900" b="1" dirty="0" err="1" smtClean="0">
                <a:solidFill>
                  <a:srgbClr val="C00000"/>
                </a:solidFill>
              </a:rPr>
              <a:t>startapp</a:t>
            </a:r>
            <a:r>
              <a:rPr lang="en-US" sz="1900" b="1" dirty="0" smtClean="0">
                <a:solidFill>
                  <a:srgbClr val="C00000"/>
                </a:solidFill>
              </a:rPr>
              <a:t> formdemoapp1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Now create a </a:t>
            </a:r>
            <a:r>
              <a:rPr lang="en-US" sz="2400" b="1" dirty="0" smtClean="0">
                <a:solidFill>
                  <a:srgbClr val="0070C0"/>
                </a:solidFill>
              </a:rPr>
              <a:t>folder</a:t>
            </a:r>
            <a:r>
              <a:rPr lang="en-US" sz="2400" dirty="0" smtClean="0"/>
              <a:t> called </a:t>
            </a:r>
            <a:r>
              <a:rPr lang="en-US" sz="2400" b="1" dirty="0" smtClean="0">
                <a:solidFill>
                  <a:srgbClr val="C00000"/>
                </a:solidFill>
              </a:rPr>
              <a:t>templates</a:t>
            </a:r>
            <a:r>
              <a:rPr lang="en-US" sz="2400" dirty="0" smtClean="0"/>
              <a:t> in the </a:t>
            </a:r>
            <a:r>
              <a:rPr lang="en-US" sz="2400" b="1" dirty="0" smtClean="0">
                <a:solidFill>
                  <a:srgbClr val="7030A0"/>
                </a:solidFill>
              </a:rPr>
              <a:t>outer project folder </a:t>
            </a:r>
            <a:r>
              <a:rPr lang="en-US" sz="2400" dirty="0" smtClean="0"/>
              <a:t>called </a:t>
            </a:r>
            <a:r>
              <a:rPr lang="en-US" sz="2400" b="1" dirty="0" smtClean="0">
                <a:solidFill>
                  <a:srgbClr val="C00000"/>
                </a:solidFill>
              </a:rPr>
              <a:t>templates</a:t>
            </a:r>
            <a:r>
              <a:rPr lang="en-US" sz="2400" dirty="0" smtClean="0"/>
              <a:t> and inside </a:t>
            </a:r>
            <a:r>
              <a:rPr lang="en-US" sz="2400" b="1" dirty="0" smtClean="0">
                <a:solidFill>
                  <a:srgbClr val="C00000"/>
                </a:solidFill>
              </a:rPr>
              <a:t>templates</a:t>
            </a:r>
            <a:r>
              <a:rPr lang="en-US" sz="2400" dirty="0" smtClean="0"/>
              <a:t> create a </a:t>
            </a:r>
            <a:r>
              <a:rPr lang="en-US" sz="2400" b="1" dirty="0" smtClean="0">
                <a:solidFill>
                  <a:srgbClr val="0070C0"/>
                </a:solidFill>
              </a:rPr>
              <a:t>folder </a:t>
            </a:r>
            <a:r>
              <a:rPr lang="en-US" sz="2400" dirty="0" smtClean="0"/>
              <a:t>called </a:t>
            </a:r>
            <a:r>
              <a:rPr lang="en-US" sz="2400" b="1" dirty="0" smtClean="0">
                <a:solidFill>
                  <a:srgbClr val="C00000"/>
                </a:solidFill>
              </a:rPr>
              <a:t>formdemoapp1</a:t>
            </a:r>
            <a:r>
              <a:rPr lang="en-US" sz="2400" dirty="0" smtClean="0"/>
              <a:t> and within it create </a:t>
            </a:r>
            <a:r>
              <a:rPr lang="en-US" sz="2400" b="1" dirty="0" smtClean="0">
                <a:solidFill>
                  <a:srgbClr val="C00000"/>
                </a:solidFill>
              </a:rPr>
              <a:t>3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HTML </a:t>
            </a:r>
            <a:r>
              <a:rPr lang="en-US" sz="2400" dirty="0" smtClean="0"/>
              <a:t>files called </a:t>
            </a:r>
            <a:r>
              <a:rPr lang="en-US" sz="2400" b="1" dirty="0" smtClean="0">
                <a:solidFill>
                  <a:srgbClr val="C00000"/>
                </a:solidFill>
              </a:rPr>
              <a:t>addbook_result.html</a:t>
            </a:r>
            <a:r>
              <a:rPr lang="en-US" sz="2400" b="1" dirty="0" smtClean="0"/>
              <a:t>,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search_form.html</a:t>
            </a:r>
            <a:r>
              <a:rPr lang="en-US" sz="2400" b="1" dirty="0" err="1" smtClean="0"/>
              <a:t>,</a:t>
            </a:r>
            <a:r>
              <a:rPr lang="en-US" sz="2400" b="1" dirty="0" err="1" smtClean="0">
                <a:solidFill>
                  <a:srgbClr val="C00000"/>
                </a:solidFill>
              </a:rPr>
              <a:t>search_result.html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 fontAlgn="base"/>
            <a:r>
              <a:rPr lang="en-US" sz="2400" dirty="0" smtClean="0"/>
              <a:t>Finally update </a:t>
            </a:r>
            <a:r>
              <a:rPr lang="en-US" sz="2400" b="1" dirty="0" smtClean="0">
                <a:solidFill>
                  <a:srgbClr val="C00000"/>
                </a:solidFill>
              </a:rPr>
              <a:t>settings.py</a:t>
            </a:r>
            <a:r>
              <a:rPr lang="en-US" sz="2400" dirty="0" smtClean="0"/>
              <a:t>  so that it contains the name of our app and the template directory path</a:t>
            </a: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800" b="1" u="sng" dirty="0" smtClean="0">
                <a:solidFill>
                  <a:srgbClr val="C00000"/>
                </a:solidFill>
              </a:rPr>
              <a:t>Code: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INSTALLED_APPS = [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'</a:t>
            </a:r>
            <a:r>
              <a:rPr lang="en-IN" sz="2400" b="1" dirty="0" err="1" smtClean="0">
                <a:solidFill>
                  <a:srgbClr val="002060"/>
                </a:solidFill>
              </a:rPr>
              <a:t>django.contrib.admin</a:t>
            </a:r>
            <a:r>
              <a:rPr lang="en-IN" sz="24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'</a:t>
            </a:r>
            <a:r>
              <a:rPr lang="en-IN" sz="2400" b="1" dirty="0" err="1" smtClean="0">
                <a:solidFill>
                  <a:srgbClr val="002060"/>
                </a:solidFill>
              </a:rPr>
              <a:t>django.contrib.auth</a:t>
            </a:r>
            <a:r>
              <a:rPr lang="en-IN" sz="24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'</a:t>
            </a:r>
            <a:r>
              <a:rPr lang="en-IN" sz="2400" b="1" dirty="0" err="1" smtClean="0">
                <a:solidFill>
                  <a:srgbClr val="002060"/>
                </a:solidFill>
              </a:rPr>
              <a:t>django.contrib.contenttypes</a:t>
            </a:r>
            <a:r>
              <a:rPr lang="en-IN" sz="24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'</a:t>
            </a:r>
            <a:r>
              <a:rPr lang="en-IN" sz="2400" b="1" dirty="0" err="1" smtClean="0">
                <a:solidFill>
                  <a:srgbClr val="002060"/>
                </a:solidFill>
              </a:rPr>
              <a:t>django.contrib.sessions</a:t>
            </a:r>
            <a:r>
              <a:rPr lang="en-IN" sz="24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'</a:t>
            </a:r>
            <a:r>
              <a:rPr lang="en-IN" sz="2400" b="1" dirty="0" err="1" smtClean="0">
                <a:solidFill>
                  <a:srgbClr val="002060"/>
                </a:solidFill>
              </a:rPr>
              <a:t>django.contrib.messages</a:t>
            </a:r>
            <a:r>
              <a:rPr lang="en-IN" sz="24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'</a:t>
            </a:r>
            <a:r>
              <a:rPr lang="en-IN" sz="2400" b="1" dirty="0" err="1" smtClean="0">
                <a:solidFill>
                  <a:srgbClr val="002060"/>
                </a:solidFill>
              </a:rPr>
              <a:t>django.contrib.staticfiles</a:t>
            </a:r>
            <a:r>
              <a:rPr lang="en-IN" sz="24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‘formdemoapp1',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]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800" b="1" u="sng" dirty="0" smtClean="0">
                <a:solidFill>
                  <a:srgbClr val="C00000"/>
                </a:solidFill>
              </a:rPr>
              <a:t>Code: </a:t>
            </a:r>
          </a:p>
          <a:p>
            <a:pPr>
              <a:buNone/>
            </a:pPr>
            <a:endParaRPr lang="en-IN" sz="22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200" b="1" dirty="0" smtClean="0">
                <a:solidFill>
                  <a:srgbClr val="002060"/>
                </a:solidFill>
              </a:rPr>
              <a:t>TEMPLATES = [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2060"/>
                </a:solidFill>
              </a:rPr>
              <a:t>'BACKEND': '</a:t>
            </a:r>
            <a:r>
              <a:rPr lang="en-IN" sz="2200" b="1" dirty="0" err="1" smtClean="0">
                <a:solidFill>
                  <a:srgbClr val="002060"/>
                </a:solidFill>
              </a:rPr>
              <a:t>django.template.backends.django.DjangoTemplates</a:t>
            </a:r>
            <a:r>
              <a:rPr lang="en-IN" sz="22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B050"/>
                </a:solidFill>
              </a:rPr>
              <a:t>'DIRS': [</a:t>
            </a:r>
            <a:r>
              <a:rPr lang="en-IN" sz="2200" b="1" dirty="0" err="1" smtClean="0">
                <a:solidFill>
                  <a:srgbClr val="00B050"/>
                </a:solidFill>
              </a:rPr>
              <a:t>os.path.join</a:t>
            </a:r>
            <a:r>
              <a:rPr lang="en-IN" sz="2200" b="1" dirty="0" smtClean="0">
                <a:solidFill>
                  <a:srgbClr val="00B050"/>
                </a:solidFill>
              </a:rPr>
              <a:t>(</a:t>
            </a:r>
            <a:r>
              <a:rPr lang="en-IN" sz="2200" b="1" dirty="0" err="1" smtClean="0">
                <a:solidFill>
                  <a:srgbClr val="00B050"/>
                </a:solidFill>
              </a:rPr>
              <a:t>BASE_DIR,'templates</a:t>
            </a:r>
            <a:r>
              <a:rPr lang="en-IN" sz="2200" b="1" dirty="0" smtClean="0">
                <a:solidFill>
                  <a:srgbClr val="00B050"/>
                </a:solidFill>
              </a:rPr>
              <a:t>')]</a:t>
            </a:r>
            <a:r>
              <a:rPr lang="en-IN" sz="2200" b="1" dirty="0" smtClean="0">
                <a:solidFill>
                  <a:srgbClr val="002060"/>
                </a:solidFill>
              </a:rPr>
              <a:t>,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…..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}</a:t>
            </a:r>
            <a:endParaRPr lang="en-IN" sz="22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7305</TotalTime>
  <Words>1616</Words>
  <Application>Microsoft Office PowerPoint</Application>
  <PresentationFormat>On-screen Show (4:3)</PresentationFormat>
  <Paragraphs>485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Civic</vt:lpstr>
      <vt:lpstr>Slide 1</vt:lpstr>
      <vt:lpstr>Today’s Agenda</vt:lpstr>
      <vt:lpstr>Information About Submitted Data</vt:lpstr>
      <vt:lpstr>Form Handling In Django</vt:lpstr>
      <vt:lpstr>Form Handling In Django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Running The Server</vt:lpstr>
      <vt:lpstr>Opening The Page</vt:lpstr>
      <vt:lpstr>Opening The Page</vt:lpstr>
      <vt:lpstr>Opening The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647</cp:revision>
  <dcterms:created xsi:type="dcterms:W3CDTF">2015-12-21T13:46:48Z</dcterms:created>
  <dcterms:modified xsi:type="dcterms:W3CDTF">2019-05-31T11:46:56Z</dcterms:modified>
</cp:coreProperties>
</file>