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399" r:id="rId4"/>
    <p:sldId id="426" r:id="rId5"/>
    <p:sldId id="428" r:id="rId6"/>
    <p:sldId id="427" r:id="rId7"/>
    <p:sldId id="359" r:id="rId8"/>
    <p:sldId id="429" r:id="rId9"/>
    <p:sldId id="434" r:id="rId10"/>
    <p:sldId id="430" r:id="rId11"/>
    <p:sldId id="431" r:id="rId12"/>
    <p:sldId id="401" r:id="rId13"/>
    <p:sldId id="432" r:id="rId14"/>
    <p:sldId id="43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116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29-03-2019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29-03-2019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29-03-2019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29-03-2019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29-03-2019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29-03-2019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70000" lnSpcReduction="20000"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FULL STACK WEB DEVELOPMENT WITH DJANGO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72716" y="357166"/>
            <a:ext cx="2085111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/>
              <a:t>Django’s</a:t>
            </a:r>
            <a:r>
              <a:rPr lang="en-US" sz="2800" b="1" dirty="0" smtClean="0"/>
              <a:t> MVT Pattern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IN" sz="2400" dirty="0" smtClean="0"/>
          </a:p>
          <a:p>
            <a:endParaRPr lang="en-IN" sz="24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 architectu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2" cy="535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/>
              <a:t>Django’s</a:t>
            </a:r>
            <a:r>
              <a:rPr lang="en-US" sz="2800" b="1" dirty="0" smtClean="0"/>
              <a:t> MVT Pattern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IN" sz="2400" dirty="0" smtClean="0"/>
          </a:p>
          <a:p>
            <a:endParaRPr lang="en-IN" sz="24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 architectu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2" cy="535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Description Of Each File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URLs: </a:t>
            </a:r>
            <a:r>
              <a:rPr lang="en-IN" sz="2400" dirty="0" smtClean="0"/>
              <a:t>It is called the </a:t>
            </a:r>
            <a:r>
              <a:rPr lang="en-IN" sz="2400" b="1" dirty="0" smtClean="0">
                <a:solidFill>
                  <a:srgbClr val="7030A0"/>
                </a:solidFill>
              </a:rPr>
              <a:t>URL </a:t>
            </a:r>
            <a:r>
              <a:rPr lang="en-IN" sz="2400" b="1" dirty="0" err="1" smtClean="0">
                <a:solidFill>
                  <a:srgbClr val="7030A0"/>
                </a:solidFill>
              </a:rPr>
              <a:t>mapper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dirty="0" smtClean="0"/>
              <a:t>and is used to </a:t>
            </a:r>
            <a:r>
              <a:rPr lang="en-IN" sz="2400" b="1" dirty="0" smtClean="0">
                <a:solidFill>
                  <a:srgbClr val="0070C0"/>
                </a:solidFill>
              </a:rPr>
              <a:t>redirect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HTTP requests </a:t>
            </a:r>
            <a:r>
              <a:rPr lang="en-IN" sz="2400" dirty="0" smtClean="0"/>
              <a:t>to the appropriate view based on the request URL. </a:t>
            </a:r>
          </a:p>
          <a:p>
            <a:endParaRPr lang="en-IN" sz="2400" b="1" dirty="0" smtClean="0"/>
          </a:p>
          <a:p>
            <a:endParaRPr lang="en-IN" sz="2400" b="1" dirty="0" smtClean="0"/>
          </a:p>
          <a:p>
            <a:r>
              <a:rPr lang="en-IN" sz="2400" b="1" dirty="0" smtClean="0"/>
              <a:t>View:</a:t>
            </a:r>
            <a:r>
              <a:rPr lang="en-IN" sz="2400" dirty="0" smtClean="0"/>
              <a:t> A </a:t>
            </a:r>
            <a:r>
              <a:rPr lang="en-IN" sz="2400" b="1" dirty="0" smtClean="0">
                <a:solidFill>
                  <a:srgbClr val="C00000"/>
                </a:solidFill>
              </a:rPr>
              <a:t>view</a:t>
            </a:r>
            <a:r>
              <a:rPr lang="en-IN" sz="2400" dirty="0" smtClean="0"/>
              <a:t> is a </a:t>
            </a:r>
            <a:r>
              <a:rPr lang="en-IN" sz="2400" b="1" dirty="0" smtClean="0">
                <a:solidFill>
                  <a:srgbClr val="0070C0"/>
                </a:solidFill>
              </a:rPr>
              <a:t>request handler </a:t>
            </a:r>
            <a:r>
              <a:rPr lang="en-IN" sz="2400" dirty="0" smtClean="0"/>
              <a:t>function, which receives </a:t>
            </a:r>
            <a:r>
              <a:rPr lang="en-IN" sz="2400" b="1" dirty="0" smtClean="0">
                <a:solidFill>
                  <a:srgbClr val="C00000"/>
                </a:solidFill>
              </a:rPr>
              <a:t>HTTP requests </a:t>
            </a:r>
            <a:r>
              <a:rPr lang="en-IN" sz="2400" dirty="0" smtClean="0"/>
              <a:t>and returns </a:t>
            </a:r>
            <a:r>
              <a:rPr lang="en-IN" sz="2400" b="1" dirty="0" smtClean="0">
                <a:solidFill>
                  <a:srgbClr val="C00000"/>
                </a:solidFill>
              </a:rPr>
              <a:t>HTTP responses</a:t>
            </a:r>
            <a:r>
              <a:rPr lang="en-IN" sz="2400" dirty="0" smtClean="0"/>
              <a:t>. </a:t>
            </a:r>
            <a:r>
              <a:rPr lang="en-IN" sz="2400" b="1" dirty="0" smtClean="0">
                <a:solidFill>
                  <a:srgbClr val="C00000"/>
                </a:solidFill>
              </a:rPr>
              <a:t>Views</a:t>
            </a:r>
            <a:r>
              <a:rPr lang="en-IN" sz="2400" dirty="0" smtClean="0"/>
              <a:t> access the data needed to satisfy requests via </a:t>
            </a:r>
            <a:r>
              <a:rPr lang="en-IN" sz="2400" b="1" i="1" dirty="0" smtClean="0">
                <a:solidFill>
                  <a:srgbClr val="C00000"/>
                </a:solidFill>
              </a:rPr>
              <a:t>models</a:t>
            </a:r>
            <a:r>
              <a:rPr lang="en-IN" sz="2400" dirty="0" smtClean="0"/>
              <a:t>, and delegate the formatting of the response to </a:t>
            </a:r>
            <a:r>
              <a:rPr lang="en-IN" sz="2400" b="1" i="1" dirty="0" smtClean="0">
                <a:solidFill>
                  <a:srgbClr val="C00000"/>
                </a:solidFill>
              </a:rPr>
              <a:t>templates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Description Of Each File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Models:</a:t>
            </a: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rgbClr val="C00000"/>
                </a:solidFill>
              </a:rPr>
              <a:t>Models</a:t>
            </a:r>
            <a:r>
              <a:rPr lang="en-IN" sz="2400" dirty="0" smtClean="0"/>
              <a:t> are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objects that provide mechanisms to manage (</a:t>
            </a:r>
            <a:r>
              <a:rPr lang="en-IN" sz="2400" b="1" dirty="0" smtClean="0">
                <a:solidFill>
                  <a:srgbClr val="002060"/>
                </a:solidFill>
              </a:rPr>
              <a:t>add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2060"/>
                </a:solidFill>
              </a:rPr>
              <a:t>modify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2060"/>
                </a:solidFill>
              </a:rPr>
              <a:t>delete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002060"/>
                </a:solidFill>
              </a:rPr>
              <a:t>query</a:t>
            </a:r>
            <a:r>
              <a:rPr lang="en-IN" sz="2400" dirty="0" smtClean="0"/>
              <a:t> )records in the database.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Django’s</a:t>
            </a:r>
            <a:r>
              <a:rPr lang="en-IN" sz="2400" dirty="0" smtClean="0"/>
              <a:t> model makes use of a powerful </a:t>
            </a:r>
            <a:r>
              <a:rPr lang="en-IN" sz="2400" b="1" dirty="0" smtClean="0">
                <a:solidFill>
                  <a:srgbClr val="0070C0"/>
                </a:solidFill>
              </a:rPr>
              <a:t>ORM layer </a:t>
            </a:r>
            <a:r>
              <a:rPr lang="en-IN" sz="2400" dirty="0" smtClean="0"/>
              <a:t>which </a:t>
            </a:r>
            <a:r>
              <a:rPr lang="en-IN" sz="2400" b="1" dirty="0" smtClean="0">
                <a:solidFill>
                  <a:srgbClr val="7030A0"/>
                </a:solidFill>
              </a:rPr>
              <a:t>simplifies dealing with the database </a:t>
            </a:r>
            <a:r>
              <a:rPr lang="en-IN" sz="2400" dirty="0" smtClean="0"/>
              <a:t>and accelerates the development process. </a:t>
            </a:r>
          </a:p>
          <a:p>
            <a:endParaRPr lang="en-IN" sz="2400" b="1" dirty="0" smtClean="0"/>
          </a:p>
          <a:p>
            <a:pPr>
              <a:buNone/>
            </a:pPr>
            <a:endParaRPr lang="en-IN" sz="2400" dirty="0" smtClean="0"/>
          </a:p>
          <a:p>
            <a:endParaRPr lang="en-IN" sz="24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-models-768x67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2" y="4000504"/>
            <a:ext cx="7358114" cy="2357454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Description Of Each File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Templates:</a:t>
            </a:r>
            <a:r>
              <a:rPr lang="en-IN" sz="2400" dirty="0" smtClean="0"/>
              <a:t> A </a:t>
            </a:r>
            <a:r>
              <a:rPr lang="en-IN" sz="2400" b="1" dirty="0" smtClean="0">
                <a:solidFill>
                  <a:srgbClr val="C00000"/>
                </a:solidFill>
              </a:rPr>
              <a:t>template</a:t>
            </a:r>
            <a:r>
              <a:rPr lang="en-IN" sz="2400" dirty="0" smtClean="0"/>
              <a:t> is a </a:t>
            </a:r>
            <a:r>
              <a:rPr lang="en-IN" sz="2400" b="1" dirty="0" smtClean="0">
                <a:solidFill>
                  <a:srgbClr val="0070C0"/>
                </a:solidFill>
              </a:rPr>
              <a:t>text file </a:t>
            </a:r>
            <a:r>
              <a:rPr lang="en-IN" sz="2400" dirty="0" smtClean="0"/>
              <a:t>defining the </a:t>
            </a:r>
            <a:r>
              <a:rPr lang="en-IN" sz="2400" b="1" dirty="0" smtClean="0">
                <a:solidFill>
                  <a:srgbClr val="0070C0"/>
                </a:solidFill>
              </a:rPr>
              <a:t>layout </a:t>
            </a:r>
            <a:r>
              <a:rPr lang="en-IN" sz="2400" dirty="0" smtClean="0"/>
              <a:t>of the page (such as an HTML page), with </a:t>
            </a:r>
            <a:r>
              <a:rPr lang="en-IN" sz="2400" b="1" dirty="0" smtClean="0">
                <a:solidFill>
                  <a:srgbClr val="C00000"/>
                </a:solidFill>
              </a:rPr>
              <a:t>placeholders</a:t>
            </a:r>
            <a:r>
              <a:rPr lang="en-IN" sz="2400" dirty="0" smtClean="0"/>
              <a:t> used to represent actual content. A </a:t>
            </a:r>
            <a:r>
              <a:rPr lang="en-IN" sz="2400" b="1" i="1" dirty="0" smtClean="0">
                <a:solidFill>
                  <a:srgbClr val="C00000"/>
                </a:solidFill>
              </a:rPr>
              <a:t>view</a:t>
            </a:r>
            <a:r>
              <a:rPr lang="en-IN" sz="2400" dirty="0" smtClean="0"/>
              <a:t> can dynamically create an </a:t>
            </a:r>
            <a:r>
              <a:rPr lang="en-IN" sz="2400" b="1" dirty="0" smtClean="0">
                <a:solidFill>
                  <a:srgbClr val="0070C0"/>
                </a:solidFill>
              </a:rPr>
              <a:t>HTML page </a:t>
            </a:r>
            <a:r>
              <a:rPr lang="en-IN" sz="2400" dirty="0" smtClean="0"/>
              <a:t>using an </a:t>
            </a:r>
            <a:r>
              <a:rPr lang="en-IN" sz="2400" b="1" dirty="0" smtClean="0">
                <a:solidFill>
                  <a:srgbClr val="C00000"/>
                </a:solidFill>
              </a:rPr>
              <a:t>HTML template</a:t>
            </a:r>
            <a:r>
              <a:rPr lang="en-IN" sz="2400" dirty="0" smtClean="0"/>
              <a:t>, populating it with data from </a:t>
            </a:r>
            <a:r>
              <a:rPr lang="en-IN" sz="2400" b="1" i="1" dirty="0" smtClean="0">
                <a:solidFill>
                  <a:srgbClr val="C00000"/>
                </a:solidFill>
              </a:rPr>
              <a:t>model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-templates-768x50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2" y="3643314"/>
            <a:ext cx="7314286" cy="2623838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 smtClean="0"/>
              <a:t>Understanding </a:t>
            </a:r>
            <a:r>
              <a:rPr lang="en-US" sz="2800" b="1" dirty="0" err="1" smtClean="0"/>
              <a:t>Django’s</a:t>
            </a:r>
            <a:r>
              <a:rPr lang="en-US" sz="2800" b="1" dirty="0" smtClean="0"/>
              <a:t> Architecture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Architecture Of </a:t>
            </a:r>
            <a:r>
              <a:rPr lang="en-US" sz="2400" dirty="0" err="1" smtClean="0">
                <a:solidFill>
                  <a:schemeClr val="tx1"/>
                </a:solidFill>
              </a:rPr>
              <a:t>Django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Recap Of MVC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</a:rPr>
              <a:t>Django’s</a:t>
            </a:r>
            <a:r>
              <a:rPr lang="en-US" sz="2400" dirty="0" smtClean="0">
                <a:solidFill>
                  <a:schemeClr val="tx1"/>
                </a:solidFill>
              </a:rPr>
              <a:t> MVT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err="1" smtClean="0"/>
              <a:t>Django</a:t>
            </a:r>
            <a:r>
              <a:rPr lang="en-US" sz="2800" b="1" dirty="0" smtClean="0"/>
              <a:t> Architecture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solidFill>
                  <a:srgbClr val="C00000"/>
                </a:solidFill>
              </a:rPr>
              <a:t>Django</a:t>
            </a:r>
            <a:r>
              <a:rPr lang="en-US" sz="2400" dirty="0" smtClean="0"/>
              <a:t> uses </a:t>
            </a:r>
            <a:r>
              <a:rPr lang="en-US" sz="2400" b="1" dirty="0" smtClean="0">
                <a:solidFill>
                  <a:srgbClr val="7030A0"/>
                </a:solidFill>
              </a:rPr>
              <a:t>MVT 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C00000"/>
                </a:solidFill>
              </a:rPr>
              <a:t>Model-View-Template</a:t>
            </a:r>
            <a:r>
              <a:rPr lang="en-US" sz="2400" dirty="0" smtClean="0"/>
              <a:t>)architecture which is inspired by the famous </a:t>
            </a:r>
            <a:r>
              <a:rPr lang="en-US" sz="2400" b="1" dirty="0" smtClean="0">
                <a:solidFill>
                  <a:srgbClr val="7030A0"/>
                </a:solidFill>
              </a:rPr>
              <a:t>MVC</a:t>
            </a:r>
            <a:r>
              <a:rPr lang="en-US" sz="2400" dirty="0" smtClean="0"/>
              <a:t> (</a:t>
            </a:r>
            <a:r>
              <a:rPr lang="en-US" sz="2400" b="1" dirty="0" smtClean="0">
                <a:solidFill>
                  <a:srgbClr val="C00000"/>
                </a:solidFill>
              </a:rPr>
              <a:t>Model-View-Controller</a:t>
            </a:r>
            <a:r>
              <a:rPr lang="en-US" sz="2400" dirty="0" smtClean="0"/>
              <a:t>) architecture used for developing software applications.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So before we can understand </a:t>
            </a:r>
            <a:r>
              <a:rPr lang="en-US" sz="2400" b="1" dirty="0" err="1" smtClean="0">
                <a:solidFill>
                  <a:srgbClr val="C00000"/>
                </a:solidFill>
              </a:rPr>
              <a:t>Django’s</a:t>
            </a:r>
            <a:r>
              <a:rPr lang="en-US" sz="2400" dirty="0" smtClean="0"/>
              <a:t> </a:t>
            </a:r>
            <a:r>
              <a:rPr lang="en-US" sz="2400" dirty="0" err="1" smtClean="0"/>
              <a:t>architecure</a:t>
            </a:r>
            <a:r>
              <a:rPr lang="en-US" sz="2400" dirty="0" smtClean="0"/>
              <a:t> , we must first recall </a:t>
            </a:r>
            <a:r>
              <a:rPr lang="en-US" sz="2400" b="1" dirty="0" smtClean="0">
                <a:solidFill>
                  <a:srgbClr val="7030A0"/>
                </a:solidFill>
              </a:rPr>
              <a:t>MVC</a:t>
            </a:r>
            <a:r>
              <a:rPr lang="en-US" sz="2400" dirty="0" smtClean="0"/>
              <a:t> architecture</a:t>
            </a:r>
          </a:p>
          <a:p>
            <a:endParaRPr lang="en-US" sz="17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Recap Of MVC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</a:rPr>
              <a:t>MVC</a:t>
            </a:r>
            <a:r>
              <a:rPr lang="en-IN" sz="2400" dirty="0" smtClean="0"/>
              <a:t> divides the app into </a:t>
            </a:r>
            <a:r>
              <a:rPr lang="en-IN" sz="2400" b="1" dirty="0" smtClean="0">
                <a:solidFill>
                  <a:srgbClr val="7030A0"/>
                </a:solidFill>
              </a:rPr>
              <a:t>three different parts</a:t>
            </a:r>
            <a:r>
              <a:rPr lang="en-IN" sz="2400" dirty="0" smtClean="0"/>
              <a:t>: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The </a:t>
            </a:r>
            <a:r>
              <a:rPr lang="en-IN" sz="1900" b="1" dirty="0" smtClean="0">
                <a:solidFill>
                  <a:srgbClr val="C00000"/>
                </a:solidFill>
              </a:rPr>
              <a:t>Model</a:t>
            </a:r>
            <a:r>
              <a:rPr lang="en-IN" sz="1900" dirty="0" smtClean="0"/>
              <a:t> is the logical </a:t>
            </a:r>
            <a:r>
              <a:rPr lang="en-IN" sz="1900" b="1" dirty="0" smtClean="0">
                <a:solidFill>
                  <a:srgbClr val="FF0000"/>
                </a:solidFill>
              </a:rPr>
              <a:t>data structure </a:t>
            </a:r>
            <a:r>
              <a:rPr lang="en-IN" sz="1900" dirty="0" smtClean="0"/>
              <a:t>behind the entire application and is represented by a </a:t>
            </a:r>
            <a:r>
              <a:rPr lang="en-IN" sz="1900" b="1" dirty="0" smtClean="0">
                <a:solidFill>
                  <a:srgbClr val="FF0000"/>
                </a:solidFill>
              </a:rPr>
              <a:t>database</a:t>
            </a:r>
            <a:r>
              <a:rPr lang="en-IN" sz="1900" dirty="0" smtClean="0"/>
              <a:t>(generally </a:t>
            </a:r>
            <a:r>
              <a:rPr lang="en-IN" sz="1900" b="1" dirty="0" smtClean="0">
                <a:solidFill>
                  <a:srgbClr val="002060"/>
                </a:solidFill>
              </a:rPr>
              <a:t>relational databases </a:t>
            </a:r>
            <a:r>
              <a:rPr lang="en-IN" sz="1900" dirty="0" smtClean="0"/>
              <a:t>such as </a:t>
            </a:r>
            <a:r>
              <a:rPr lang="en-IN" sz="1900" b="1" dirty="0" err="1" smtClean="0">
                <a:solidFill>
                  <a:srgbClr val="002060"/>
                </a:solidFill>
              </a:rPr>
              <a:t>MySql</a:t>
            </a:r>
            <a:r>
              <a:rPr lang="en-IN" sz="1900" dirty="0" smtClean="0"/>
              <a:t>, </a:t>
            </a:r>
            <a:r>
              <a:rPr lang="en-IN" sz="1900" b="1" dirty="0" smtClean="0">
                <a:solidFill>
                  <a:srgbClr val="002060"/>
                </a:solidFill>
              </a:rPr>
              <a:t>Oracle</a:t>
            </a:r>
            <a:r>
              <a:rPr lang="en-IN" sz="1900" dirty="0" smtClean="0"/>
              <a:t>, </a:t>
            </a:r>
            <a:r>
              <a:rPr lang="en-IN" sz="1900" b="1" dirty="0" err="1" smtClean="0">
                <a:solidFill>
                  <a:srgbClr val="002060"/>
                </a:solidFill>
              </a:rPr>
              <a:t>Sqlite</a:t>
            </a:r>
            <a:r>
              <a:rPr lang="en-IN" sz="1900" dirty="0" smtClean="0"/>
              <a:t> etc).</a:t>
            </a:r>
          </a:p>
          <a:p>
            <a:pPr lvl="1"/>
            <a:endParaRPr lang="en-IN" sz="1900" dirty="0" smtClean="0"/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The </a:t>
            </a:r>
            <a:r>
              <a:rPr lang="en-IN" sz="1900" b="1" dirty="0" smtClean="0">
                <a:solidFill>
                  <a:srgbClr val="C00000"/>
                </a:solidFill>
              </a:rPr>
              <a:t>View</a:t>
            </a:r>
            <a:r>
              <a:rPr lang="en-IN" sz="1900" dirty="0" smtClean="0"/>
              <a:t> is the </a:t>
            </a:r>
            <a:r>
              <a:rPr lang="en-IN" sz="1900" b="1" dirty="0" smtClean="0">
                <a:solidFill>
                  <a:srgbClr val="FF0000"/>
                </a:solidFill>
              </a:rPr>
              <a:t>user interface</a:t>
            </a:r>
            <a:r>
              <a:rPr lang="en-IN" sz="1900" dirty="0" smtClean="0"/>
              <a:t> — what you see in your browser when you visit a website. These are represented by </a:t>
            </a:r>
            <a:r>
              <a:rPr lang="en-IN" sz="1900" b="1" dirty="0" smtClean="0">
                <a:solidFill>
                  <a:srgbClr val="002060"/>
                </a:solidFill>
              </a:rPr>
              <a:t>HTML</a:t>
            </a:r>
            <a:r>
              <a:rPr lang="en-IN" sz="1900" dirty="0" smtClean="0"/>
              <a:t>/</a:t>
            </a:r>
            <a:r>
              <a:rPr lang="en-IN" sz="1900" b="1" dirty="0" smtClean="0">
                <a:solidFill>
                  <a:srgbClr val="002060"/>
                </a:solidFill>
              </a:rPr>
              <a:t>CSS</a:t>
            </a:r>
            <a:r>
              <a:rPr lang="en-IN" sz="1900" dirty="0" smtClean="0"/>
              <a:t>/</a:t>
            </a:r>
            <a:r>
              <a:rPr lang="en-IN" sz="1900" b="1" dirty="0" err="1" smtClean="0">
                <a:solidFill>
                  <a:srgbClr val="002060"/>
                </a:solidFill>
              </a:rPr>
              <a:t>Javascript</a:t>
            </a:r>
            <a:r>
              <a:rPr lang="en-IN" sz="1900" dirty="0" smtClean="0"/>
              <a:t> files.</a:t>
            </a:r>
          </a:p>
          <a:p>
            <a:pPr lvl="1"/>
            <a:endParaRPr lang="en-IN" sz="1900" dirty="0" smtClean="0"/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The </a:t>
            </a:r>
            <a:r>
              <a:rPr lang="en-IN" sz="1900" b="1" dirty="0" smtClean="0">
                <a:solidFill>
                  <a:srgbClr val="C00000"/>
                </a:solidFill>
              </a:rPr>
              <a:t>Controller</a:t>
            </a:r>
            <a:r>
              <a:rPr lang="en-IN" sz="1900" dirty="0" smtClean="0"/>
              <a:t> is the </a:t>
            </a:r>
            <a:r>
              <a:rPr lang="en-IN" sz="1900" b="1" dirty="0" smtClean="0">
                <a:solidFill>
                  <a:srgbClr val="FF0000"/>
                </a:solidFill>
              </a:rPr>
              <a:t>middleman</a:t>
            </a:r>
            <a:r>
              <a:rPr lang="en-IN" sz="1900" dirty="0" smtClean="0"/>
              <a:t> that connects the </a:t>
            </a:r>
            <a:r>
              <a:rPr lang="en-IN" sz="1900" b="1" dirty="0" smtClean="0">
                <a:solidFill>
                  <a:srgbClr val="C00000"/>
                </a:solidFill>
              </a:rPr>
              <a:t>View</a:t>
            </a:r>
            <a:r>
              <a:rPr lang="en-IN" sz="1900" dirty="0" smtClean="0"/>
              <a:t> and </a:t>
            </a:r>
            <a:r>
              <a:rPr lang="en-IN" sz="1900" b="1" dirty="0" smtClean="0">
                <a:solidFill>
                  <a:srgbClr val="C00000"/>
                </a:solidFill>
              </a:rPr>
              <a:t>Model</a:t>
            </a:r>
            <a:r>
              <a:rPr lang="en-IN" sz="1900" dirty="0" smtClean="0"/>
              <a:t> together, meaning that it is the one passing data from the </a:t>
            </a:r>
            <a:r>
              <a:rPr lang="en-IN" sz="1900" b="1" dirty="0" smtClean="0">
                <a:solidFill>
                  <a:srgbClr val="C00000"/>
                </a:solidFill>
              </a:rPr>
              <a:t>Model</a:t>
            </a:r>
            <a:r>
              <a:rPr lang="en-IN" sz="1900" dirty="0" smtClean="0"/>
              <a:t> to the </a:t>
            </a:r>
            <a:r>
              <a:rPr lang="en-IN" sz="1900" b="1" dirty="0" smtClean="0">
                <a:solidFill>
                  <a:srgbClr val="C00000"/>
                </a:solidFill>
              </a:rPr>
              <a:t>View</a:t>
            </a:r>
            <a:r>
              <a:rPr lang="en-IN" sz="1900" dirty="0" smtClean="0"/>
              <a:t>.</a:t>
            </a:r>
          </a:p>
          <a:p>
            <a:endParaRPr lang="en-US" sz="2400" dirty="0" smtClean="0"/>
          </a:p>
          <a:p>
            <a:endParaRPr lang="en-US" sz="17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Recap Of MVC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endParaRPr lang="en-US" sz="17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B05034_10_0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9001156" cy="5286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Recap Of MVC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Here is a rundown of steps involved in an </a:t>
            </a:r>
            <a:r>
              <a:rPr lang="en-IN" sz="2400" b="1" dirty="0" smtClean="0">
                <a:solidFill>
                  <a:srgbClr val="002060"/>
                </a:solidFill>
              </a:rPr>
              <a:t>MVC</a:t>
            </a:r>
            <a:r>
              <a:rPr lang="en-IN" sz="2400" dirty="0" smtClean="0"/>
              <a:t> blog application.</a:t>
            </a:r>
          </a:p>
          <a:p>
            <a:pPr lvl="1"/>
            <a:endParaRPr lang="en-IN" sz="1800" b="1" dirty="0" smtClean="0">
              <a:solidFill>
                <a:srgbClr val="0070C0"/>
              </a:solidFill>
            </a:endParaRPr>
          </a:p>
          <a:p>
            <a:pPr lvl="1"/>
            <a:r>
              <a:rPr lang="en-IN" sz="1800" b="1" dirty="0" smtClean="0">
                <a:solidFill>
                  <a:srgbClr val="0070C0"/>
                </a:solidFill>
              </a:rPr>
              <a:t>Web browser </a:t>
            </a:r>
            <a:r>
              <a:rPr lang="en-IN" sz="1800" dirty="0" smtClean="0"/>
              <a:t>or client sends the </a:t>
            </a:r>
            <a:r>
              <a:rPr lang="en-IN" sz="1800" b="1" dirty="0" smtClean="0">
                <a:solidFill>
                  <a:srgbClr val="FF0000"/>
                </a:solidFill>
              </a:rPr>
              <a:t>request</a:t>
            </a:r>
            <a:r>
              <a:rPr lang="en-IN" sz="1800" dirty="0" smtClean="0"/>
              <a:t> to the </a:t>
            </a:r>
            <a:r>
              <a:rPr lang="en-IN" sz="1800" b="1" dirty="0" smtClean="0">
                <a:solidFill>
                  <a:srgbClr val="0070C0"/>
                </a:solidFill>
              </a:rPr>
              <a:t>web server</a:t>
            </a:r>
            <a:r>
              <a:rPr lang="en-IN" sz="1800" dirty="0" smtClean="0"/>
              <a:t>, asking the server to display a </a:t>
            </a:r>
            <a:r>
              <a:rPr lang="en-IN" sz="1800" b="1" dirty="0" smtClean="0">
                <a:solidFill>
                  <a:srgbClr val="00B050"/>
                </a:solidFill>
              </a:rPr>
              <a:t>blog post</a:t>
            </a:r>
            <a:r>
              <a:rPr lang="en-IN" sz="1800" dirty="0" smtClean="0"/>
              <a:t>.</a:t>
            </a:r>
          </a:p>
          <a:p>
            <a:pPr lvl="1"/>
            <a:r>
              <a:rPr lang="en-IN" sz="1800" dirty="0" smtClean="0"/>
              <a:t>The </a:t>
            </a:r>
            <a:r>
              <a:rPr lang="en-IN" sz="1800" b="1" dirty="0" smtClean="0">
                <a:solidFill>
                  <a:srgbClr val="FF0000"/>
                </a:solidFill>
              </a:rPr>
              <a:t>request</a:t>
            </a:r>
            <a:r>
              <a:rPr lang="en-IN" sz="1800" dirty="0" smtClean="0"/>
              <a:t> received by the server is passed to the </a:t>
            </a:r>
            <a:r>
              <a:rPr lang="en-IN" sz="1800" b="1" dirty="0" smtClean="0">
                <a:solidFill>
                  <a:srgbClr val="C00000"/>
                </a:solidFill>
              </a:rPr>
              <a:t>controller</a:t>
            </a:r>
            <a:r>
              <a:rPr lang="en-IN" sz="1800" dirty="0" smtClean="0"/>
              <a:t> of the application.</a:t>
            </a:r>
          </a:p>
          <a:p>
            <a:pPr lvl="1"/>
            <a:r>
              <a:rPr lang="en-IN" sz="1800" dirty="0" smtClean="0"/>
              <a:t>The </a:t>
            </a:r>
            <a:r>
              <a:rPr lang="en-IN" sz="1800" b="1" dirty="0" smtClean="0">
                <a:solidFill>
                  <a:srgbClr val="C00000"/>
                </a:solidFill>
              </a:rPr>
              <a:t>controller </a:t>
            </a:r>
            <a:r>
              <a:rPr lang="en-IN" sz="1800" dirty="0" smtClean="0"/>
              <a:t>asks the </a:t>
            </a:r>
            <a:r>
              <a:rPr lang="en-IN" sz="1800" b="1" dirty="0" smtClean="0">
                <a:solidFill>
                  <a:srgbClr val="C00000"/>
                </a:solidFill>
              </a:rPr>
              <a:t>model </a:t>
            </a:r>
            <a:r>
              <a:rPr lang="en-IN" sz="1800" dirty="0" smtClean="0"/>
              <a:t>to fetch the </a:t>
            </a:r>
            <a:r>
              <a:rPr lang="en-IN" sz="1800" b="1" dirty="0" smtClean="0">
                <a:solidFill>
                  <a:srgbClr val="00B050"/>
                </a:solidFill>
              </a:rPr>
              <a:t>blog post</a:t>
            </a:r>
            <a:r>
              <a:rPr lang="en-IN" sz="1800" dirty="0" smtClean="0"/>
              <a:t>.</a:t>
            </a:r>
          </a:p>
          <a:p>
            <a:pPr lvl="1"/>
            <a:r>
              <a:rPr lang="en-IN" sz="1800" dirty="0" smtClean="0"/>
              <a:t>The </a:t>
            </a:r>
            <a:r>
              <a:rPr lang="en-IN" sz="1800" b="1" dirty="0" smtClean="0">
                <a:solidFill>
                  <a:srgbClr val="C00000"/>
                </a:solidFill>
              </a:rPr>
              <a:t>model</a:t>
            </a:r>
            <a:r>
              <a:rPr lang="en-IN" sz="1800" dirty="0" smtClean="0"/>
              <a:t> sends the </a:t>
            </a:r>
            <a:r>
              <a:rPr lang="en-IN" sz="1800" b="1" dirty="0" smtClean="0">
                <a:solidFill>
                  <a:srgbClr val="00B050"/>
                </a:solidFill>
              </a:rPr>
              <a:t>blog post </a:t>
            </a:r>
            <a:r>
              <a:rPr lang="en-IN" sz="1800" dirty="0" smtClean="0"/>
              <a:t>to the </a:t>
            </a:r>
            <a:r>
              <a:rPr lang="en-IN" sz="1800" b="1" dirty="0" smtClean="0">
                <a:solidFill>
                  <a:srgbClr val="C00000"/>
                </a:solidFill>
              </a:rPr>
              <a:t>controller</a:t>
            </a:r>
            <a:r>
              <a:rPr lang="en-IN" sz="1800" dirty="0" smtClean="0"/>
              <a:t>.</a:t>
            </a:r>
          </a:p>
          <a:p>
            <a:pPr lvl="1"/>
            <a:r>
              <a:rPr lang="en-IN" sz="1800" dirty="0" smtClean="0"/>
              <a:t>The </a:t>
            </a:r>
            <a:r>
              <a:rPr lang="en-IN" sz="1800" b="1" dirty="0" smtClean="0">
                <a:solidFill>
                  <a:srgbClr val="C00000"/>
                </a:solidFill>
              </a:rPr>
              <a:t>controller</a:t>
            </a:r>
            <a:r>
              <a:rPr lang="en-IN" sz="1800" dirty="0" smtClean="0"/>
              <a:t> then passes the </a:t>
            </a:r>
            <a:r>
              <a:rPr lang="en-IN" sz="1800" b="1" dirty="0" smtClean="0">
                <a:solidFill>
                  <a:srgbClr val="00B050"/>
                </a:solidFill>
              </a:rPr>
              <a:t>blog post </a:t>
            </a:r>
            <a:r>
              <a:rPr lang="en-IN" sz="1800" dirty="0" smtClean="0"/>
              <a:t>data to the </a:t>
            </a:r>
            <a:r>
              <a:rPr lang="en-IN" sz="1800" b="1" dirty="0" smtClean="0">
                <a:solidFill>
                  <a:srgbClr val="C00000"/>
                </a:solidFill>
              </a:rPr>
              <a:t>view</a:t>
            </a:r>
            <a:r>
              <a:rPr lang="en-IN" sz="1800" dirty="0" smtClean="0"/>
              <a:t>.</a:t>
            </a:r>
          </a:p>
          <a:p>
            <a:pPr lvl="1"/>
            <a:r>
              <a:rPr lang="en-IN" sz="1800" dirty="0" smtClean="0"/>
              <a:t>The </a:t>
            </a:r>
            <a:r>
              <a:rPr lang="en-IN" sz="1800" b="1" dirty="0" smtClean="0">
                <a:solidFill>
                  <a:srgbClr val="C00000"/>
                </a:solidFill>
              </a:rPr>
              <a:t>view</a:t>
            </a:r>
            <a:r>
              <a:rPr lang="en-IN" sz="1800" dirty="0" smtClean="0"/>
              <a:t> uses </a:t>
            </a:r>
            <a:r>
              <a:rPr lang="en-IN" sz="1800" b="1" dirty="0" smtClean="0">
                <a:solidFill>
                  <a:srgbClr val="00B050"/>
                </a:solidFill>
              </a:rPr>
              <a:t>blog post </a:t>
            </a:r>
            <a:r>
              <a:rPr lang="en-IN" sz="1800" dirty="0" smtClean="0"/>
              <a:t>data to create an </a:t>
            </a:r>
            <a:r>
              <a:rPr lang="en-IN" sz="1800" b="1" dirty="0" smtClean="0">
                <a:solidFill>
                  <a:srgbClr val="00B050"/>
                </a:solidFill>
              </a:rPr>
              <a:t>HTML page </a:t>
            </a:r>
            <a:r>
              <a:rPr lang="en-IN" sz="1800" dirty="0" smtClean="0"/>
              <a:t>and sends the response to the client</a:t>
            </a:r>
            <a:endParaRPr lang="en-US" sz="1800" dirty="0" smtClean="0"/>
          </a:p>
          <a:p>
            <a:endParaRPr lang="en-US" sz="17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/>
              <a:t>Django’s</a:t>
            </a:r>
            <a:r>
              <a:rPr lang="en-US" sz="2800" b="1" dirty="0" smtClean="0"/>
              <a:t> MVT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2060"/>
                </a:solidFill>
              </a:rPr>
              <a:t>Model-View-Template</a:t>
            </a:r>
            <a:r>
              <a:rPr lang="en-IN" sz="2400" dirty="0" smtClean="0"/>
              <a:t> (MVT) is slightly different from </a:t>
            </a:r>
            <a:r>
              <a:rPr lang="en-IN" sz="2400" b="1" dirty="0" smtClean="0">
                <a:solidFill>
                  <a:srgbClr val="002060"/>
                </a:solidFill>
              </a:rPr>
              <a:t>MVC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In fact the </a:t>
            </a:r>
            <a:r>
              <a:rPr lang="en-IN" sz="2400" b="1" dirty="0" smtClean="0">
                <a:solidFill>
                  <a:srgbClr val="7030A0"/>
                </a:solidFill>
              </a:rPr>
              <a:t>main difference </a:t>
            </a:r>
            <a:r>
              <a:rPr lang="en-IN" sz="2400" dirty="0" smtClean="0"/>
              <a:t>between the two patterns is that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dirty="0" smtClean="0"/>
              <a:t> itself takes care of the </a:t>
            </a:r>
            <a:r>
              <a:rPr lang="en-IN" sz="2400" b="1" dirty="0" smtClean="0">
                <a:solidFill>
                  <a:srgbClr val="0070C0"/>
                </a:solidFill>
              </a:rPr>
              <a:t>Controller</a:t>
            </a:r>
            <a:r>
              <a:rPr lang="en-IN" sz="2400" dirty="0" smtClean="0"/>
              <a:t> part and hence the </a:t>
            </a:r>
            <a:r>
              <a:rPr lang="en-IN" sz="2400" b="1" dirty="0" smtClean="0">
                <a:solidFill>
                  <a:srgbClr val="002060"/>
                </a:solidFill>
              </a:rPr>
              <a:t>MVT</a:t>
            </a:r>
            <a:r>
              <a:rPr lang="en-IN" sz="2400" dirty="0" smtClean="0"/>
              <a:t> nomenclature does not emphasize it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IN" sz="2400" dirty="0" smtClean="0"/>
          </a:p>
          <a:p>
            <a:endParaRPr lang="en-IN" sz="24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/>
              <a:t>Django’s</a:t>
            </a:r>
            <a:r>
              <a:rPr lang="en-US" sz="2800" b="1" dirty="0" smtClean="0"/>
              <a:t> MVT Pattern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components of </a:t>
            </a:r>
            <a:r>
              <a:rPr lang="en-IN" sz="2400" b="1" dirty="0" smtClean="0">
                <a:solidFill>
                  <a:srgbClr val="002060"/>
                </a:solidFill>
              </a:rPr>
              <a:t>MVT</a:t>
            </a:r>
            <a:r>
              <a:rPr lang="en-IN" sz="2400" dirty="0" smtClean="0"/>
              <a:t> architecture as are follows:</a:t>
            </a:r>
          </a:p>
          <a:p>
            <a:pPr lvl="1"/>
            <a:endParaRPr lang="en-IN" sz="1900" b="1" dirty="0" smtClean="0"/>
          </a:p>
          <a:p>
            <a:pPr lvl="1"/>
            <a:r>
              <a:rPr lang="en-IN" sz="1900" b="1" dirty="0" smtClean="0">
                <a:solidFill>
                  <a:srgbClr val="C00000"/>
                </a:solidFill>
              </a:rPr>
              <a:t>Model</a:t>
            </a:r>
            <a:r>
              <a:rPr lang="en-IN" sz="1900" dirty="0" smtClean="0">
                <a:solidFill>
                  <a:srgbClr val="C00000"/>
                </a:solidFill>
              </a:rPr>
              <a:t> </a:t>
            </a:r>
            <a:r>
              <a:rPr lang="en-IN" sz="1900" dirty="0" smtClean="0"/>
              <a:t>- </a:t>
            </a:r>
            <a:r>
              <a:rPr lang="en-IN" sz="1900" b="1" dirty="0" smtClean="0">
                <a:solidFill>
                  <a:srgbClr val="00B050"/>
                </a:solidFill>
              </a:rPr>
              <a:t>Data access layer</a:t>
            </a:r>
            <a:r>
              <a:rPr lang="en-IN" sz="1900" dirty="0" smtClean="0"/>
              <a:t>. This deals with access, validation and relationships among data. </a:t>
            </a:r>
            <a:r>
              <a:rPr lang="en-IN" sz="1900" b="1" dirty="0" smtClean="0">
                <a:solidFill>
                  <a:srgbClr val="7030A0"/>
                </a:solidFill>
              </a:rPr>
              <a:t>Models are Python classes</a:t>
            </a:r>
            <a:r>
              <a:rPr lang="en-IN" sz="1900" dirty="0" smtClean="0"/>
              <a:t> that mediate between </a:t>
            </a:r>
            <a:r>
              <a:rPr lang="en-IN" sz="1900" b="1" dirty="0" err="1" smtClean="0">
                <a:solidFill>
                  <a:srgbClr val="C00000"/>
                </a:solidFill>
              </a:rPr>
              <a:t>Django</a:t>
            </a:r>
            <a:r>
              <a:rPr lang="en-IN" sz="1900" b="1" dirty="0" smtClean="0">
                <a:solidFill>
                  <a:srgbClr val="C00000"/>
                </a:solidFill>
              </a:rPr>
              <a:t> ORM </a:t>
            </a:r>
            <a:r>
              <a:rPr lang="en-IN" sz="1900" dirty="0" smtClean="0"/>
              <a:t>and the </a:t>
            </a:r>
            <a:r>
              <a:rPr lang="en-IN" sz="1900" b="1" dirty="0" smtClean="0">
                <a:solidFill>
                  <a:srgbClr val="C00000"/>
                </a:solidFill>
              </a:rPr>
              <a:t>database tables</a:t>
            </a:r>
            <a:r>
              <a:rPr lang="en-IN" sz="1900" dirty="0" smtClean="0"/>
              <a:t>.</a:t>
            </a:r>
          </a:p>
          <a:p>
            <a:pPr lvl="1"/>
            <a:endParaRPr lang="en-IN" sz="1900" b="1" dirty="0" smtClean="0"/>
          </a:p>
          <a:p>
            <a:pPr lvl="1"/>
            <a:r>
              <a:rPr lang="en-IN" sz="1900" b="1" dirty="0" smtClean="0">
                <a:solidFill>
                  <a:srgbClr val="C00000"/>
                </a:solidFill>
              </a:rPr>
              <a:t>Template</a:t>
            </a:r>
            <a:r>
              <a:rPr lang="en-IN" sz="1900" dirty="0" smtClean="0"/>
              <a:t> - </a:t>
            </a:r>
            <a:r>
              <a:rPr lang="en-IN" sz="1900" b="1" dirty="0" smtClean="0">
                <a:solidFill>
                  <a:srgbClr val="00B050"/>
                </a:solidFill>
              </a:rPr>
              <a:t>Presentation layer</a:t>
            </a:r>
            <a:r>
              <a:rPr lang="en-IN" sz="1900" dirty="0" smtClean="0"/>
              <a:t>. This deals with how data is displayed to the client.</a:t>
            </a:r>
          </a:p>
          <a:p>
            <a:pPr lvl="1"/>
            <a:endParaRPr lang="en-IN" sz="1900" b="1" dirty="0" smtClean="0">
              <a:solidFill>
                <a:srgbClr val="C00000"/>
              </a:solidFill>
            </a:endParaRPr>
          </a:p>
          <a:p>
            <a:pPr lvl="1"/>
            <a:r>
              <a:rPr lang="en-IN" sz="1900" b="1" dirty="0" smtClean="0">
                <a:solidFill>
                  <a:srgbClr val="C00000"/>
                </a:solidFill>
              </a:rPr>
              <a:t>View</a:t>
            </a:r>
            <a:r>
              <a:rPr lang="en-IN" sz="1900" dirty="0" smtClean="0"/>
              <a:t> - </a:t>
            </a:r>
            <a:r>
              <a:rPr lang="en-IN" sz="1900" b="1" dirty="0" smtClean="0">
                <a:solidFill>
                  <a:srgbClr val="00B050"/>
                </a:solidFill>
              </a:rPr>
              <a:t>Business logic layer</a:t>
            </a:r>
            <a:r>
              <a:rPr lang="en-IN" sz="1900" dirty="0" smtClean="0"/>
              <a:t>. This is a </a:t>
            </a:r>
            <a:r>
              <a:rPr lang="en-IN" sz="1900" b="1" dirty="0" smtClean="0">
                <a:solidFill>
                  <a:srgbClr val="0070C0"/>
                </a:solidFill>
              </a:rPr>
              <a:t>bridge</a:t>
            </a:r>
            <a:r>
              <a:rPr lang="en-IN" sz="1900" dirty="0" smtClean="0"/>
              <a:t> between </a:t>
            </a:r>
            <a:r>
              <a:rPr lang="en-IN" sz="1900" b="1" dirty="0" smtClean="0">
                <a:solidFill>
                  <a:srgbClr val="C00000"/>
                </a:solidFill>
              </a:rPr>
              <a:t>models</a:t>
            </a:r>
            <a:r>
              <a:rPr lang="en-IN" sz="1900" dirty="0" smtClean="0"/>
              <a:t> and </a:t>
            </a:r>
            <a:r>
              <a:rPr lang="en-IN" sz="1900" b="1" dirty="0" smtClean="0">
                <a:solidFill>
                  <a:srgbClr val="C00000"/>
                </a:solidFill>
              </a:rPr>
              <a:t>templates</a:t>
            </a:r>
            <a:r>
              <a:rPr lang="en-IN" sz="1900" dirty="0" smtClean="0"/>
              <a:t>. A </a:t>
            </a:r>
            <a:r>
              <a:rPr lang="en-IN" sz="1900" b="1" dirty="0" smtClean="0">
                <a:solidFill>
                  <a:srgbClr val="C00000"/>
                </a:solidFill>
              </a:rPr>
              <a:t>view</a:t>
            </a:r>
            <a:r>
              <a:rPr lang="en-IN" sz="1900" dirty="0" smtClean="0"/>
              <a:t> accesses </a:t>
            </a:r>
            <a:r>
              <a:rPr lang="en-IN" sz="1900" b="1" dirty="0" smtClean="0">
                <a:solidFill>
                  <a:srgbClr val="C00000"/>
                </a:solidFill>
              </a:rPr>
              <a:t>model</a:t>
            </a:r>
            <a:r>
              <a:rPr lang="en-IN" sz="1900" dirty="0" smtClean="0"/>
              <a:t> data and </a:t>
            </a:r>
            <a:r>
              <a:rPr lang="en-IN" sz="1900" b="1" dirty="0" smtClean="0">
                <a:solidFill>
                  <a:srgbClr val="0070C0"/>
                </a:solidFill>
              </a:rPr>
              <a:t>redirects</a:t>
            </a:r>
            <a:r>
              <a:rPr lang="en-IN" sz="1900" dirty="0" smtClean="0"/>
              <a:t> it to a </a:t>
            </a:r>
            <a:r>
              <a:rPr lang="en-IN" sz="1900" b="1" dirty="0" smtClean="0">
                <a:solidFill>
                  <a:srgbClr val="C00000"/>
                </a:solidFill>
              </a:rPr>
              <a:t>template</a:t>
            </a:r>
            <a:r>
              <a:rPr lang="en-IN" sz="1900" dirty="0" smtClean="0"/>
              <a:t> for presentation. Unlike the definition of a </a:t>
            </a:r>
            <a:r>
              <a:rPr lang="en-IN" sz="1900" b="1" dirty="0" smtClean="0">
                <a:solidFill>
                  <a:srgbClr val="C00000"/>
                </a:solidFill>
              </a:rPr>
              <a:t>view</a:t>
            </a:r>
            <a:r>
              <a:rPr lang="en-IN" sz="1900" dirty="0" smtClean="0"/>
              <a:t> in traditional </a:t>
            </a:r>
            <a:r>
              <a:rPr lang="en-IN" sz="1900" b="1" dirty="0" smtClean="0">
                <a:solidFill>
                  <a:srgbClr val="002060"/>
                </a:solidFill>
              </a:rPr>
              <a:t>MVC architecture</a:t>
            </a:r>
            <a:r>
              <a:rPr lang="en-IN" sz="1900" dirty="0" smtClean="0"/>
              <a:t>, a </a:t>
            </a:r>
            <a:r>
              <a:rPr lang="en-IN" sz="1900" b="1" dirty="0" err="1" smtClean="0">
                <a:solidFill>
                  <a:srgbClr val="C00000"/>
                </a:solidFill>
              </a:rPr>
              <a:t>Django</a:t>
            </a:r>
            <a:r>
              <a:rPr lang="en-IN" sz="1900" dirty="0" smtClean="0"/>
              <a:t> </a:t>
            </a:r>
            <a:r>
              <a:rPr lang="en-IN" sz="1900" b="1" dirty="0" smtClean="0">
                <a:solidFill>
                  <a:srgbClr val="C00000"/>
                </a:solidFill>
              </a:rPr>
              <a:t>view</a:t>
            </a:r>
            <a:r>
              <a:rPr lang="en-IN" sz="1900" dirty="0" smtClean="0"/>
              <a:t> describes which data you see, not how you see it. It's about </a:t>
            </a:r>
            <a:r>
              <a:rPr lang="en-IN" sz="1900" b="1" dirty="0" smtClean="0">
                <a:solidFill>
                  <a:srgbClr val="0070C0"/>
                </a:solidFill>
              </a:rPr>
              <a:t>processing</a:t>
            </a:r>
            <a:r>
              <a:rPr lang="en-IN" sz="1900" dirty="0" smtClean="0"/>
              <a:t>, not </a:t>
            </a:r>
            <a:r>
              <a:rPr lang="en-IN" sz="1900" b="1" dirty="0" smtClean="0">
                <a:solidFill>
                  <a:srgbClr val="0070C0"/>
                </a:solidFill>
              </a:rPr>
              <a:t>presentation</a:t>
            </a:r>
            <a:r>
              <a:rPr lang="en-IN" sz="1900" dirty="0" smtClean="0"/>
              <a:t>.</a:t>
            </a:r>
          </a:p>
          <a:p>
            <a:endParaRPr lang="en-IN" sz="2400" b="1" dirty="0" smtClean="0"/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IN" sz="2400" dirty="0" smtClean="0"/>
          </a:p>
          <a:p>
            <a:endParaRPr lang="en-IN" sz="24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/>
              <a:t>Django’s</a:t>
            </a:r>
            <a:r>
              <a:rPr lang="en-US" sz="2800" b="1" dirty="0" smtClean="0"/>
              <a:t> MVT Pattern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Thus in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dirty="0" smtClean="0"/>
              <a:t> , the </a:t>
            </a:r>
            <a:r>
              <a:rPr lang="en-IN" sz="2400" b="1" dirty="0" smtClean="0">
                <a:solidFill>
                  <a:srgbClr val="7030A0"/>
                </a:solidFill>
              </a:rPr>
              <a:t>Model</a:t>
            </a:r>
            <a:r>
              <a:rPr lang="en-IN" sz="2400" dirty="0" smtClean="0"/>
              <a:t> remains same as the regular </a:t>
            </a:r>
            <a:r>
              <a:rPr lang="en-IN" sz="2400" b="1" dirty="0" smtClean="0">
                <a:solidFill>
                  <a:srgbClr val="C00000"/>
                </a:solidFill>
              </a:rPr>
              <a:t>MVC</a:t>
            </a:r>
            <a:r>
              <a:rPr lang="en-IN" sz="2400" dirty="0" smtClean="0"/>
              <a:t> , but the </a:t>
            </a:r>
            <a:r>
              <a:rPr lang="en-IN" sz="2400" b="1" dirty="0" smtClean="0">
                <a:solidFill>
                  <a:srgbClr val="7030A0"/>
                </a:solidFill>
              </a:rPr>
              <a:t>Views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7030A0"/>
                </a:solidFill>
              </a:rPr>
              <a:t>Controllers</a:t>
            </a:r>
            <a:r>
              <a:rPr lang="en-IN" sz="2400" dirty="0" smtClean="0"/>
              <a:t> are different.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7030A0"/>
                </a:solidFill>
              </a:rPr>
              <a:t>View</a:t>
            </a:r>
            <a:r>
              <a:rPr lang="en-US" sz="2400" dirty="0" smtClean="0"/>
              <a:t> in </a:t>
            </a:r>
            <a:r>
              <a:rPr lang="en-US" sz="2400" b="1" dirty="0" err="1" smtClean="0">
                <a:solidFill>
                  <a:srgbClr val="C00000"/>
                </a:solidFill>
              </a:rPr>
              <a:t>Django</a:t>
            </a:r>
            <a:r>
              <a:rPr lang="en-US" sz="2400" dirty="0" smtClean="0"/>
              <a:t> plays the role of </a:t>
            </a:r>
            <a:r>
              <a:rPr lang="en-US" sz="2400" b="1" dirty="0" smtClean="0">
                <a:solidFill>
                  <a:srgbClr val="7030A0"/>
                </a:solidFill>
              </a:rPr>
              <a:t>Controller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7030A0"/>
                </a:solidFill>
              </a:rPr>
              <a:t>Template</a:t>
            </a:r>
            <a:r>
              <a:rPr lang="en-US" sz="2400" dirty="0" smtClean="0"/>
              <a:t> in </a:t>
            </a:r>
            <a:r>
              <a:rPr lang="en-US" sz="2400" b="1" dirty="0" err="1" smtClean="0">
                <a:solidFill>
                  <a:srgbClr val="C00000"/>
                </a:solidFill>
              </a:rPr>
              <a:t>Django</a:t>
            </a:r>
            <a:r>
              <a:rPr lang="en-US" sz="2400" dirty="0" smtClean="0"/>
              <a:t> plays the role of </a:t>
            </a:r>
            <a:r>
              <a:rPr lang="en-US" sz="2400" b="1" dirty="0" smtClean="0">
                <a:solidFill>
                  <a:srgbClr val="7030A0"/>
                </a:solidFill>
              </a:rPr>
              <a:t>View</a:t>
            </a:r>
            <a:r>
              <a:rPr lang="en-US" sz="2400" dirty="0" smtClean="0"/>
              <a:t>.</a:t>
            </a:r>
            <a:endParaRPr lang="en-IN" sz="1900" dirty="0" smtClean="0"/>
          </a:p>
          <a:p>
            <a:endParaRPr lang="en-IN" sz="2400" b="1" dirty="0" smtClean="0"/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IN" sz="2400" dirty="0" smtClean="0"/>
          </a:p>
          <a:p>
            <a:endParaRPr lang="en-IN" sz="24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3418</TotalTime>
  <Words>299</Words>
  <Application>Microsoft Office PowerPoint</Application>
  <PresentationFormat>On-screen Show (4:3)</PresentationFormat>
  <Paragraphs>99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Civic</vt:lpstr>
      <vt:lpstr>Slide 1</vt:lpstr>
      <vt:lpstr>Today’s Agenda</vt:lpstr>
      <vt:lpstr>Django Architecture</vt:lpstr>
      <vt:lpstr>Recap Of MVC</vt:lpstr>
      <vt:lpstr>Recap Of MVC</vt:lpstr>
      <vt:lpstr>Recap Of MVC</vt:lpstr>
      <vt:lpstr>Django’s MVT</vt:lpstr>
      <vt:lpstr>Django’s MVT Pattern</vt:lpstr>
      <vt:lpstr>Django’s MVT Pattern</vt:lpstr>
      <vt:lpstr>Django’s MVT Pattern</vt:lpstr>
      <vt:lpstr>Django’s MVT Pattern</vt:lpstr>
      <vt:lpstr>Description Of Each File</vt:lpstr>
      <vt:lpstr>Description Of Each File</vt:lpstr>
      <vt:lpstr>Description Of Each File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275</cp:revision>
  <dcterms:created xsi:type="dcterms:W3CDTF">2015-12-21T13:46:48Z</dcterms:created>
  <dcterms:modified xsi:type="dcterms:W3CDTF">2019-03-29T17:47:17Z</dcterms:modified>
</cp:coreProperties>
</file>