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702" r:id="rId4"/>
    <p:sldId id="883" r:id="rId5"/>
    <p:sldId id="884" r:id="rId6"/>
    <p:sldId id="885" r:id="rId7"/>
    <p:sldId id="886" r:id="rId8"/>
    <p:sldId id="887" r:id="rId9"/>
    <p:sldId id="888" r:id="rId10"/>
    <p:sldId id="807" r:id="rId11"/>
    <p:sldId id="889" r:id="rId12"/>
    <p:sldId id="89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FULL STACK WEB DEVELOPMENT WITH DJANGO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Modify the previous app , so that if the </a:t>
            </a:r>
            <a:r>
              <a:rPr lang="en-IN" sz="2400" b="1" dirty="0" smtClean="0">
                <a:solidFill>
                  <a:srgbClr val="0070C0"/>
                </a:solidFill>
              </a:rPr>
              <a:t>subject name </a:t>
            </a:r>
            <a:r>
              <a:rPr lang="en-IN" sz="2400" dirty="0" smtClean="0"/>
              <a:t>entered by the user is </a:t>
            </a:r>
            <a:r>
              <a:rPr lang="en-IN" sz="2400" b="1" dirty="0" smtClean="0">
                <a:solidFill>
                  <a:srgbClr val="0070C0"/>
                </a:solidFill>
              </a:rPr>
              <a:t>more than 10 characters </a:t>
            </a:r>
            <a:r>
              <a:rPr lang="en-IN" sz="2400" dirty="0" smtClean="0"/>
              <a:t>in length then your form displays the error message </a:t>
            </a:r>
            <a:r>
              <a:rPr lang="en-IN" sz="2400" b="1" dirty="0" smtClean="0">
                <a:solidFill>
                  <a:srgbClr val="C00000"/>
                </a:solidFill>
              </a:rPr>
              <a:t>“Please enter at the most 10 characters”</a:t>
            </a:r>
          </a:p>
          <a:p>
            <a:endParaRPr lang="en-US" sz="2400" dirty="0" smtClean="0"/>
          </a:p>
          <a:p>
            <a:r>
              <a:rPr lang="en-US" sz="2400" dirty="0" smtClean="0"/>
              <a:t>Also make sure that </a:t>
            </a:r>
            <a:r>
              <a:rPr lang="en-US" sz="2400" dirty="0" smtClean="0"/>
              <a:t>if </a:t>
            </a:r>
            <a:r>
              <a:rPr lang="en-US" sz="2400" dirty="0" smtClean="0"/>
              <a:t>the input field is left blank the error message should be </a:t>
            </a:r>
            <a:r>
              <a:rPr lang="en-US" sz="2400" b="1" dirty="0" smtClean="0">
                <a:solidFill>
                  <a:srgbClr val="C00000"/>
                </a:solidFill>
              </a:rPr>
              <a:t>“Enter a search term”</a:t>
            </a:r>
          </a:p>
          <a:p>
            <a:pPr>
              <a:buNone/>
            </a:pPr>
            <a:endParaRPr lang="en-IN" sz="18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def </a:t>
            </a:r>
            <a:r>
              <a:rPr lang="en-IN" sz="1800" b="1" dirty="0" err="1" smtClean="0">
                <a:solidFill>
                  <a:srgbClr val="C00000"/>
                </a:solidFill>
              </a:rPr>
              <a:t>searchView</a:t>
            </a:r>
            <a:r>
              <a:rPr lang="en-IN" sz="1800" b="1" dirty="0" smtClean="0">
                <a:solidFill>
                  <a:srgbClr val="C00000"/>
                </a:solidFill>
              </a:rPr>
              <a:t>(request):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 errors = []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if 'subject' in </a:t>
            </a:r>
            <a:r>
              <a:rPr lang="en-IN" sz="1800" b="1" dirty="0" err="1" smtClean="0">
                <a:solidFill>
                  <a:srgbClr val="C00000"/>
                </a:solidFill>
              </a:rPr>
              <a:t>request.GET</a:t>
            </a:r>
            <a:r>
              <a:rPr lang="en-IN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        </a:t>
            </a:r>
            <a:r>
              <a:rPr lang="en-IN" sz="1800" b="1" dirty="0" err="1" smtClean="0">
                <a:solidFill>
                  <a:srgbClr val="C00000"/>
                </a:solidFill>
              </a:rPr>
              <a:t>subj</a:t>
            </a:r>
            <a:r>
              <a:rPr lang="en-IN" sz="1800" b="1" dirty="0" smtClean="0">
                <a:solidFill>
                  <a:srgbClr val="C00000"/>
                </a:solidFill>
              </a:rPr>
              <a:t>= </a:t>
            </a:r>
            <a:r>
              <a:rPr lang="en-IN" sz="1800" b="1" dirty="0" err="1" smtClean="0">
                <a:solidFill>
                  <a:srgbClr val="C00000"/>
                </a:solidFill>
              </a:rPr>
              <a:t>request.GET</a:t>
            </a:r>
            <a:r>
              <a:rPr lang="en-IN" sz="1800" b="1" dirty="0" smtClean="0">
                <a:solidFill>
                  <a:srgbClr val="C00000"/>
                </a:solidFill>
              </a:rPr>
              <a:t>['subject']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        if not </a:t>
            </a:r>
            <a:r>
              <a:rPr lang="en-IN" sz="1800" b="1" dirty="0" err="1" smtClean="0">
                <a:solidFill>
                  <a:srgbClr val="C00000"/>
                </a:solidFill>
              </a:rPr>
              <a:t>subj</a:t>
            </a:r>
            <a:r>
              <a:rPr lang="en-IN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            </a:t>
            </a:r>
            <a:r>
              <a:rPr lang="en-IN" sz="1800" b="1" dirty="0" err="1" smtClean="0">
                <a:solidFill>
                  <a:srgbClr val="C00000"/>
                </a:solidFill>
              </a:rPr>
              <a:t>errors.append</a:t>
            </a:r>
            <a:r>
              <a:rPr lang="en-IN" sz="1800" b="1" dirty="0" smtClean="0">
                <a:solidFill>
                  <a:srgbClr val="C00000"/>
                </a:solidFill>
              </a:rPr>
              <a:t>('Enter a search term.')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        </a:t>
            </a:r>
            <a:r>
              <a:rPr lang="en-IN" sz="1800" b="1" dirty="0" err="1" smtClean="0">
                <a:solidFill>
                  <a:srgbClr val="C00000"/>
                </a:solidFill>
              </a:rPr>
              <a:t>elif</a:t>
            </a:r>
            <a:r>
              <a:rPr lang="en-IN" sz="1800" b="1" dirty="0" smtClean="0">
                <a:solidFill>
                  <a:srgbClr val="C00000"/>
                </a:solidFill>
              </a:rPr>
              <a:t> </a:t>
            </a:r>
            <a:r>
              <a:rPr lang="en-IN" sz="1800" b="1" dirty="0" err="1" smtClean="0">
                <a:solidFill>
                  <a:srgbClr val="C00000"/>
                </a:solidFill>
              </a:rPr>
              <a:t>len</a:t>
            </a:r>
            <a:r>
              <a:rPr lang="en-IN" sz="1800" b="1" dirty="0" smtClean="0">
                <a:solidFill>
                  <a:srgbClr val="C00000"/>
                </a:solidFill>
              </a:rPr>
              <a:t>(</a:t>
            </a:r>
            <a:r>
              <a:rPr lang="en-IN" sz="1800" b="1" dirty="0" err="1" smtClean="0">
                <a:solidFill>
                  <a:srgbClr val="C00000"/>
                </a:solidFill>
              </a:rPr>
              <a:t>subj</a:t>
            </a:r>
            <a:r>
              <a:rPr lang="en-IN" sz="1800" b="1" dirty="0" smtClean="0">
                <a:solidFill>
                  <a:srgbClr val="C00000"/>
                </a:solidFill>
              </a:rPr>
              <a:t>) &gt; 10: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            </a:t>
            </a:r>
            <a:r>
              <a:rPr lang="en-IN" sz="1800" b="1" dirty="0" err="1" smtClean="0">
                <a:solidFill>
                  <a:srgbClr val="C00000"/>
                </a:solidFill>
              </a:rPr>
              <a:t>errors.append</a:t>
            </a:r>
            <a:r>
              <a:rPr lang="en-IN" sz="1800" b="1" dirty="0" smtClean="0">
                <a:solidFill>
                  <a:srgbClr val="C00000"/>
                </a:solidFill>
              </a:rPr>
              <a:t>('Please enter at most 10 characters.')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        else: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            books = </a:t>
            </a:r>
            <a:r>
              <a:rPr lang="en-IN" sz="1800" b="1" dirty="0" err="1" smtClean="0">
                <a:solidFill>
                  <a:srgbClr val="C00000"/>
                </a:solidFill>
              </a:rPr>
              <a:t>Book.objects.filter</a:t>
            </a:r>
            <a:r>
              <a:rPr lang="en-IN" sz="1800" b="1" dirty="0" smtClean="0">
                <a:solidFill>
                  <a:srgbClr val="C00000"/>
                </a:solidFill>
              </a:rPr>
              <a:t>(</a:t>
            </a:r>
            <a:r>
              <a:rPr lang="en-IN" sz="1800" b="1" dirty="0" err="1" smtClean="0">
                <a:solidFill>
                  <a:srgbClr val="C00000"/>
                </a:solidFill>
              </a:rPr>
              <a:t>subject__icontains</a:t>
            </a:r>
            <a:r>
              <a:rPr lang="en-IN" sz="1800" b="1" dirty="0" smtClean="0">
                <a:solidFill>
                  <a:srgbClr val="C00000"/>
                </a:solidFill>
              </a:rPr>
              <a:t>=</a:t>
            </a:r>
            <a:r>
              <a:rPr lang="en-IN" sz="1800" b="1" dirty="0" err="1" smtClean="0">
                <a:solidFill>
                  <a:srgbClr val="C00000"/>
                </a:solidFill>
              </a:rPr>
              <a:t>subj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            return render(request, 'formdemoapp1/search_result.html',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                {'books': books, 'query': </a:t>
            </a:r>
            <a:r>
              <a:rPr lang="en-IN" sz="1800" b="1" dirty="0" err="1" smtClean="0">
                <a:solidFill>
                  <a:srgbClr val="C00000"/>
                </a:solidFill>
              </a:rPr>
              <a:t>subj</a:t>
            </a:r>
            <a:r>
              <a:rPr lang="en-IN" sz="1800" b="1" dirty="0" smtClean="0">
                <a:solidFill>
                  <a:srgbClr val="C00000"/>
                </a:solidFill>
              </a:rPr>
              <a:t>})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    return render(request, 'formdemoapp1/search_form.html',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        {'errors': errors})</a:t>
            </a:r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&lt;html&gt;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    &lt;title&gt;Search&lt;/title&gt;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&lt;/head&gt;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&lt;body&gt;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    </a:t>
            </a:r>
            <a:r>
              <a:rPr lang="en-IN" sz="1400" b="1" dirty="0" smtClean="0">
                <a:solidFill>
                  <a:srgbClr val="0070C0"/>
                </a:solidFill>
              </a:rPr>
              <a:t>{% if errors %}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        &lt;</a:t>
            </a:r>
            <a:r>
              <a:rPr lang="en-IN" sz="1400" b="1" dirty="0" err="1" smtClean="0">
                <a:solidFill>
                  <a:srgbClr val="0070C0"/>
                </a:solidFill>
              </a:rPr>
              <a:t>ul</a:t>
            </a:r>
            <a:r>
              <a:rPr lang="en-IN" sz="1400" b="1" dirty="0" smtClean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            {% for error in errors %}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            &lt;</a:t>
            </a:r>
            <a:r>
              <a:rPr lang="en-IN" sz="1400" b="1" dirty="0" err="1" smtClean="0">
                <a:solidFill>
                  <a:srgbClr val="0070C0"/>
                </a:solidFill>
              </a:rPr>
              <a:t>li</a:t>
            </a:r>
            <a:r>
              <a:rPr lang="en-IN" sz="1400" b="1" dirty="0" smtClean="0">
                <a:solidFill>
                  <a:srgbClr val="0070C0"/>
                </a:solidFill>
              </a:rPr>
              <a:t>&gt;{{ error }}&lt;/</a:t>
            </a:r>
            <a:r>
              <a:rPr lang="en-IN" sz="1400" b="1" dirty="0" err="1" smtClean="0">
                <a:solidFill>
                  <a:srgbClr val="0070C0"/>
                </a:solidFill>
              </a:rPr>
              <a:t>li</a:t>
            </a:r>
            <a:r>
              <a:rPr lang="en-IN" sz="1400" b="1" dirty="0" smtClean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            {% </a:t>
            </a:r>
            <a:r>
              <a:rPr lang="en-IN" sz="1400" b="1" dirty="0" err="1" smtClean="0">
                <a:solidFill>
                  <a:srgbClr val="0070C0"/>
                </a:solidFill>
              </a:rPr>
              <a:t>endfor</a:t>
            </a:r>
            <a:r>
              <a:rPr lang="en-IN" sz="1400" b="1" dirty="0" smtClean="0">
                <a:solidFill>
                  <a:srgbClr val="0070C0"/>
                </a:solidFill>
              </a:rPr>
              <a:t> %}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        &lt;/</a:t>
            </a:r>
            <a:r>
              <a:rPr lang="en-IN" sz="1400" b="1" dirty="0" err="1" smtClean="0">
                <a:solidFill>
                  <a:srgbClr val="0070C0"/>
                </a:solidFill>
              </a:rPr>
              <a:t>ul</a:t>
            </a:r>
            <a:r>
              <a:rPr lang="en-IN" sz="1400" b="1" dirty="0" smtClean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    {% </a:t>
            </a:r>
            <a:r>
              <a:rPr lang="en-IN" sz="1400" b="1" dirty="0" err="1" smtClean="0">
                <a:solidFill>
                  <a:srgbClr val="0070C0"/>
                </a:solidFill>
              </a:rPr>
              <a:t>endif</a:t>
            </a:r>
            <a:r>
              <a:rPr lang="en-IN" sz="1400" b="1" dirty="0" smtClean="0">
                <a:solidFill>
                  <a:srgbClr val="0070C0"/>
                </a:solidFill>
              </a:rPr>
              <a:t> %}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    &lt;form action="/search/" method="get"&gt;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       Enter Subject Name: &lt;input type="text" name="subject"&gt;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        &lt;input type="submit" value="Search"&gt;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    &lt;/form&gt;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&lt;/body&gt;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&lt;/html&gt;</a:t>
            </a:r>
            <a:endParaRPr lang="en-IN" sz="14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/>
              <a:t>Developing Our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Improvising </a:t>
            </a:r>
            <a:r>
              <a:rPr lang="en-US" sz="2400" smtClean="0">
                <a:solidFill>
                  <a:schemeClr val="tx1"/>
                </a:solidFill>
              </a:rPr>
              <a:t>The Forms App Code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Improvements In </a:t>
            </a:r>
            <a:br>
              <a:rPr lang="en-US" sz="2800" b="1" dirty="0" smtClean="0"/>
            </a:br>
            <a:r>
              <a:rPr lang="en-US" sz="2800" b="1" dirty="0" smtClean="0"/>
              <a:t>Previous Code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Although our previous code worked but still there are some problems in it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First, our </a:t>
            </a:r>
            <a:r>
              <a:rPr lang="en-IN" sz="1900" b="1" dirty="0" err="1" smtClean="0">
                <a:solidFill>
                  <a:srgbClr val="C00000"/>
                </a:solidFill>
              </a:rPr>
              <a:t>searchView</a:t>
            </a:r>
            <a:r>
              <a:rPr lang="en-IN" sz="1900" b="1" dirty="0" smtClean="0">
                <a:solidFill>
                  <a:srgbClr val="C00000"/>
                </a:solidFill>
              </a:rPr>
              <a:t>()</a:t>
            </a:r>
            <a:r>
              <a:rPr lang="en-IN" sz="1900" dirty="0" smtClean="0"/>
              <a:t> view’s handling of an empty query is </a:t>
            </a:r>
            <a:r>
              <a:rPr lang="en-IN" sz="1900" b="1" dirty="0" smtClean="0">
                <a:solidFill>
                  <a:srgbClr val="7030A0"/>
                </a:solidFill>
              </a:rPr>
              <a:t>poor!</a:t>
            </a:r>
          </a:p>
          <a:p>
            <a:pPr lvl="1"/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We’re just displaying a </a:t>
            </a:r>
            <a:r>
              <a:rPr lang="en-IN" sz="1900" b="1" dirty="0" smtClean="0">
                <a:solidFill>
                  <a:srgbClr val="C00000"/>
                </a:solidFill>
              </a:rPr>
              <a:t>"Please submit a search term." </a:t>
            </a:r>
            <a:r>
              <a:rPr lang="en-IN" sz="1900" dirty="0" smtClean="0"/>
              <a:t>message, requiring the user to hit the browser’s back button. This is very unprofessional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It would be much better to </a:t>
            </a:r>
            <a:r>
              <a:rPr lang="en-IN" sz="1900" b="1" dirty="0" smtClean="0">
                <a:solidFill>
                  <a:srgbClr val="7030A0"/>
                </a:solidFill>
              </a:rPr>
              <a:t>redisplay the form, with an error above it</a:t>
            </a:r>
            <a:r>
              <a:rPr lang="en-IN" sz="1900" dirty="0" smtClean="0"/>
              <a:t>, so that the user can try again immediately. </a:t>
            </a:r>
            <a:endParaRPr lang="en-IN" sz="19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Improvements In </a:t>
            </a:r>
            <a:br>
              <a:rPr lang="en-US" sz="2800" b="1" dirty="0" smtClean="0"/>
            </a:br>
            <a:r>
              <a:rPr lang="en-US" sz="2800" b="1" dirty="0" smtClean="0"/>
              <a:t>Previous Code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def </a:t>
            </a:r>
            <a:r>
              <a:rPr lang="en-IN" sz="1800" b="1" dirty="0" err="1" smtClean="0">
                <a:solidFill>
                  <a:srgbClr val="C00000"/>
                </a:solidFill>
              </a:rPr>
              <a:t>searchView</a:t>
            </a:r>
            <a:r>
              <a:rPr lang="en-IN" sz="1800" b="1" dirty="0" smtClean="0">
                <a:solidFill>
                  <a:srgbClr val="C00000"/>
                </a:solidFill>
              </a:rPr>
              <a:t>(request):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if </a:t>
            </a:r>
            <a:r>
              <a:rPr lang="en-IN" sz="1800" b="1" dirty="0" err="1" smtClean="0">
                <a:solidFill>
                  <a:srgbClr val="C00000"/>
                </a:solidFill>
              </a:rPr>
              <a:t>request.GET</a:t>
            </a:r>
            <a:r>
              <a:rPr lang="en-IN" sz="1800" b="1" dirty="0" smtClean="0">
                <a:solidFill>
                  <a:srgbClr val="C00000"/>
                </a:solidFill>
              </a:rPr>
              <a:t>['subject']!="":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subj</a:t>
            </a:r>
            <a:r>
              <a:rPr lang="en-IN" sz="1800" b="1" dirty="0" smtClean="0">
                <a:solidFill>
                  <a:srgbClr val="C00000"/>
                </a:solidFill>
              </a:rPr>
              <a:t> = </a:t>
            </a:r>
            <a:r>
              <a:rPr lang="en-IN" sz="1800" b="1" dirty="0" err="1" smtClean="0">
                <a:solidFill>
                  <a:srgbClr val="C00000"/>
                </a:solidFill>
              </a:rPr>
              <a:t>request.GET</a:t>
            </a:r>
            <a:r>
              <a:rPr lang="en-IN" sz="1800" b="1" dirty="0" smtClean="0">
                <a:solidFill>
                  <a:srgbClr val="C00000"/>
                </a:solidFill>
              </a:rPr>
              <a:t>['subject']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books = </a:t>
            </a:r>
            <a:r>
              <a:rPr lang="en-IN" sz="1800" b="1" dirty="0" err="1" smtClean="0">
                <a:solidFill>
                  <a:srgbClr val="C00000"/>
                </a:solidFill>
              </a:rPr>
              <a:t>Book.objects.filter</a:t>
            </a:r>
            <a:r>
              <a:rPr lang="en-IN" sz="1800" b="1" dirty="0" smtClean="0">
                <a:solidFill>
                  <a:srgbClr val="C00000"/>
                </a:solidFill>
              </a:rPr>
              <a:t>(</a:t>
            </a:r>
            <a:r>
              <a:rPr lang="en-IN" sz="1800" b="1" dirty="0" err="1" smtClean="0">
                <a:solidFill>
                  <a:srgbClr val="C00000"/>
                </a:solidFill>
              </a:rPr>
              <a:t>subject__icontains</a:t>
            </a:r>
            <a:r>
              <a:rPr lang="en-IN" sz="1800" b="1" dirty="0" smtClean="0">
                <a:solidFill>
                  <a:srgbClr val="C00000"/>
                </a:solidFill>
              </a:rPr>
              <a:t>=</a:t>
            </a:r>
            <a:r>
              <a:rPr lang="en-IN" sz="1800" b="1" dirty="0" err="1" smtClean="0">
                <a:solidFill>
                  <a:srgbClr val="C00000"/>
                </a:solidFill>
              </a:rPr>
              <a:t>subj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return render(request, 'formdemoapp1/search_result.html',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{'books': books, 'query': </a:t>
            </a:r>
            <a:r>
              <a:rPr lang="en-IN" sz="1800" b="1" dirty="0" err="1" smtClean="0">
                <a:solidFill>
                  <a:srgbClr val="C00000"/>
                </a:solidFill>
              </a:rPr>
              <a:t>subj</a:t>
            </a:r>
            <a:r>
              <a:rPr lang="en-IN" sz="1800" b="1" dirty="0" smtClean="0">
                <a:solidFill>
                  <a:srgbClr val="C00000"/>
                </a:solidFill>
              </a:rPr>
              <a:t>})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else: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return render(request, 'formdemoapp1/search_form.html', 			{'error': True})</a:t>
            </a:r>
          </a:p>
          <a:p>
            <a:pPr>
              <a:buNone/>
            </a:pPr>
            <a:endParaRPr lang="en-IN" sz="19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Improvements In </a:t>
            </a:r>
            <a:br>
              <a:rPr lang="en-US" sz="2800" b="1" dirty="0" smtClean="0"/>
            </a:br>
            <a:r>
              <a:rPr lang="en-US" sz="2800" b="1" dirty="0" smtClean="0"/>
              <a:t>Previous Code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Here, we’ve improved </a:t>
            </a:r>
            <a:r>
              <a:rPr lang="en-IN" sz="2400" b="1" dirty="0" err="1" smtClean="0">
                <a:solidFill>
                  <a:srgbClr val="C00000"/>
                </a:solidFill>
              </a:rPr>
              <a:t>searchView</a:t>
            </a:r>
            <a:r>
              <a:rPr lang="en-IN" sz="2400" b="1" dirty="0" smtClean="0">
                <a:solidFill>
                  <a:srgbClr val="C00000"/>
                </a:solidFill>
              </a:rPr>
              <a:t>()</a:t>
            </a:r>
            <a:r>
              <a:rPr lang="en-IN" sz="2400" dirty="0" smtClean="0"/>
              <a:t> to render the </a:t>
            </a:r>
            <a:r>
              <a:rPr lang="en-IN" sz="2400" b="1" dirty="0" smtClean="0">
                <a:solidFill>
                  <a:srgbClr val="C00000"/>
                </a:solidFill>
              </a:rPr>
              <a:t>search_form.html </a:t>
            </a:r>
            <a:r>
              <a:rPr lang="en-IN" sz="2400" dirty="0" smtClean="0"/>
              <a:t>template again, if the query is empty.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And because we need to display an error message in that template, we pass a template variable.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Now we can edit </a:t>
            </a:r>
            <a:r>
              <a:rPr lang="en-IN" sz="2400" b="1" dirty="0" smtClean="0">
                <a:solidFill>
                  <a:srgbClr val="C00000"/>
                </a:solidFill>
              </a:rPr>
              <a:t>search_form.html</a:t>
            </a:r>
            <a:r>
              <a:rPr lang="en-IN" sz="2400" dirty="0" smtClean="0"/>
              <a:t> to check for the error variable:</a:t>
            </a:r>
            <a:endParaRPr lang="en-IN" sz="19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Improvements In </a:t>
            </a:r>
            <a:br>
              <a:rPr lang="en-US" sz="2800" b="1" dirty="0" smtClean="0"/>
            </a:br>
            <a:r>
              <a:rPr lang="en-US" sz="2800" b="1" dirty="0" smtClean="0"/>
              <a:t>Previous Code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&lt;html&gt;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&lt;title&gt;Search&lt;/title&gt;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&lt;body&gt;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70C0"/>
                </a:solidFill>
              </a:rPr>
              <a:t>{% if error %}</a:t>
            </a:r>
            <a:r>
              <a:rPr lang="en-IN" sz="1800" dirty="0" smtClean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70C0"/>
                </a:solidFill>
              </a:rPr>
              <a:t>	&lt;p style="</a:t>
            </a:r>
            <a:r>
              <a:rPr lang="en-IN" sz="1800" b="1" dirty="0" err="1" smtClean="0">
                <a:solidFill>
                  <a:srgbClr val="0070C0"/>
                </a:solidFill>
              </a:rPr>
              <a:t>color</a:t>
            </a:r>
            <a:r>
              <a:rPr lang="en-IN" sz="1800" b="1" dirty="0" smtClean="0">
                <a:solidFill>
                  <a:srgbClr val="0070C0"/>
                </a:solidFill>
              </a:rPr>
              <a:t>: red;"&gt;Please submit a search term.&lt;/p&gt;</a:t>
            </a:r>
            <a:r>
              <a:rPr lang="en-IN" sz="1800" dirty="0" smtClean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70C0"/>
                </a:solidFill>
              </a:rPr>
              <a:t>{% </a:t>
            </a:r>
            <a:r>
              <a:rPr lang="en-IN" sz="1800" b="1" dirty="0" err="1" smtClean="0">
                <a:solidFill>
                  <a:srgbClr val="0070C0"/>
                </a:solidFill>
              </a:rPr>
              <a:t>endif</a:t>
            </a:r>
            <a:r>
              <a:rPr lang="en-IN" sz="1800" b="1" dirty="0" smtClean="0">
                <a:solidFill>
                  <a:srgbClr val="0070C0"/>
                </a:solidFill>
              </a:rPr>
              <a:t> %}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&lt;form action="/search/" method="get"&gt;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Enter Subject Name:&lt;input type="text" name="subject"&gt;&lt;</a:t>
            </a:r>
            <a:r>
              <a:rPr lang="en-IN" sz="1800" b="1" dirty="0" err="1" smtClean="0">
                <a:solidFill>
                  <a:srgbClr val="C00000"/>
                </a:solidFill>
              </a:rPr>
              <a:t>br</a:t>
            </a:r>
            <a:r>
              <a:rPr lang="en-IN" sz="18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&lt;input type="submit" value="Search"&gt;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&lt;/form&gt;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&lt;/body&gt;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&lt;/html&gt;</a:t>
            </a:r>
          </a:p>
          <a:p>
            <a:pPr>
              <a:buNone/>
            </a:pPr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Improvements In </a:t>
            </a:r>
            <a:br>
              <a:rPr lang="en-US" sz="2800" b="1" dirty="0" smtClean="0"/>
            </a:br>
            <a:r>
              <a:rPr lang="en-US" sz="2800" b="1" dirty="0" smtClean="0"/>
              <a:t>Previous Code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With this change in place, it’s a better application, but it now another question: </a:t>
            </a:r>
            <a:r>
              <a:rPr lang="en-IN" sz="2400" b="1" dirty="0" smtClean="0">
                <a:solidFill>
                  <a:srgbClr val="002060"/>
                </a:solidFill>
              </a:rPr>
              <a:t>do we need a separate </a:t>
            </a:r>
            <a:r>
              <a:rPr lang="en-IN" sz="2400" b="1" dirty="0" err="1" smtClean="0">
                <a:solidFill>
                  <a:srgbClr val="C00000"/>
                </a:solidFill>
              </a:rPr>
              <a:t>searchFormView</a:t>
            </a:r>
            <a:r>
              <a:rPr lang="en-IN" sz="2400" b="1" dirty="0" smtClean="0">
                <a:solidFill>
                  <a:srgbClr val="C00000"/>
                </a:solidFill>
              </a:rPr>
              <a:t>() </a:t>
            </a:r>
            <a:r>
              <a:rPr lang="en-IN" sz="2400" b="1" dirty="0" smtClean="0">
                <a:solidFill>
                  <a:srgbClr val="002060"/>
                </a:solidFill>
              </a:rPr>
              <a:t>view function ?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you closely observe then we can drop the </a:t>
            </a:r>
            <a:r>
              <a:rPr lang="en-IN" sz="2400" b="1" dirty="0" err="1" smtClean="0">
                <a:solidFill>
                  <a:srgbClr val="C00000"/>
                </a:solidFill>
              </a:rPr>
              <a:t>searchFormView</a:t>
            </a:r>
            <a:r>
              <a:rPr lang="en-IN" sz="2400" b="1" dirty="0" smtClean="0">
                <a:solidFill>
                  <a:srgbClr val="C00000"/>
                </a:solidFill>
              </a:rPr>
              <a:t>() </a:t>
            </a:r>
            <a:r>
              <a:rPr lang="en-IN" sz="2400" dirty="0" smtClean="0"/>
              <a:t>view function and redefine the </a:t>
            </a:r>
            <a:r>
              <a:rPr lang="en-IN" sz="2400" b="1" dirty="0" err="1" smtClean="0">
                <a:solidFill>
                  <a:srgbClr val="C00000"/>
                </a:solidFill>
              </a:rPr>
              <a:t>searchView</a:t>
            </a:r>
            <a:r>
              <a:rPr lang="en-IN" sz="2400" b="1" dirty="0" smtClean="0">
                <a:solidFill>
                  <a:srgbClr val="C00000"/>
                </a:solidFill>
              </a:rPr>
              <a:t>() </a:t>
            </a:r>
            <a:r>
              <a:rPr lang="en-IN" sz="2400" dirty="0" smtClean="0"/>
              <a:t>view function in such a way that it hides the error message when somebody visits </a:t>
            </a:r>
            <a:r>
              <a:rPr lang="en-IN" sz="2400" b="1" dirty="0" smtClean="0">
                <a:solidFill>
                  <a:srgbClr val="0070C0"/>
                </a:solidFill>
              </a:rPr>
              <a:t>/search/</a:t>
            </a:r>
            <a:r>
              <a:rPr lang="en-IN" sz="2400" dirty="0" smtClean="0"/>
              <a:t> with no</a:t>
            </a:r>
            <a:r>
              <a:rPr lang="en-IN" sz="2400" b="1" dirty="0" smtClean="0">
                <a:solidFill>
                  <a:srgbClr val="C00000"/>
                </a:solidFill>
              </a:rPr>
              <a:t> GET</a:t>
            </a:r>
            <a:r>
              <a:rPr lang="en-IN" sz="2400" dirty="0" smtClean="0"/>
              <a:t> parameters:</a:t>
            </a:r>
            <a:endParaRPr lang="en-IN" sz="19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Improvements In </a:t>
            </a:r>
            <a:br>
              <a:rPr lang="en-US" sz="2800" b="1" dirty="0" smtClean="0"/>
            </a:br>
            <a:r>
              <a:rPr lang="en-US" sz="2800" b="1" dirty="0" smtClean="0"/>
              <a:t>Previous Code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def </a:t>
            </a:r>
            <a:r>
              <a:rPr lang="en-IN" sz="1800" b="1" dirty="0" err="1" smtClean="0">
                <a:solidFill>
                  <a:srgbClr val="C00000"/>
                </a:solidFill>
              </a:rPr>
              <a:t>searchView</a:t>
            </a:r>
            <a:r>
              <a:rPr lang="en-IN" sz="1800" b="1" dirty="0" smtClean="0">
                <a:solidFill>
                  <a:srgbClr val="C00000"/>
                </a:solidFill>
              </a:rPr>
              <a:t>(request):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error = False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if 'subject' in </a:t>
            </a:r>
            <a:r>
              <a:rPr lang="en-IN" sz="1800" b="1" dirty="0" err="1" smtClean="0">
                <a:solidFill>
                  <a:srgbClr val="C00000"/>
                </a:solidFill>
              </a:rPr>
              <a:t>request.GET</a:t>
            </a:r>
            <a:r>
              <a:rPr lang="en-IN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        </a:t>
            </a:r>
            <a:r>
              <a:rPr lang="en-IN" sz="1800" b="1" dirty="0" err="1" smtClean="0">
                <a:solidFill>
                  <a:srgbClr val="C00000"/>
                </a:solidFill>
              </a:rPr>
              <a:t>subj</a:t>
            </a:r>
            <a:r>
              <a:rPr lang="en-IN" sz="1800" b="1" dirty="0" smtClean="0">
                <a:solidFill>
                  <a:srgbClr val="C00000"/>
                </a:solidFill>
              </a:rPr>
              <a:t> = </a:t>
            </a:r>
            <a:r>
              <a:rPr lang="en-IN" sz="1800" b="1" dirty="0" err="1" smtClean="0">
                <a:solidFill>
                  <a:srgbClr val="C00000"/>
                </a:solidFill>
              </a:rPr>
              <a:t>request.GET</a:t>
            </a:r>
            <a:r>
              <a:rPr lang="en-IN" sz="1800" b="1" dirty="0" smtClean="0">
                <a:solidFill>
                  <a:srgbClr val="C00000"/>
                </a:solidFill>
              </a:rPr>
              <a:t>['subject']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        if not </a:t>
            </a:r>
            <a:r>
              <a:rPr lang="en-IN" sz="1800" b="1" dirty="0" err="1" smtClean="0">
                <a:solidFill>
                  <a:srgbClr val="C00000"/>
                </a:solidFill>
              </a:rPr>
              <a:t>subj</a:t>
            </a:r>
            <a:r>
              <a:rPr lang="en-IN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            error = True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        else: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            books = </a:t>
            </a:r>
            <a:r>
              <a:rPr lang="en-IN" sz="1800" b="1" dirty="0" err="1" smtClean="0">
                <a:solidFill>
                  <a:srgbClr val="C00000"/>
                </a:solidFill>
              </a:rPr>
              <a:t>Book.objects.filter</a:t>
            </a:r>
            <a:r>
              <a:rPr lang="en-IN" sz="1800" b="1" dirty="0" smtClean="0">
                <a:solidFill>
                  <a:srgbClr val="C00000"/>
                </a:solidFill>
              </a:rPr>
              <a:t>(</a:t>
            </a:r>
            <a:r>
              <a:rPr lang="en-IN" sz="1800" b="1" dirty="0" err="1" smtClean="0">
                <a:solidFill>
                  <a:srgbClr val="C00000"/>
                </a:solidFill>
              </a:rPr>
              <a:t>subject__icontains</a:t>
            </a:r>
            <a:r>
              <a:rPr lang="en-IN" sz="1800" b="1" dirty="0" smtClean="0">
                <a:solidFill>
                  <a:srgbClr val="C00000"/>
                </a:solidFill>
              </a:rPr>
              <a:t>=</a:t>
            </a:r>
            <a:r>
              <a:rPr lang="en-IN" sz="1800" b="1" dirty="0" err="1" smtClean="0">
                <a:solidFill>
                  <a:srgbClr val="C00000"/>
                </a:solidFill>
              </a:rPr>
              <a:t>subj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            return render(request, 'formdemoapp1/search_result.html',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                {'books': books, 'query': </a:t>
            </a:r>
            <a:r>
              <a:rPr lang="en-IN" sz="1800" b="1" dirty="0" err="1" smtClean="0">
                <a:solidFill>
                  <a:srgbClr val="C00000"/>
                </a:solidFill>
              </a:rPr>
              <a:t>subj</a:t>
            </a:r>
            <a:r>
              <a:rPr lang="en-IN" sz="1800" b="1" dirty="0" smtClean="0">
                <a:solidFill>
                  <a:srgbClr val="C00000"/>
                </a:solidFill>
              </a:rPr>
              <a:t>})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   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return render(request, 'formdemoapp1/search_form.html',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        {'error': error})</a:t>
            </a:r>
            <a:endParaRPr lang="en-IN" sz="1900" dirty="0" smtClean="0"/>
          </a:p>
          <a:p>
            <a:pPr>
              <a:buNone/>
            </a:pPr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Improvements In </a:t>
            </a:r>
            <a:br>
              <a:rPr lang="en-US" sz="2800" b="1" dirty="0" smtClean="0"/>
            </a:br>
            <a:r>
              <a:rPr lang="en-US" sz="2800" b="1" dirty="0" smtClean="0"/>
              <a:t>Previous Code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this updated view, if a user visits </a:t>
            </a:r>
            <a:r>
              <a:rPr lang="en-IN" sz="2400" b="1" dirty="0" smtClean="0">
                <a:solidFill>
                  <a:srgbClr val="0070C0"/>
                </a:solidFill>
              </a:rPr>
              <a:t>/search/</a:t>
            </a:r>
            <a:r>
              <a:rPr lang="en-IN" sz="2400" dirty="0" smtClean="0"/>
              <a:t> with no GET parameters, he’ll see the </a:t>
            </a:r>
            <a:r>
              <a:rPr lang="en-IN" sz="2400" b="1" dirty="0" smtClean="0">
                <a:solidFill>
                  <a:srgbClr val="C00000"/>
                </a:solidFill>
              </a:rPr>
              <a:t>search form </a:t>
            </a:r>
            <a:r>
              <a:rPr lang="en-IN" sz="2400" dirty="0" smtClean="0"/>
              <a:t>with </a:t>
            </a:r>
            <a:r>
              <a:rPr lang="en-IN" sz="2400" b="1" dirty="0" smtClean="0">
                <a:solidFill>
                  <a:srgbClr val="7030A0"/>
                </a:solidFill>
              </a:rPr>
              <a:t>no error message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a user submits the form with an empty value for </a:t>
            </a:r>
            <a:r>
              <a:rPr lang="en-IN" sz="2400" b="1" dirty="0" smtClean="0">
                <a:solidFill>
                  <a:srgbClr val="C00000"/>
                </a:solidFill>
              </a:rPr>
              <a:t>'subject'</a:t>
            </a:r>
            <a:r>
              <a:rPr lang="en-IN" sz="2400" dirty="0" smtClean="0"/>
              <a:t>, he’ll see the search form </a:t>
            </a:r>
            <a:r>
              <a:rPr lang="en-IN" sz="2400" b="1" i="1" dirty="0" smtClean="0">
                <a:solidFill>
                  <a:srgbClr val="7030A0"/>
                </a:solidFill>
              </a:rPr>
              <a:t>with</a:t>
            </a:r>
            <a:r>
              <a:rPr lang="en-IN" sz="2400" b="1" dirty="0" smtClean="0">
                <a:solidFill>
                  <a:srgbClr val="7030A0"/>
                </a:solidFill>
              </a:rPr>
              <a:t> an error message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And, finally, if a user submits the form with a non-empty value for </a:t>
            </a:r>
            <a:r>
              <a:rPr lang="en-IN" sz="2400" b="1" dirty="0" smtClean="0">
                <a:solidFill>
                  <a:srgbClr val="C00000"/>
                </a:solidFill>
              </a:rPr>
              <a:t>'subject'</a:t>
            </a:r>
            <a:r>
              <a:rPr lang="en-IN" sz="2400" dirty="0" smtClean="0"/>
              <a:t>, he’ll see the </a:t>
            </a:r>
            <a:r>
              <a:rPr lang="en-IN" sz="2400" b="1" dirty="0" smtClean="0">
                <a:solidFill>
                  <a:srgbClr val="7030A0"/>
                </a:solidFill>
              </a:rPr>
              <a:t>search results</a:t>
            </a:r>
            <a:r>
              <a:rPr lang="en-IN" sz="2400" dirty="0" smtClean="0"/>
              <a:t>.</a:t>
            </a:r>
            <a:endParaRPr lang="en-IN" sz="19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7421</TotalTime>
  <Words>316</Words>
  <Application>Microsoft Office PowerPoint</Application>
  <PresentationFormat>On-screen Show (4:3)</PresentationFormat>
  <Paragraphs>113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Slide 1</vt:lpstr>
      <vt:lpstr>Today’s Agenda</vt:lpstr>
      <vt:lpstr>Improvements In  Previous Code</vt:lpstr>
      <vt:lpstr>Improvements In  Previous Code</vt:lpstr>
      <vt:lpstr>Improvements In  Previous Code</vt:lpstr>
      <vt:lpstr>Improvements In  Previous Code</vt:lpstr>
      <vt:lpstr>Improvements In  Previous Code</vt:lpstr>
      <vt:lpstr>Improvements In  Previous Code</vt:lpstr>
      <vt:lpstr>Improvements In  Previous Code</vt:lpstr>
      <vt:lpstr>Exercise</vt:lpstr>
      <vt:lpstr>Solution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658</cp:revision>
  <dcterms:created xsi:type="dcterms:W3CDTF">2015-12-21T13:46:48Z</dcterms:created>
  <dcterms:modified xsi:type="dcterms:W3CDTF">2019-06-04T06:19:30Z</dcterms:modified>
</cp:coreProperties>
</file>